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  <p:sldId id="263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D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EBD6C-1761-664E-B3D0-A2283CF15AEA}" v="19" dt="2023-09-06T20:16:24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762"/>
  </p:normalViewPr>
  <p:slideViewPr>
    <p:cSldViewPr snapToGrid="0">
      <p:cViewPr varScale="1">
        <p:scale>
          <a:sx n="121" d="100"/>
          <a:sy n="121" d="100"/>
        </p:scale>
        <p:origin x="7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6638-2E26-D427-ED35-D122157F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C54F-9414-E70C-53F7-77872522A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9C0-44B9-AF23-CF9E-21C784AB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F3EC-1C3D-1E19-4040-DE192149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C8A7-9794-2404-AEB2-39064B6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6816-BB87-FEC5-A57C-4311452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3FC58-08AD-43B7-A2FB-C6C4EAA58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ABEB-3BAD-CDB5-B85A-F42F993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D376-6B76-3ADE-AB76-8A2E19DE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E26F-ED11-0818-B94D-E48E8FD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887A7-F717-E513-31B7-B0DD62B97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1D10-B2E4-4EFA-2D5F-B9E76C2D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5D6A-A5BD-D7F4-0B33-AA4A9090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F118-6588-D0B0-D731-8DE2A1F4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7A35-B2A6-C4B8-DF88-31D2F659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5A98-F608-5EE6-DF3F-CF70B605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9727-79B4-6EA4-77F2-EFED0110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F6D9-2871-ED43-0823-C57D1782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637F7-8054-600B-4648-26B8F8A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4B7A-A80D-0215-85FC-68EB4EB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AAD-F3D0-730E-4779-CCC4E8DB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BD29-A81A-93DC-0226-C2AB45FE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01D7-A7A5-FA02-D64B-8C0F8EF0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8DF7-3EF1-1F4C-13B0-CC824E5B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D08-E01F-F8B5-FF66-0259DD76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2FAC-D1FC-BDFC-31B0-F0476CE1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51D5-4036-2F47-443E-29A8A025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E04E6-B1E9-400D-7B6E-ADA8DEAF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DA72-F158-90A7-3D51-F23CAB27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A4817-D0D7-F3A5-5FB7-AD44903F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AC34-7A92-05AC-3E8A-72AD6A14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AB07-5C68-1629-7EAC-CC354FC4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56796-B9BF-84C7-4D47-0B22C333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F69F-8C7C-E845-0E1B-E0857CC0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10D31-6D92-02A5-FF27-CB2C6B22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A2C83-BFD7-7629-6935-32D9402BF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B28C-840D-5272-5F5F-2B8215DB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FC80C-4210-0E8E-876B-8602C90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A6E7A-75E4-F598-681B-BC5D8047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E13B-A35B-78C0-C29F-C8165E02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C9E93-2590-E951-FF7A-72176D0B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CD5B1-4287-9E39-819B-8FAB62E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0C97-F2A3-EC65-D60D-B8C5EE04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D4662-C14E-746C-5288-1407B6D7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C815-855D-0993-EDEE-2D6692EC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98A3A-3203-F933-DE1B-57DB18B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94FD-8810-A6BD-FC8B-5C8547E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BCA9-0EE2-6FED-DF43-A7121CB9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D140-7818-AA95-37CE-30FC241F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B7F7-503C-C910-E036-B1133508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B16D1-C35A-69FB-058F-8F7684C5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3E308-BC53-689A-4FFE-D5C72F2E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9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AF6B-A8EB-2FA5-A2CE-FD001F0D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95030-7263-8C72-8B61-D6400AF97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FFA9-2982-57FD-E4EC-2005F2D54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AE2DD-8E79-FCE1-A2E5-8C4D37CB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ABA8-7392-1DC8-1E63-AAC6A068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FBA77-BC40-4D14-94B9-AD54ECF6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B08902-420A-F9FC-5963-A566B0CA1D74}"/>
              </a:ext>
            </a:extLst>
          </p:cNvPr>
          <p:cNvSpPr/>
          <p:nvPr userDrawn="1"/>
        </p:nvSpPr>
        <p:spPr>
          <a:xfrm>
            <a:off x="0" y="0"/>
            <a:ext cx="12192000" cy="5995555"/>
          </a:xfrm>
          <a:prstGeom prst="rect">
            <a:avLst/>
          </a:prstGeom>
          <a:solidFill>
            <a:srgbClr val="D9D9D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BFD03-4ACE-1E68-B9BF-21FBC863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5DCE-1B33-0735-AFCA-44DCFFEB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EB84-13C1-6E12-0420-FB41B3F5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2EDF-7FF8-CE44-B76E-388518E8999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9A37-AA3B-88E8-A1F1-AAF088CF1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FB74-1203-F652-AB79-8FE33E52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9DC8-405A-4946-BEAB-CFC41C709D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287ED-D4C1-945C-CB67-D2EC5422CFB7}"/>
              </a:ext>
            </a:extLst>
          </p:cNvPr>
          <p:cNvSpPr/>
          <p:nvPr userDrawn="1"/>
        </p:nvSpPr>
        <p:spPr>
          <a:xfrm>
            <a:off x="0" y="5590309"/>
            <a:ext cx="12192000" cy="1325563"/>
          </a:xfrm>
          <a:prstGeom prst="rect">
            <a:avLst/>
          </a:prstGeom>
          <a:solidFill>
            <a:srgbClr val="ED9E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2A42-F5B2-62F8-3B5F-2510F74C5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LHL SQL Project -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3A463-531B-1059-05F0-4C556E33A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Jamie </a:t>
            </a:r>
            <a:r>
              <a:rPr lang="en-US" dirty="0" err="1"/>
              <a:t>Lepard</a:t>
            </a:r>
            <a:endParaRPr lang="en-US" dirty="0"/>
          </a:p>
          <a:p>
            <a:r>
              <a:rPr lang="en-US" dirty="0"/>
              <a:t>Sept 25 2023</a:t>
            </a:r>
          </a:p>
        </p:txBody>
      </p:sp>
    </p:spTree>
    <p:extLst>
      <p:ext uri="{BB962C8B-B14F-4D97-AF65-F5344CB8AC3E}">
        <p14:creationId xmlns:p14="http://schemas.microsoft.com/office/powerpoint/2010/main" val="387550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B7A2-484F-3D8E-8AD6-A170190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9D3D-1F33-1D4E-25BF-C2873FEF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4C566A"/>
                </a:solidFill>
                <a:effectLst/>
                <a:latin typeface="Helvetica" pitchFamily="2" charset="0"/>
              </a:rPr>
              <a:t>Objective of this project was </a:t>
            </a:r>
            <a:r>
              <a:rPr lang="en-CA" dirty="0">
                <a:solidFill>
                  <a:srgbClr val="4C566A"/>
                </a:solidFill>
                <a:latin typeface="Helvetica" pitchFamily="2" charset="0"/>
              </a:rPr>
              <a:t>to perform statistical modelling to test the potential relationship between bike-share information  and Point of Interest characteristics</a:t>
            </a:r>
            <a:endParaRPr lang="en-CA" b="0" i="0" dirty="0">
              <a:solidFill>
                <a:srgbClr val="4C566A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838-9C40-72CC-CC5E-BE72BB74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included: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C8EC-54B7-C9AD-AD74-08FD957D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API calls for City Bike to identify providers in a given location</a:t>
            </a:r>
          </a:p>
          <a:p>
            <a:r>
              <a:rPr lang="en-US" dirty="0"/>
              <a:t>Creating API calls  for two location-based information sources (Yelp, Foursquare) to obtain POI data</a:t>
            </a:r>
          </a:p>
          <a:p>
            <a:r>
              <a:rPr lang="en-US" dirty="0"/>
              <a:t>Incorporating results into a local database (Sqlite3)</a:t>
            </a:r>
          </a:p>
          <a:p>
            <a:r>
              <a:rPr lang="en-US" dirty="0"/>
              <a:t>Develop and test a hypothesis for relationship between POI and City Bike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838-9C40-72CC-CC5E-BE72BB74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Process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34118107-429E-A879-569F-F2DE47F46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539" y="88630"/>
            <a:ext cx="3159605" cy="6769370"/>
          </a:xfrm>
        </p:spPr>
      </p:pic>
    </p:spTree>
    <p:extLst>
      <p:ext uri="{BB962C8B-B14F-4D97-AF65-F5344CB8AC3E}">
        <p14:creationId xmlns:p14="http://schemas.microsoft.com/office/powerpoint/2010/main" val="14489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838-9C40-72CC-CC5E-BE72BB74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88D0-A3B0-63C9-7A38-E4AA3BC8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 characteristics (Rating, </a:t>
            </a:r>
            <a:r>
              <a:rPr lang="en-US" dirty="0" err="1"/>
              <a:t>Price,Distance</a:t>
            </a:r>
            <a:r>
              <a:rPr lang="en-US" dirty="0"/>
              <a:t> to station)</a:t>
            </a:r>
          </a:p>
          <a:p>
            <a:r>
              <a:rPr lang="en-US" dirty="0"/>
              <a:t>Bike Station Characteristics (Spaces, Free bikes)</a:t>
            </a:r>
          </a:p>
          <a:p>
            <a:r>
              <a:rPr lang="en-US" dirty="0"/>
              <a:t>Temporal relationship between Bike activity and POI activity is very different. </a:t>
            </a:r>
          </a:p>
          <a:p>
            <a:r>
              <a:rPr lang="en-US" dirty="0"/>
              <a:t>Stations is very transactional (minute by minute)</a:t>
            </a:r>
          </a:p>
          <a:p>
            <a:r>
              <a:rPr lang="en-US" dirty="0"/>
              <a:t>POI is week over week.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5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0F7-4340-179A-7AEA-D2777F8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comparison</a:t>
            </a:r>
          </a:p>
        </p:txBody>
      </p:sp>
      <p:pic>
        <p:nvPicPr>
          <p:cNvPr id="7" name="Picture 6" descr="A screenshot of a menu&#10;&#10;Description automatically generated">
            <a:extLst>
              <a:ext uri="{FF2B5EF4-FFF2-40B4-BE49-F238E27FC236}">
                <a16:creationId xmlns:a16="http://schemas.microsoft.com/office/drawing/2014/main" id="{CB218DE4-CF18-B4BC-CD09-C0033FE2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092" y="491265"/>
            <a:ext cx="2169485" cy="6132638"/>
          </a:xfrm>
          <a:prstGeom prst="rect">
            <a:avLst/>
          </a:prstGeom>
        </p:spPr>
      </p:pic>
      <p:pic>
        <p:nvPicPr>
          <p:cNvPr id="11" name="Content Placeholder 10" descr="A screenshot of a menu&#10;&#10;Description automatically generated">
            <a:extLst>
              <a:ext uri="{FF2B5EF4-FFF2-40B4-BE49-F238E27FC236}">
                <a16:creationId xmlns:a16="http://schemas.microsoft.com/office/drawing/2014/main" id="{AC6BCB2A-11BA-1552-1845-65CD5A7F0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32919" y="1192272"/>
            <a:ext cx="2020950" cy="447345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2B97B-B963-11EC-957A-8805D0B8F127}"/>
              </a:ext>
            </a:extLst>
          </p:cNvPr>
          <p:cNvSpPr txBox="1"/>
          <p:nvPr/>
        </p:nvSpPr>
        <p:spPr>
          <a:xfrm>
            <a:off x="838201" y="1849424"/>
            <a:ext cx="28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Yelp API data provided considerably more data both in terms of results volume and depth of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same inputs (245 stations). FS Yielded ~1,400 unique POI, where as Yelp provided far fewer,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8D5507-A1ED-AAE5-946B-4C9942B376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4" t="11035" r="6183" b="21533"/>
          <a:stretch/>
        </p:blipFill>
        <p:spPr>
          <a:xfrm>
            <a:off x="3595158" y="1563337"/>
            <a:ext cx="4899547" cy="50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0F7-4340-179A-7AEA-D2777F8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509FB-976E-07E0-E30E-62EADD1E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72455" cy="4486274"/>
          </a:xfrm>
        </p:spPr>
        <p:txBody>
          <a:bodyPr>
            <a:normAutofit/>
          </a:bodyPr>
          <a:lstStyle/>
          <a:p>
            <a:r>
              <a:rPr lang="en-US" dirty="0"/>
              <a:t>H0: There is NO relationship between the number of bike within a 1km radius and a restaurant/bar's Rating</a:t>
            </a:r>
          </a:p>
          <a:p>
            <a:endParaRPr lang="en-US" dirty="0"/>
          </a:p>
          <a:p>
            <a:r>
              <a:rPr lang="en-US" dirty="0"/>
              <a:t>H1: There is a relationship between number of bikes and the restaurant/bar rating.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B0E2BA-1539-B5D5-7265-A9ECFC6B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55" y="681038"/>
            <a:ext cx="6925810" cy="40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0F7-4340-179A-7AEA-D2777F8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D348D-E450-9FC6-13BF-926392CA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700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Coefficient for Total_bikes_1km: </a:t>
            </a:r>
          </a:p>
          <a:p>
            <a:pPr lvl="1"/>
            <a:r>
              <a:rPr lang="en-US" dirty="0"/>
              <a:t>The coefficient value for 'Total_bikes_1km' is 0.0004 (</a:t>
            </a:r>
            <a:r>
              <a:rPr lang="en-US" dirty="0" err="1"/>
              <a:t>ie</a:t>
            </a:r>
            <a:r>
              <a:rPr lang="en-US" dirty="0"/>
              <a:t> the slope).</a:t>
            </a:r>
          </a:p>
          <a:p>
            <a:pPr lvl="1"/>
            <a:r>
              <a:rPr lang="en-US" dirty="0"/>
              <a:t>Implies that for every additional bike in the 1km radius, the rating is expected to increase by 0.0004, all else being equal.</a:t>
            </a:r>
          </a:p>
          <a:p>
            <a:r>
              <a:rPr lang="en-US" dirty="0"/>
              <a:t>Intercept (const):</a:t>
            </a:r>
          </a:p>
          <a:p>
            <a:pPr lvl="1"/>
            <a:r>
              <a:rPr lang="en-US" dirty="0"/>
              <a:t>The y-intercept is 3.7541 - means that even when the number of bikes within a 1km radius is 0, the </a:t>
            </a:r>
            <a:r>
              <a:rPr lang="en-US" b="1" dirty="0"/>
              <a:t>predicted</a:t>
            </a:r>
            <a:r>
              <a:rPr lang="en-US" dirty="0"/>
              <a:t> rating is 3.7541.</a:t>
            </a:r>
          </a:p>
          <a:p>
            <a:r>
              <a:rPr lang="en-US" dirty="0"/>
              <a:t>R-squared</a:t>
            </a:r>
          </a:p>
          <a:p>
            <a:pPr lvl="1"/>
            <a:r>
              <a:rPr lang="en-US" dirty="0"/>
              <a:t>&gt; value is 0.047 indicates that only 4.7% of the variance in 'rating' is explained by the 'Total_bikes_1k</a:t>
            </a:r>
          </a:p>
          <a:p>
            <a:r>
              <a:rPr lang="en-US" dirty="0"/>
              <a:t>T-score and p-value: </a:t>
            </a:r>
          </a:p>
          <a:p>
            <a:pPr lvl="1"/>
            <a:r>
              <a:rPr lang="en-US" dirty="0"/>
              <a:t>The t-score is &gt;8, which is very large and correspondingly, the p-value is v. small.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1F5-B915-8A92-DE25-742448B9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55ED12-F216-714C-D953-71083EF4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4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359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LHL SQL Project - Overview</vt:lpstr>
      <vt:lpstr>Project Overview</vt:lpstr>
      <vt:lpstr>Goals included:</vt:lpstr>
      <vt:lpstr>Data Engineering Process</vt:lpstr>
      <vt:lpstr>Data Considerations</vt:lpstr>
      <vt:lpstr>Coverage comparison</vt:lpstr>
      <vt:lpstr>Linear Regression</vt:lpstr>
      <vt:lpstr>Linear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Lepard</dc:creator>
  <cp:lastModifiedBy>Jamie Lepard</cp:lastModifiedBy>
  <cp:revision>3</cp:revision>
  <dcterms:created xsi:type="dcterms:W3CDTF">2023-09-06T14:30:28Z</dcterms:created>
  <dcterms:modified xsi:type="dcterms:W3CDTF">2023-09-26T00:02:51Z</dcterms:modified>
</cp:coreProperties>
</file>