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65" r:id="rId4"/>
    <p:sldId id="264" r:id="rId5"/>
    <p:sldId id="263" r:id="rId6"/>
    <p:sldId id="261" r:id="rId7"/>
    <p:sldId id="25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0" autoAdjust="0"/>
  </p:normalViewPr>
  <p:slideViewPr>
    <p:cSldViewPr>
      <p:cViewPr varScale="1">
        <p:scale>
          <a:sx n="92" d="100"/>
          <a:sy n="92" d="100"/>
        </p:scale>
        <p:origin x="-110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4CEBE-9C62-4707-9465-CD641EBB0CC8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048C8-97D4-4B1A-B766-E11F3D58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987647-BE30-432F-B1F8-3D2832CF309F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kern="0" dirty="0" smtClean="0"/>
              <a:t>Common</a:t>
            </a:r>
            <a:r>
              <a:rPr lang="en-US" sz="2000" kern="0" baseline="0" dirty="0" smtClean="0"/>
              <a:t> components - r</a:t>
            </a:r>
            <a:r>
              <a:rPr lang="en-US" sz="2000" kern="0" dirty="0" smtClean="0"/>
              <a:t>esistors, capacitors, switches</a:t>
            </a:r>
          </a:p>
          <a:p>
            <a:pPr lvl="1"/>
            <a:r>
              <a:rPr lang="en-US" sz="2000" kern="0" dirty="0" smtClean="0"/>
              <a:t>Connectors – PICkit3 header, micro</a:t>
            </a:r>
            <a:r>
              <a:rPr lang="en-US" sz="2000" kern="0" baseline="0" dirty="0" smtClean="0"/>
              <a:t> USB female connector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PIC24FJ128GB202-I/SP-ND </a:t>
            </a:r>
            <a:endParaRPr lang="en-US" sz="2000" kern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048C8-97D4-4B1A-B766-E11F3D5877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Prioritize needs – FOV is very important, MLX sensor has many variants and we need the one with the extremely small FOV (5 degrees) to be able to use it as a single-pixel thermometer, this is more important than response time although this would be nice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048C8-97D4-4B1A-B766-E11F3D5877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CA76A-20EA-4F10-B365-8C0338704F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9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32751-91FD-478D-AECF-CB79A902FE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5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F1B1E-7CB7-47E8-A498-864870CB4F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4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A3BF4-1476-4E1D-8015-868FE1C712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DCD8A-FF0D-41A0-B470-AA992AF756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DBBEC-BFEF-445E-9FC7-397875DEC8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71653-12BE-47C5-AE9E-5BE44FE88B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7E358-9A61-433A-94F6-02B8CE6106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4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7D959-76CC-4123-9DDA-DB0C552F87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0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B6506-9910-4AEF-A860-85DD251AD5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BE373-71EB-4611-B6A2-B8C998CDB4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3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forUC08_96_bt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351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March 9,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29350"/>
            <a:ext cx="24384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IEEE ISEC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626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E9EF33-8B94-444F-96D8-C17E09DC6A7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2" name="Picture 17" descr="forUC08_96_to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7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 Night Vision</a:t>
            </a:r>
            <a:b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Single-Pixel Thermal Imaging Solution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</a:t>
            </a:r>
            <a:endParaRPr lang="en-US" sz="20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5146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en-US" sz="1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eaLnBrk="1" hangingPunct="1">
              <a:defRPr/>
            </a:pPr>
            <a:r>
              <a:rPr lang="en-US" sz="1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Joshua Alexander</a:t>
            </a:r>
          </a:p>
          <a:p>
            <a:pPr eaLnBrk="1" hangingPunct="1">
              <a:defRPr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eaLnBrk="1" hangingPunct="1">
              <a:defRPr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Design Review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09330" y="4953000"/>
            <a:ext cx="6400800" cy="91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1800" b="1" kern="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EECE 6038C- Advanced Microsystems</a:t>
            </a:r>
          </a:p>
          <a:p>
            <a:pPr eaLnBrk="1" hangingPunct="1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Spring 2013</a:t>
            </a:r>
          </a:p>
        </p:txBody>
      </p:sp>
    </p:spTree>
    <p:extLst>
      <p:ext uri="{BB962C8B-B14F-4D97-AF65-F5344CB8AC3E}">
        <p14:creationId xmlns:p14="http://schemas.microsoft.com/office/powerpoint/2010/main" val="20544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90880" y="1219200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Problem </a:t>
            </a:r>
            <a:r>
              <a:rPr lang="en-US" sz="2400" kern="0" dirty="0" smtClean="0"/>
              <a:t>Statement:</a:t>
            </a:r>
          </a:p>
          <a:p>
            <a:pPr lvl="1"/>
            <a:r>
              <a:rPr lang="en-US" sz="2000" kern="0" dirty="0" smtClean="0"/>
              <a:t>The </a:t>
            </a:r>
            <a:r>
              <a:rPr lang="en-US" sz="2000" kern="0" dirty="0"/>
              <a:t>goal of this project is to design and develop a low-cost thermal imaging system using a </a:t>
            </a:r>
            <a:r>
              <a:rPr lang="en-US" sz="2000" kern="0" dirty="0" smtClean="0"/>
              <a:t>single-pixel, non-contact thermometer</a:t>
            </a:r>
            <a:endParaRPr lang="en-US" sz="2400" kern="0" dirty="0"/>
          </a:p>
          <a:p>
            <a:r>
              <a:rPr lang="en-US" sz="2400" kern="0" dirty="0" smtClean="0"/>
              <a:t>Hardware needs</a:t>
            </a:r>
          </a:p>
          <a:p>
            <a:pPr lvl="1"/>
            <a:r>
              <a:rPr lang="en-US" sz="2000" dirty="0" smtClean="0"/>
              <a:t>MLX90614 sensor</a:t>
            </a:r>
          </a:p>
          <a:p>
            <a:pPr lvl="1"/>
            <a:r>
              <a:rPr lang="en-US" sz="2000" kern="0" dirty="0" smtClean="0"/>
              <a:t>Pan/tilt servo mount</a:t>
            </a:r>
          </a:p>
          <a:p>
            <a:pPr lvl="1"/>
            <a:r>
              <a:rPr lang="en-US" sz="2000" kern="0" dirty="0" smtClean="0"/>
              <a:t>Connectors</a:t>
            </a:r>
          </a:p>
          <a:p>
            <a:pPr lvl="1"/>
            <a:r>
              <a:rPr lang="en-US" sz="2000" kern="0" dirty="0"/>
              <a:t>Common </a:t>
            </a:r>
            <a:r>
              <a:rPr lang="en-US" sz="2000" kern="0" dirty="0" smtClean="0"/>
              <a:t>components</a:t>
            </a:r>
          </a:p>
          <a:p>
            <a:r>
              <a:rPr lang="en-US" sz="2400" kern="0" dirty="0" smtClean="0"/>
              <a:t>Needed Microcontroller </a:t>
            </a:r>
            <a:endParaRPr lang="en-US" sz="2400" kern="0" dirty="0" smtClean="0"/>
          </a:p>
          <a:p>
            <a:pPr marL="0" indent="0">
              <a:buNone/>
            </a:pPr>
            <a:r>
              <a:rPr lang="en-US" sz="2400" kern="0" dirty="0"/>
              <a:t> </a:t>
            </a:r>
            <a:r>
              <a:rPr lang="en-US" sz="2400" kern="0" dirty="0" smtClean="0"/>
              <a:t>   </a:t>
            </a:r>
            <a:r>
              <a:rPr lang="en-US" sz="2400" kern="0" dirty="0" smtClean="0"/>
              <a:t>Features</a:t>
            </a:r>
            <a:endParaRPr lang="en-US" sz="2400" kern="0" dirty="0" smtClean="0"/>
          </a:p>
          <a:p>
            <a:pPr lvl="1"/>
            <a:r>
              <a:rPr lang="en-US" sz="2000" kern="0" dirty="0" smtClean="0"/>
              <a:t>I</a:t>
            </a:r>
            <a:r>
              <a:rPr lang="en-US" sz="2000" kern="0" baseline="30000" dirty="0" smtClean="0"/>
              <a:t>2</a:t>
            </a:r>
            <a:r>
              <a:rPr lang="en-US" sz="2000" kern="0" dirty="0" smtClean="0"/>
              <a:t>C connectivity</a:t>
            </a:r>
          </a:p>
          <a:p>
            <a:pPr lvl="1"/>
            <a:r>
              <a:rPr lang="en-US" sz="2000" kern="0" dirty="0" smtClean="0"/>
              <a:t>USB connectivity</a:t>
            </a:r>
          </a:p>
          <a:p>
            <a:pPr lvl="1"/>
            <a:r>
              <a:rPr lang="en-US" sz="2000" kern="0" dirty="0" smtClean="0">
                <a:sym typeface="Wingdings" pitchFamily="2" charset="2"/>
              </a:rPr>
              <a:t>PIC24FJ</a:t>
            </a:r>
            <a:endParaRPr lang="en-US" sz="2000" kern="0" dirty="0"/>
          </a:p>
        </p:txBody>
      </p:sp>
      <p:pic>
        <p:nvPicPr>
          <p:cNvPr id="1031" name="Picture 7" descr="C:\Users\joshua\Dropbox\Documents (Dropbox)\2015-16 - Spring\Advanced Microsystem Design - EECE6038C (001)\Not Night Vision\img\servo_m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04016"/>
            <a:ext cx="3905654" cy="28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cdn.sparkfun.com/assets/parts/3/3/5/1/09570-01.jpg"/>
          <p:cNvPicPr/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t="9416" r="9855" b="11211"/>
          <a:stretch/>
        </p:blipFill>
        <p:spPr bwMode="auto">
          <a:xfrm>
            <a:off x="3886200" y="2362200"/>
            <a:ext cx="2125027" cy="20220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533400"/>
          </a:xfrm>
        </p:spPr>
        <p:txBody>
          <a:bodyPr/>
          <a:lstStyle/>
          <a:p>
            <a:r>
              <a:rPr lang="en-US" sz="2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848600" cy="4800599"/>
          </a:xfrm>
          <a:ln>
            <a:noFill/>
          </a:ln>
        </p:spPr>
        <p:txBody>
          <a:bodyPr/>
          <a:lstStyle/>
          <a:p>
            <a:pPr lvl="1"/>
            <a:endPara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533400"/>
          </a:xfrm>
        </p:spPr>
        <p:txBody>
          <a:bodyPr/>
          <a:lstStyle/>
          <a:p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System Design Overview</a:t>
            </a:r>
            <a:endParaRPr lang="en-US" sz="2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848600" cy="4800599"/>
          </a:xfrm>
          <a:ln>
            <a:noFill/>
          </a:ln>
        </p:spPr>
        <p:txBody>
          <a:bodyPr/>
          <a:lstStyle/>
          <a:p>
            <a:pPr lvl="1"/>
            <a:endPara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ttps://i.ytimg.com/vi/rcTKVOzxCmw/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2" b="12880"/>
          <a:stretch/>
        </p:blipFill>
        <p:spPr bwMode="auto">
          <a:xfrm>
            <a:off x="218440" y="3200400"/>
            <a:ext cx="4572000" cy="24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003800" y="3049348"/>
            <a:ext cx="4038600" cy="35800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90880" y="1219200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System Architecture Approach</a:t>
            </a:r>
          </a:p>
          <a:p>
            <a:pPr lvl="1"/>
            <a:r>
              <a:rPr lang="en-US" sz="2000" kern="0" dirty="0"/>
              <a:t>Look at previous solutions (Cheap </a:t>
            </a:r>
            <a:r>
              <a:rPr lang="en-US" sz="2000" kern="0" dirty="0" err="1"/>
              <a:t>Thermocam</a:t>
            </a:r>
            <a:r>
              <a:rPr lang="en-US" sz="2000" kern="0" dirty="0"/>
              <a:t> &amp; IR Eye)</a:t>
            </a:r>
          </a:p>
          <a:p>
            <a:pPr lvl="1"/>
            <a:r>
              <a:rPr lang="en-US" sz="2000" kern="0" dirty="0" smtClean="0"/>
              <a:t>Datasheets, datasheets, datasheets</a:t>
            </a:r>
          </a:p>
          <a:p>
            <a:pPr lvl="1"/>
            <a:r>
              <a:rPr lang="en-US" sz="2000" kern="0" dirty="0" smtClean="0"/>
              <a:t>Prioritize needs of microcontrollers &amp; sensors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5960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117839" cy="533400"/>
          </a:xfrm>
          <a:solidFill>
            <a:schemeClr val="bg1"/>
          </a:solidFill>
        </p:spPr>
        <p:txBody>
          <a:bodyPr/>
          <a:lstStyle/>
          <a:p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HW System Design</a:t>
            </a:r>
            <a:endParaRPr lang="en-US" sz="2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joshua\Dropbox\Documents (Dropbox)\2015-16 - Spring\Advanced Microsystem Design - EECE6038C (001)\Not Night Vision\img\hw_b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8148"/>
            <a:ext cx="8153400" cy="613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ua\Documents\Not Night Vision - Block Diagram_0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3" b="16732"/>
          <a:stretch/>
        </p:blipFill>
        <p:spPr bwMode="auto">
          <a:xfrm>
            <a:off x="457200" y="386080"/>
            <a:ext cx="8117840" cy="647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117839" cy="533400"/>
          </a:xfrm>
          <a:solidFill>
            <a:schemeClr val="bg1"/>
          </a:solidFill>
        </p:spPr>
        <p:txBody>
          <a:bodyPr/>
          <a:lstStyle/>
          <a:p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SW System Design</a:t>
            </a:r>
            <a:endParaRPr lang="en-US" sz="2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533400"/>
          </a:xfrm>
        </p:spPr>
        <p:txBody>
          <a:bodyPr/>
          <a:lstStyle/>
          <a:p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Project Status/Timeline</a:t>
            </a:r>
            <a:endParaRPr lang="en-US" sz="2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Hardware components have been ordered from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Digi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-Key.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Work already done:</a:t>
            </a:r>
          </a:p>
          <a:p>
            <a:pPr lvl="1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Chosen components</a:t>
            </a:r>
          </a:p>
          <a:p>
            <a:pPr lvl="1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Ensured compatibility between components</a:t>
            </a:r>
          </a:p>
          <a:p>
            <a:pPr lvl="1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Created schematic in Eagle CAD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Work to be done:</a:t>
            </a:r>
          </a:p>
          <a:p>
            <a:pPr lvl="1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Prototype system on breadboard</a:t>
            </a:r>
          </a:p>
          <a:p>
            <a:pPr lvl="1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Complete and send out finalized PCB layout</a:t>
            </a:r>
          </a:p>
          <a:p>
            <a:pPr lvl="1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Finish code for final system</a:t>
            </a:r>
          </a:p>
        </p:txBody>
      </p:sp>
    </p:spTree>
    <p:extLst>
      <p:ext uri="{BB962C8B-B14F-4D97-AF65-F5344CB8AC3E}">
        <p14:creationId xmlns:p14="http://schemas.microsoft.com/office/powerpoint/2010/main" val="21927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oshua\Dropbox\Documents (Dropbox)\2015-16 - Spring\Advanced Microsystem Design - EECE6038C (001)\Not Night Vision\img\eagle_schematic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8313"/>
            <a:ext cx="8915399" cy="689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oshua\Dropbox\Documents (Dropbox)\2015-16 - Spring\Advanced Microsystem Design - EECE6038C (001)\Not Night Vision\img\eagle_schematic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8313"/>
            <a:ext cx="8915399" cy="689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oshua\Dropbox\Documents (Dropbox)\2015-16 - Spring\Advanced Microsystem Design - EECE6038C (001)\Not Night Vision\img\eagle_schematic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"/>
            <a:ext cx="8915400" cy="689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4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209</Words>
  <Application>Microsoft Office PowerPoint</Application>
  <PresentationFormat>On-screen Show (4:3)</PresentationFormat>
  <Paragraphs>44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Not Night Vision - Single-Pixel Thermal Imaging Solution -</vt:lpstr>
      <vt:lpstr>Project Objective</vt:lpstr>
      <vt:lpstr>System Design Overview</vt:lpstr>
      <vt:lpstr>HW System Design</vt:lpstr>
      <vt:lpstr>SW System Design</vt:lpstr>
      <vt:lpstr>Project Status/Timeline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Title/Name</dc:title>
  <dc:creator>Vignesh</dc:creator>
  <cp:lastModifiedBy>joshua</cp:lastModifiedBy>
  <cp:revision>21</cp:revision>
  <dcterms:created xsi:type="dcterms:W3CDTF">2013-03-13T01:42:11Z</dcterms:created>
  <dcterms:modified xsi:type="dcterms:W3CDTF">2016-04-24T21:44:13Z</dcterms:modified>
</cp:coreProperties>
</file>