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83" r:id="rId3"/>
    <p:sldMasterId id="2147483706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2" r:id="rId7"/>
    <p:sldId id="293" r:id="rId8"/>
    <p:sldId id="279" r:id="rId9"/>
    <p:sldId id="280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95369" autoAdjust="0"/>
  </p:normalViewPr>
  <p:slideViewPr>
    <p:cSldViewPr>
      <p:cViewPr varScale="1">
        <p:scale>
          <a:sx n="132" d="100"/>
          <a:sy n="132" d="100"/>
        </p:scale>
        <p:origin x="10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40487-5A88-4A5A-A939-60B99501EA78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FDF43C8-540C-4274-AD10-867E1851606B}">
      <dgm:prSet phldrT="[Text]" phldr="1"/>
      <dgm:spPr>
        <a:solidFill>
          <a:srgbClr val="0099FF"/>
        </a:solidFill>
      </dgm:spPr>
      <dgm:t>
        <a:bodyPr/>
        <a:lstStyle/>
        <a:p>
          <a:endParaRPr lang="en-GB"/>
        </a:p>
      </dgm:t>
    </dgm:pt>
    <dgm:pt modelId="{61687F96-8910-4A19-8CEF-770E80AE7B36}" type="parTrans" cxnId="{1F23F1FA-B0D0-490E-8243-8170B95A1209}">
      <dgm:prSet/>
      <dgm:spPr/>
      <dgm:t>
        <a:bodyPr/>
        <a:lstStyle/>
        <a:p>
          <a:endParaRPr lang="en-GB"/>
        </a:p>
      </dgm:t>
    </dgm:pt>
    <dgm:pt modelId="{6F6D2FB2-7D12-4A85-9681-F5BA513DAD77}" type="sibTrans" cxnId="{1F23F1FA-B0D0-490E-8243-8170B95A1209}">
      <dgm:prSet/>
      <dgm:spPr/>
      <dgm:t>
        <a:bodyPr/>
        <a:lstStyle/>
        <a:p>
          <a:endParaRPr lang="en-GB"/>
        </a:p>
      </dgm:t>
    </dgm:pt>
    <dgm:pt modelId="{18EB0C7B-6BBA-4F05-9275-0BD0F4A27088}">
      <dgm:prSet phldrT="[Text]" phldr="1"/>
      <dgm:spPr/>
      <dgm:t>
        <a:bodyPr/>
        <a:lstStyle/>
        <a:p>
          <a:endParaRPr lang="en-GB" dirty="0"/>
        </a:p>
      </dgm:t>
    </dgm:pt>
    <dgm:pt modelId="{AF4DD8FD-7ECC-4D15-8CF3-91E07B31D510}" type="sibTrans" cxnId="{3E0813A7-3D1E-4BA1-9DF5-2C079EF0A8A1}">
      <dgm:prSet/>
      <dgm:spPr/>
      <dgm:t>
        <a:bodyPr/>
        <a:lstStyle/>
        <a:p>
          <a:endParaRPr lang="en-GB"/>
        </a:p>
      </dgm:t>
    </dgm:pt>
    <dgm:pt modelId="{1D6D24B6-9253-472A-803D-D05DC49857A1}" type="parTrans" cxnId="{3E0813A7-3D1E-4BA1-9DF5-2C079EF0A8A1}">
      <dgm:prSet/>
      <dgm:spPr/>
      <dgm:t>
        <a:bodyPr/>
        <a:lstStyle/>
        <a:p>
          <a:endParaRPr lang="en-GB"/>
        </a:p>
      </dgm:t>
    </dgm:pt>
    <dgm:pt modelId="{286ED526-35BA-4FDD-A099-65963AE16F77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8C79410-EDFF-4C42-AB9A-BCCAB5CFA100}" type="sibTrans" cxnId="{31C0C238-D652-441F-B8C8-58D22B2A003C}">
      <dgm:prSet/>
      <dgm:spPr/>
      <dgm:t>
        <a:bodyPr/>
        <a:lstStyle/>
        <a:p>
          <a:endParaRPr lang="en-GB"/>
        </a:p>
      </dgm:t>
    </dgm:pt>
    <dgm:pt modelId="{C0A67855-14EA-4D27-A44E-7C9F97C02F66}" type="parTrans" cxnId="{31C0C238-D652-441F-B8C8-58D22B2A003C}">
      <dgm:prSet/>
      <dgm:spPr/>
      <dgm:t>
        <a:bodyPr/>
        <a:lstStyle/>
        <a:p>
          <a:endParaRPr lang="en-GB"/>
        </a:p>
      </dgm:t>
    </dgm:pt>
    <dgm:pt modelId="{C0A20183-BD19-43CA-B1F8-F833BB729FE6}" type="pres">
      <dgm:prSet presAssocID="{8F740487-5A88-4A5A-A939-60B99501EA7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19E8165-F431-4D4B-861C-FE80FC5CFE3F}" type="pres">
      <dgm:prSet presAssocID="{286ED526-35BA-4FDD-A099-65963AE16F7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A2C768-112F-4BC0-B9FA-558FB9C9EF37}" type="pres">
      <dgm:prSet presAssocID="{286ED526-35BA-4FDD-A099-65963AE16F77}" presName="spNode" presStyleCnt="0"/>
      <dgm:spPr/>
    </dgm:pt>
    <dgm:pt modelId="{5BF0E822-2FB7-441E-8857-C6C42BE9FB34}" type="pres">
      <dgm:prSet presAssocID="{A8C79410-EDFF-4C42-AB9A-BCCAB5CFA100}" presName="sibTrans" presStyleLbl="sibTrans1D1" presStyleIdx="0" presStyleCnt="3"/>
      <dgm:spPr/>
      <dgm:t>
        <a:bodyPr/>
        <a:lstStyle/>
        <a:p>
          <a:endParaRPr lang="en-GB"/>
        </a:p>
      </dgm:t>
    </dgm:pt>
    <dgm:pt modelId="{2A826273-50C3-4B93-9A3D-CBCBD05D9F38}" type="pres">
      <dgm:prSet presAssocID="{18EB0C7B-6BBA-4F05-9275-0BD0F4A270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89E8AD-F2FA-48AD-9EBB-624D834FC682}" type="pres">
      <dgm:prSet presAssocID="{18EB0C7B-6BBA-4F05-9275-0BD0F4A27088}" presName="spNode" presStyleCnt="0"/>
      <dgm:spPr/>
    </dgm:pt>
    <dgm:pt modelId="{CD525600-777C-49CF-89F4-742EDBF0DB6C}" type="pres">
      <dgm:prSet presAssocID="{AF4DD8FD-7ECC-4D15-8CF3-91E07B31D510}" presName="sibTrans" presStyleLbl="sibTrans1D1" presStyleIdx="1" presStyleCnt="3"/>
      <dgm:spPr/>
      <dgm:t>
        <a:bodyPr/>
        <a:lstStyle/>
        <a:p>
          <a:endParaRPr lang="en-GB"/>
        </a:p>
      </dgm:t>
    </dgm:pt>
    <dgm:pt modelId="{2E19F43D-E99E-4201-8573-445B317EA1A3}" type="pres">
      <dgm:prSet presAssocID="{EFDF43C8-540C-4274-AD10-867E185160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AC4AA3-AED8-4409-8431-7B56B3B829D5}" type="pres">
      <dgm:prSet presAssocID="{EFDF43C8-540C-4274-AD10-867E1851606B}" presName="spNode" presStyleCnt="0"/>
      <dgm:spPr/>
    </dgm:pt>
    <dgm:pt modelId="{5F67686D-ADA0-4044-B63E-EBD9E5422025}" type="pres">
      <dgm:prSet presAssocID="{6F6D2FB2-7D12-4A85-9681-F5BA513DAD77}" presName="sibTrans" presStyleLbl="sibTrans1D1" presStyleIdx="2" presStyleCnt="3"/>
      <dgm:spPr/>
      <dgm:t>
        <a:bodyPr/>
        <a:lstStyle/>
        <a:p>
          <a:endParaRPr lang="en-GB"/>
        </a:p>
      </dgm:t>
    </dgm:pt>
  </dgm:ptLst>
  <dgm:cxnLst>
    <dgm:cxn modelId="{31C0C238-D652-441F-B8C8-58D22B2A003C}" srcId="{8F740487-5A88-4A5A-A939-60B99501EA78}" destId="{286ED526-35BA-4FDD-A099-65963AE16F77}" srcOrd="0" destOrd="0" parTransId="{C0A67855-14EA-4D27-A44E-7C9F97C02F66}" sibTransId="{A8C79410-EDFF-4C42-AB9A-BCCAB5CFA100}"/>
    <dgm:cxn modelId="{1F23F1FA-B0D0-490E-8243-8170B95A1209}" srcId="{8F740487-5A88-4A5A-A939-60B99501EA78}" destId="{EFDF43C8-540C-4274-AD10-867E1851606B}" srcOrd="2" destOrd="0" parTransId="{61687F96-8910-4A19-8CEF-770E80AE7B36}" sibTransId="{6F6D2FB2-7D12-4A85-9681-F5BA513DAD77}"/>
    <dgm:cxn modelId="{3DC91828-34DC-4AA9-BF74-6556B061F3BA}" type="presOf" srcId="{18EB0C7B-6BBA-4F05-9275-0BD0F4A27088}" destId="{2A826273-50C3-4B93-9A3D-CBCBD05D9F38}" srcOrd="0" destOrd="0" presId="urn:microsoft.com/office/officeart/2005/8/layout/cycle6"/>
    <dgm:cxn modelId="{2DD8BD8C-D98A-4F90-B6AF-480C893C06F1}" type="presOf" srcId="{EFDF43C8-540C-4274-AD10-867E1851606B}" destId="{2E19F43D-E99E-4201-8573-445B317EA1A3}" srcOrd="0" destOrd="0" presId="urn:microsoft.com/office/officeart/2005/8/layout/cycle6"/>
    <dgm:cxn modelId="{3E0813A7-3D1E-4BA1-9DF5-2C079EF0A8A1}" srcId="{8F740487-5A88-4A5A-A939-60B99501EA78}" destId="{18EB0C7B-6BBA-4F05-9275-0BD0F4A27088}" srcOrd="1" destOrd="0" parTransId="{1D6D24B6-9253-472A-803D-D05DC49857A1}" sibTransId="{AF4DD8FD-7ECC-4D15-8CF3-91E07B31D510}"/>
    <dgm:cxn modelId="{CEB10594-7A4A-4827-ADF7-7A1BF636A20F}" type="presOf" srcId="{8F740487-5A88-4A5A-A939-60B99501EA78}" destId="{C0A20183-BD19-43CA-B1F8-F833BB729FE6}" srcOrd="0" destOrd="0" presId="urn:microsoft.com/office/officeart/2005/8/layout/cycle6"/>
    <dgm:cxn modelId="{8E836337-2F57-4D67-99A8-EA4310BB7E21}" type="presOf" srcId="{A8C79410-EDFF-4C42-AB9A-BCCAB5CFA100}" destId="{5BF0E822-2FB7-441E-8857-C6C42BE9FB34}" srcOrd="0" destOrd="0" presId="urn:microsoft.com/office/officeart/2005/8/layout/cycle6"/>
    <dgm:cxn modelId="{6012A0B9-A0FA-4B5C-8B64-8BA3FADD0029}" type="presOf" srcId="{286ED526-35BA-4FDD-A099-65963AE16F77}" destId="{E19E8165-F431-4D4B-861C-FE80FC5CFE3F}" srcOrd="0" destOrd="0" presId="urn:microsoft.com/office/officeart/2005/8/layout/cycle6"/>
    <dgm:cxn modelId="{E007E1B3-D94C-4CC7-A637-CBEF40FDAEF0}" type="presOf" srcId="{6F6D2FB2-7D12-4A85-9681-F5BA513DAD77}" destId="{5F67686D-ADA0-4044-B63E-EBD9E5422025}" srcOrd="0" destOrd="0" presId="urn:microsoft.com/office/officeart/2005/8/layout/cycle6"/>
    <dgm:cxn modelId="{A0B14390-B9BE-4EE9-A8C9-7017FBB156EC}" type="presOf" srcId="{AF4DD8FD-7ECC-4D15-8CF3-91E07B31D510}" destId="{CD525600-777C-49CF-89F4-742EDBF0DB6C}" srcOrd="0" destOrd="0" presId="urn:microsoft.com/office/officeart/2005/8/layout/cycle6"/>
    <dgm:cxn modelId="{41612198-B71A-4747-AD31-77774C296743}" type="presParOf" srcId="{C0A20183-BD19-43CA-B1F8-F833BB729FE6}" destId="{E19E8165-F431-4D4B-861C-FE80FC5CFE3F}" srcOrd="0" destOrd="0" presId="urn:microsoft.com/office/officeart/2005/8/layout/cycle6"/>
    <dgm:cxn modelId="{90FD644B-B15A-4CB0-8048-057BB412B0AD}" type="presParOf" srcId="{C0A20183-BD19-43CA-B1F8-F833BB729FE6}" destId="{19A2C768-112F-4BC0-B9FA-558FB9C9EF37}" srcOrd="1" destOrd="0" presId="urn:microsoft.com/office/officeart/2005/8/layout/cycle6"/>
    <dgm:cxn modelId="{2A731BAD-BFEA-41C8-96E7-8F2D18316484}" type="presParOf" srcId="{C0A20183-BD19-43CA-B1F8-F833BB729FE6}" destId="{5BF0E822-2FB7-441E-8857-C6C42BE9FB34}" srcOrd="2" destOrd="0" presId="urn:microsoft.com/office/officeart/2005/8/layout/cycle6"/>
    <dgm:cxn modelId="{47C476D9-1782-4C5D-ADA6-818A757821E8}" type="presParOf" srcId="{C0A20183-BD19-43CA-B1F8-F833BB729FE6}" destId="{2A826273-50C3-4B93-9A3D-CBCBD05D9F38}" srcOrd="3" destOrd="0" presId="urn:microsoft.com/office/officeart/2005/8/layout/cycle6"/>
    <dgm:cxn modelId="{7D34ABB2-BBF6-45C9-8AAD-006CC67675E0}" type="presParOf" srcId="{C0A20183-BD19-43CA-B1F8-F833BB729FE6}" destId="{1289E8AD-F2FA-48AD-9EBB-624D834FC682}" srcOrd="4" destOrd="0" presId="urn:microsoft.com/office/officeart/2005/8/layout/cycle6"/>
    <dgm:cxn modelId="{F72351F9-7917-486E-A5D1-EDF1E5AF6921}" type="presParOf" srcId="{C0A20183-BD19-43CA-B1F8-F833BB729FE6}" destId="{CD525600-777C-49CF-89F4-742EDBF0DB6C}" srcOrd="5" destOrd="0" presId="urn:microsoft.com/office/officeart/2005/8/layout/cycle6"/>
    <dgm:cxn modelId="{F1334922-ABB1-4D32-9D43-E836088AB9A2}" type="presParOf" srcId="{C0A20183-BD19-43CA-B1F8-F833BB729FE6}" destId="{2E19F43D-E99E-4201-8573-445B317EA1A3}" srcOrd="6" destOrd="0" presId="urn:microsoft.com/office/officeart/2005/8/layout/cycle6"/>
    <dgm:cxn modelId="{21099648-FB44-4D62-A4A2-3364258CE261}" type="presParOf" srcId="{C0A20183-BD19-43CA-B1F8-F833BB729FE6}" destId="{02AC4AA3-AED8-4409-8431-7B56B3B829D5}" srcOrd="7" destOrd="0" presId="urn:microsoft.com/office/officeart/2005/8/layout/cycle6"/>
    <dgm:cxn modelId="{00624A3C-3FA4-4A07-AA35-364D9D8CC72C}" type="presParOf" srcId="{C0A20183-BD19-43CA-B1F8-F833BB729FE6}" destId="{5F67686D-ADA0-4044-B63E-EBD9E542202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A87805-0914-4BEC-B4A1-3A4A7897F4E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2EB8BA-EF32-48AC-840C-2896EC23F754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4B5600B3-6FD2-4E1B-B390-C350886B7F98}" type="parTrans" cxnId="{1F572BAA-BC5A-4739-A34D-5D0E65EF6238}">
      <dgm:prSet/>
      <dgm:spPr/>
      <dgm:t>
        <a:bodyPr/>
        <a:lstStyle/>
        <a:p>
          <a:endParaRPr lang="en-GB"/>
        </a:p>
      </dgm:t>
    </dgm:pt>
    <dgm:pt modelId="{3A2E6E83-00AE-43AE-A815-C9B1C97236BA}" type="sibTrans" cxnId="{1F572BAA-BC5A-4739-A34D-5D0E65EF6238}">
      <dgm:prSet/>
      <dgm:spPr/>
      <dgm:t>
        <a:bodyPr/>
        <a:lstStyle/>
        <a:p>
          <a:endParaRPr lang="en-GB"/>
        </a:p>
      </dgm:t>
    </dgm:pt>
    <dgm:pt modelId="{D88EEA2F-63D7-4E43-94A3-34B5F6A7BA2D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D8855C8F-EC18-45DA-B07A-F215167ECF28}" type="parTrans" cxnId="{13F8B622-3AA1-4235-AF23-A8B6863EDD04}">
      <dgm:prSet/>
      <dgm:spPr/>
      <dgm:t>
        <a:bodyPr/>
        <a:lstStyle/>
        <a:p>
          <a:endParaRPr lang="en-GB"/>
        </a:p>
      </dgm:t>
    </dgm:pt>
    <dgm:pt modelId="{68380E38-7B2D-4F79-996E-D2035F62AC14}" type="sibTrans" cxnId="{13F8B622-3AA1-4235-AF23-A8B6863EDD04}">
      <dgm:prSet/>
      <dgm:spPr/>
      <dgm:t>
        <a:bodyPr/>
        <a:lstStyle/>
        <a:p>
          <a:endParaRPr lang="en-GB"/>
        </a:p>
      </dgm:t>
    </dgm:pt>
    <dgm:pt modelId="{6E690552-16BC-47C2-8BAC-BC314EE79F91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186081E6-C28C-4BE4-8BF1-9BE62A80A2FF}" type="parTrans" cxnId="{2624198D-F970-4F3E-82C8-C0D138651B85}">
      <dgm:prSet/>
      <dgm:spPr/>
      <dgm:t>
        <a:bodyPr/>
        <a:lstStyle/>
        <a:p>
          <a:endParaRPr lang="en-GB"/>
        </a:p>
      </dgm:t>
    </dgm:pt>
    <dgm:pt modelId="{5EB2CC3E-1A34-4745-B1BB-D793DEAFFEF5}" type="sibTrans" cxnId="{2624198D-F970-4F3E-82C8-C0D138651B85}">
      <dgm:prSet/>
      <dgm:spPr/>
      <dgm:t>
        <a:bodyPr/>
        <a:lstStyle/>
        <a:p>
          <a:endParaRPr lang="en-GB"/>
        </a:p>
      </dgm:t>
    </dgm:pt>
    <dgm:pt modelId="{DA4FA63B-4AD1-459D-ABCB-5AEE9D03451F}" type="pres">
      <dgm:prSet presAssocID="{C1A87805-0914-4BEC-B4A1-3A4A7897F4E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E20D8EA-E805-4BCB-A65B-5DEAB3DFBF5D}" type="pres">
      <dgm:prSet presAssocID="{F82EB8BA-EF32-48AC-840C-2896EC23F7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90B8EB-C0EE-4D30-B525-28D1FB72EDAE}" type="pres">
      <dgm:prSet presAssocID="{3A2E6E83-00AE-43AE-A815-C9B1C97236BA}" presName="sibTrans" presStyleLbl="sibTrans2D1" presStyleIdx="0" presStyleCnt="3" custAng="17591465" custLinFactX="127025" custLinFactNeighborX="200000" custLinFactNeighborY="-12194"/>
      <dgm:spPr/>
      <dgm:t>
        <a:bodyPr/>
        <a:lstStyle/>
        <a:p>
          <a:endParaRPr lang="en-GB"/>
        </a:p>
      </dgm:t>
    </dgm:pt>
    <dgm:pt modelId="{CAE38CAD-D256-4AD3-B1EB-2BAD24A8400B}" type="pres">
      <dgm:prSet presAssocID="{3A2E6E83-00AE-43AE-A815-C9B1C97236B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439D3E9-14DC-4437-8B15-8007CFDDAB68}" type="pres">
      <dgm:prSet presAssocID="{D88EEA2F-63D7-4E43-94A3-34B5F6A7BA2D}" presName="node" presStyleLbl="node1" presStyleIdx="1" presStyleCnt="3" custRadScaleRad="98319" custRadScaleInc="20267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D5941B-655E-4C4B-B48B-F31FB3779985}" type="pres">
      <dgm:prSet presAssocID="{68380E38-7B2D-4F79-996E-D2035F62AC14}" presName="sibTrans" presStyleLbl="sibTrans2D1" presStyleIdx="1" presStyleCnt="3" custAng="18299231" custLinFactX="-57250" custLinFactY="-100000" custLinFactNeighborX="-100000" custLinFactNeighborY="-102631"/>
      <dgm:spPr/>
      <dgm:t>
        <a:bodyPr/>
        <a:lstStyle/>
        <a:p>
          <a:endParaRPr lang="en-GB"/>
        </a:p>
      </dgm:t>
    </dgm:pt>
    <dgm:pt modelId="{90A459E8-649B-4572-BF41-30BA670B2D7B}" type="pres">
      <dgm:prSet presAssocID="{68380E38-7B2D-4F79-996E-D2035F62AC14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946038BC-FCB5-4D83-9914-80C71FD38B91}" type="pres">
      <dgm:prSet presAssocID="{6E690552-16BC-47C2-8BAC-BC314EE79F91}" presName="node" presStyleLbl="node1" presStyleIdx="2" presStyleCnt="3" custRadScaleRad="98746" custRadScaleInc="-2027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6964BF-CFB5-4E24-BB63-3B528DA84D93}" type="pres">
      <dgm:prSet presAssocID="{5EB2CC3E-1A34-4745-B1BB-D793DEAFFEF5}" presName="sibTrans" presStyleLbl="sibTrans2D1" presStyleIdx="2" presStyleCnt="3" custAng="18036129" custLinFactX="-45166" custLinFactY="91578" custLinFactNeighborX="-100000" custLinFactNeighborY="100000"/>
      <dgm:spPr/>
      <dgm:t>
        <a:bodyPr/>
        <a:lstStyle/>
        <a:p>
          <a:endParaRPr lang="en-GB"/>
        </a:p>
      </dgm:t>
    </dgm:pt>
    <dgm:pt modelId="{29BA90AE-616F-4CF0-A70E-54E94CD9D45E}" type="pres">
      <dgm:prSet presAssocID="{5EB2CC3E-1A34-4745-B1BB-D793DEAFFEF5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692873B8-E6CD-4EBA-9669-0F512F98E38B}" type="presOf" srcId="{3A2E6E83-00AE-43AE-A815-C9B1C97236BA}" destId="{CAE38CAD-D256-4AD3-B1EB-2BAD24A8400B}" srcOrd="1" destOrd="0" presId="urn:microsoft.com/office/officeart/2005/8/layout/cycle2"/>
    <dgm:cxn modelId="{CF776135-59F3-4326-BBEC-1FE2DE2E719D}" type="presOf" srcId="{5EB2CC3E-1A34-4745-B1BB-D793DEAFFEF5}" destId="{4A6964BF-CFB5-4E24-BB63-3B528DA84D93}" srcOrd="0" destOrd="0" presId="urn:microsoft.com/office/officeart/2005/8/layout/cycle2"/>
    <dgm:cxn modelId="{1F572BAA-BC5A-4739-A34D-5D0E65EF6238}" srcId="{C1A87805-0914-4BEC-B4A1-3A4A7897F4E6}" destId="{F82EB8BA-EF32-48AC-840C-2896EC23F754}" srcOrd="0" destOrd="0" parTransId="{4B5600B3-6FD2-4E1B-B390-C350886B7F98}" sibTransId="{3A2E6E83-00AE-43AE-A815-C9B1C97236BA}"/>
    <dgm:cxn modelId="{BE9CF3C3-712C-4B87-8D1B-0CF691BF2DF4}" type="presOf" srcId="{5EB2CC3E-1A34-4745-B1BB-D793DEAFFEF5}" destId="{29BA90AE-616F-4CF0-A70E-54E94CD9D45E}" srcOrd="1" destOrd="0" presId="urn:microsoft.com/office/officeart/2005/8/layout/cycle2"/>
    <dgm:cxn modelId="{2624198D-F970-4F3E-82C8-C0D138651B85}" srcId="{C1A87805-0914-4BEC-B4A1-3A4A7897F4E6}" destId="{6E690552-16BC-47C2-8BAC-BC314EE79F91}" srcOrd="2" destOrd="0" parTransId="{186081E6-C28C-4BE4-8BF1-9BE62A80A2FF}" sibTransId="{5EB2CC3E-1A34-4745-B1BB-D793DEAFFEF5}"/>
    <dgm:cxn modelId="{8CC6CEC6-D8FE-439D-A42A-3BE9AAFB0A20}" type="presOf" srcId="{F82EB8BA-EF32-48AC-840C-2896EC23F754}" destId="{AE20D8EA-E805-4BCB-A65B-5DEAB3DFBF5D}" srcOrd="0" destOrd="0" presId="urn:microsoft.com/office/officeart/2005/8/layout/cycle2"/>
    <dgm:cxn modelId="{DE12A6D3-2FE1-4551-A706-35F9EC62A87D}" type="presOf" srcId="{68380E38-7B2D-4F79-996E-D2035F62AC14}" destId="{B8D5941B-655E-4C4B-B48B-F31FB3779985}" srcOrd="0" destOrd="0" presId="urn:microsoft.com/office/officeart/2005/8/layout/cycle2"/>
    <dgm:cxn modelId="{46740B63-7BBB-46DA-87AA-B9360AF5A201}" type="presOf" srcId="{6E690552-16BC-47C2-8BAC-BC314EE79F91}" destId="{946038BC-FCB5-4D83-9914-80C71FD38B91}" srcOrd="0" destOrd="0" presId="urn:microsoft.com/office/officeart/2005/8/layout/cycle2"/>
    <dgm:cxn modelId="{C0B917B5-8E7C-4184-947A-A7E9FC4D84BC}" type="presOf" srcId="{D88EEA2F-63D7-4E43-94A3-34B5F6A7BA2D}" destId="{3439D3E9-14DC-4437-8B15-8007CFDDAB68}" srcOrd="0" destOrd="0" presId="urn:microsoft.com/office/officeart/2005/8/layout/cycle2"/>
    <dgm:cxn modelId="{74F7CCF8-A446-4B46-9775-BE34EF896D7E}" type="presOf" srcId="{68380E38-7B2D-4F79-996E-D2035F62AC14}" destId="{90A459E8-649B-4572-BF41-30BA670B2D7B}" srcOrd="1" destOrd="0" presId="urn:microsoft.com/office/officeart/2005/8/layout/cycle2"/>
    <dgm:cxn modelId="{13F8B622-3AA1-4235-AF23-A8B6863EDD04}" srcId="{C1A87805-0914-4BEC-B4A1-3A4A7897F4E6}" destId="{D88EEA2F-63D7-4E43-94A3-34B5F6A7BA2D}" srcOrd="1" destOrd="0" parTransId="{D8855C8F-EC18-45DA-B07A-F215167ECF28}" sibTransId="{68380E38-7B2D-4F79-996E-D2035F62AC14}"/>
    <dgm:cxn modelId="{73987F59-F210-4042-9369-EE84B6BDD1F3}" type="presOf" srcId="{3A2E6E83-00AE-43AE-A815-C9B1C97236BA}" destId="{5A90B8EB-C0EE-4D30-B525-28D1FB72EDAE}" srcOrd="0" destOrd="0" presId="urn:microsoft.com/office/officeart/2005/8/layout/cycle2"/>
    <dgm:cxn modelId="{DB258FD2-E2AC-414B-B824-BCF1DE2390E7}" type="presOf" srcId="{C1A87805-0914-4BEC-B4A1-3A4A7897F4E6}" destId="{DA4FA63B-4AD1-459D-ABCB-5AEE9D03451F}" srcOrd="0" destOrd="0" presId="urn:microsoft.com/office/officeart/2005/8/layout/cycle2"/>
    <dgm:cxn modelId="{7EA4A960-ECBF-45B5-A0A4-0D185E4F7B79}" type="presParOf" srcId="{DA4FA63B-4AD1-459D-ABCB-5AEE9D03451F}" destId="{AE20D8EA-E805-4BCB-A65B-5DEAB3DFBF5D}" srcOrd="0" destOrd="0" presId="urn:microsoft.com/office/officeart/2005/8/layout/cycle2"/>
    <dgm:cxn modelId="{7301AD70-E4FD-46B7-85E0-5E48709F3A4D}" type="presParOf" srcId="{DA4FA63B-4AD1-459D-ABCB-5AEE9D03451F}" destId="{5A90B8EB-C0EE-4D30-B525-28D1FB72EDAE}" srcOrd="1" destOrd="0" presId="urn:microsoft.com/office/officeart/2005/8/layout/cycle2"/>
    <dgm:cxn modelId="{0DBBBC41-25E2-4F4A-B2AC-6EDDEC577CB1}" type="presParOf" srcId="{5A90B8EB-C0EE-4D30-B525-28D1FB72EDAE}" destId="{CAE38CAD-D256-4AD3-B1EB-2BAD24A8400B}" srcOrd="0" destOrd="0" presId="urn:microsoft.com/office/officeart/2005/8/layout/cycle2"/>
    <dgm:cxn modelId="{D83BC876-953F-4DA2-9C69-7DE54D40D9AE}" type="presParOf" srcId="{DA4FA63B-4AD1-459D-ABCB-5AEE9D03451F}" destId="{3439D3E9-14DC-4437-8B15-8007CFDDAB68}" srcOrd="2" destOrd="0" presId="urn:microsoft.com/office/officeart/2005/8/layout/cycle2"/>
    <dgm:cxn modelId="{E1925FC1-01CA-4BF4-BEE5-EB8ACADA0F2A}" type="presParOf" srcId="{DA4FA63B-4AD1-459D-ABCB-5AEE9D03451F}" destId="{B8D5941B-655E-4C4B-B48B-F31FB3779985}" srcOrd="3" destOrd="0" presId="urn:microsoft.com/office/officeart/2005/8/layout/cycle2"/>
    <dgm:cxn modelId="{97C396DC-B3D6-415D-88E5-1F8DF22B4AA9}" type="presParOf" srcId="{B8D5941B-655E-4C4B-B48B-F31FB3779985}" destId="{90A459E8-649B-4572-BF41-30BA670B2D7B}" srcOrd="0" destOrd="0" presId="urn:microsoft.com/office/officeart/2005/8/layout/cycle2"/>
    <dgm:cxn modelId="{8BA9CC9A-EAAE-4B9C-89EC-DDA059DDFB02}" type="presParOf" srcId="{DA4FA63B-4AD1-459D-ABCB-5AEE9D03451F}" destId="{946038BC-FCB5-4D83-9914-80C71FD38B91}" srcOrd="4" destOrd="0" presId="urn:microsoft.com/office/officeart/2005/8/layout/cycle2"/>
    <dgm:cxn modelId="{0AA37E63-9E1A-4BED-B143-CB459BA8740A}" type="presParOf" srcId="{DA4FA63B-4AD1-459D-ABCB-5AEE9D03451F}" destId="{4A6964BF-CFB5-4E24-BB63-3B528DA84D93}" srcOrd="5" destOrd="0" presId="urn:microsoft.com/office/officeart/2005/8/layout/cycle2"/>
    <dgm:cxn modelId="{39F4737C-632A-4232-AE36-96F9F66D9800}" type="presParOf" srcId="{4A6964BF-CFB5-4E24-BB63-3B528DA84D93}" destId="{29BA90AE-616F-4CF0-A70E-54E94CD9D4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E8165-F431-4D4B-861C-FE80FC5CFE3F}">
      <dsp:nvSpPr>
        <dsp:cNvPr id="0" name=""/>
        <dsp:cNvSpPr/>
      </dsp:nvSpPr>
      <dsp:spPr>
        <a:xfrm>
          <a:off x="896496" y="504"/>
          <a:ext cx="727287" cy="4727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 </a:t>
          </a:r>
          <a:endParaRPr lang="en-GB" sz="1900" kern="1200" dirty="0"/>
        </a:p>
      </dsp:txBody>
      <dsp:txXfrm>
        <a:off x="919573" y="23581"/>
        <a:ext cx="681133" cy="426583"/>
      </dsp:txXfrm>
    </dsp:sp>
    <dsp:sp modelId="{5BF0E822-2FB7-441E-8857-C6C42BE9FB34}">
      <dsp:nvSpPr>
        <dsp:cNvPr id="0" name=""/>
        <dsp:cNvSpPr/>
      </dsp:nvSpPr>
      <dsp:spPr>
        <a:xfrm>
          <a:off x="630154" y="236873"/>
          <a:ext cx="1259970" cy="1259970"/>
        </a:xfrm>
        <a:custGeom>
          <a:avLst/>
          <a:gdLst/>
          <a:ahLst/>
          <a:cxnLst/>
          <a:rect l="0" t="0" r="0" b="0"/>
          <a:pathLst>
            <a:path>
              <a:moveTo>
                <a:pt x="998902" y="119317"/>
              </a:moveTo>
              <a:arcTo wR="629985" hR="629985" stAng="18350707" swAng="3644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26273-50C3-4B93-9A3D-CBCBD05D9F38}">
      <dsp:nvSpPr>
        <dsp:cNvPr id="0" name=""/>
        <dsp:cNvSpPr/>
      </dsp:nvSpPr>
      <dsp:spPr>
        <a:xfrm>
          <a:off x="1442079" y="945482"/>
          <a:ext cx="727287" cy="4727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 dirty="0"/>
        </a:p>
      </dsp:txBody>
      <dsp:txXfrm>
        <a:off x="1465156" y="968559"/>
        <a:ext cx="681133" cy="426583"/>
      </dsp:txXfrm>
    </dsp:sp>
    <dsp:sp modelId="{CD525600-777C-49CF-89F4-742EDBF0DB6C}">
      <dsp:nvSpPr>
        <dsp:cNvPr id="0" name=""/>
        <dsp:cNvSpPr/>
      </dsp:nvSpPr>
      <dsp:spPr>
        <a:xfrm>
          <a:off x="630154" y="236873"/>
          <a:ext cx="1259970" cy="1259970"/>
        </a:xfrm>
        <a:custGeom>
          <a:avLst/>
          <a:gdLst/>
          <a:ahLst/>
          <a:cxnLst/>
          <a:rect l="0" t="0" r="0" b="0"/>
          <a:pathLst>
            <a:path>
              <a:moveTo>
                <a:pt x="929402" y="1184269"/>
              </a:moveTo>
              <a:arcTo wR="629985" hR="629985" stAng="3697358" swAng="34052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9F43D-E99E-4201-8573-445B317EA1A3}">
      <dsp:nvSpPr>
        <dsp:cNvPr id="0" name=""/>
        <dsp:cNvSpPr/>
      </dsp:nvSpPr>
      <dsp:spPr>
        <a:xfrm>
          <a:off x="350912" y="945482"/>
          <a:ext cx="727287" cy="472737"/>
        </a:xfrm>
        <a:prstGeom prst="roundRect">
          <a:avLst/>
        </a:prstGeom>
        <a:solidFill>
          <a:srgbClr val="0099FF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73989" y="968559"/>
        <a:ext cx="681133" cy="426583"/>
      </dsp:txXfrm>
    </dsp:sp>
    <dsp:sp modelId="{5F67686D-ADA0-4044-B63E-EBD9E5422025}">
      <dsp:nvSpPr>
        <dsp:cNvPr id="0" name=""/>
        <dsp:cNvSpPr/>
      </dsp:nvSpPr>
      <dsp:spPr>
        <a:xfrm>
          <a:off x="630154" y="236873"/>
          <a:ext cx="1259970" cy="1259970"/>
        </a:xfrm>
        <a:custGeom>
          <a:avLst/>
          <a:gdLst/>
          <a:ahLst/>
          <a:cxnLst/>
          <a:rect l="0" t="0" r="0" b="0"/>
          <a:pathLst>
            <a:path>
              <a:moveTo>
                <a:pt x="4149" y="702175"/>
              </a:moveTo>
              <a:arcTo wR="629985" hR="629985" stAng="10405204" swAng="3644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D8EA-E805-4BCB-A65B-5DEAB3DFBF5D}">
      <dsp:nvSpPr>
        <dsp:cNvPr id="0" name=""/>
        <dsp:cNvSpPr/>
      </dsp:nvSpPr>
      <dsp:spPr>
        <a:xfrm>
          <a:off x="710377" y="157"/>
          <a:ext cx="944859" cy="944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 smtClean="0"/>
            <a:t> </a:t>
          </a:r>
          <a:endParaRPr lang="en-GB" sz="3900" kern="1200" dirty="0"/>
        </a:p>
      </dsp:txBody>
      <dsp:txXfrm>
        <a:off x="848748" y="138528"/>
        <a:ext cx="668117" cy="668117"/>
      </dsp:txXfrm>
    </dsp:sp>
    <dsp:sp modelId="{5A90B8EB-C0EE-4D30-B525-28D1FB72EDAE}">
      <dsp:nvSpPr>
        <dsp:cNvPr id="0" name=""/>
        <dsp:cNvSpPr/>
      </dsp:nvSpPr>
      <dsp:spPr>
        <a:xfrm rot="3222314">
          <a:off x="1494705" y="869924"/>
          <a:ext cx="239318" cy="318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0800000">
        <a:off x="1509353" y="904769"/>
        <a:ext cx="167523" cy="191334"/>
      </dsp:txXfrm>
    </dsp:sp>
    <dsp:sp modelId="{3439D3E9-14DC-4437-8B15-8007CFDDAB68}">
      <dsp:nvSpPr>
        <dsp:cNvPr id="0" name=""/>
        <dsp:cNvSpPr/>
      </dsp:nvSpPr>
      <dsp:spPr>
        <a:xfrm>
          <a:off x="1351" y="1203164"/>
          <a:ext cx="944859" cy="944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 smtClean="0"/>
            <a:t> </a:t>
          </a:r>
          <a:endParaRPr lang="en-GB" sz="3900" kern="1200" dirty="0"/>
        </a:p>
      </dsp:txBody>
      <dsp:txXfrm>
        <a:off x="139722" y="1341535"/>
        <a:ext cx="668117" cy="668117"/>
      </dsp:txXfrm>
    </dsp:sp>
    <dsp:sp modelId="{B8D5941B-655E-4C4B-B48B-F31FB3779985}">
      <dsp:nvSpPr>
        <dsp:cNvPr id="0" name=""/>
        <dsp:cNvSpPr/>
      </dsp:nvSpPr>
      <dsp:spPr>
        <a:xfrm rot="18302413">
          <a:off x="655113" y="870629"/>
          <a:ext cx="251508" cy="318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671179" y="965295"/>
        <a:ext cx="176056" cy="191334"/>
      </dsp:txXfrm>
    </dsp:sp>
    <dsp:sp modelId="{946038BC-FCB5-4D83-9914-80C71FD38B91}">
      <dsp:nvSpPr>
        <dsp:cNvPr id="0" name=""/>
        <dsp:cNvSpPr/>
      </dsp:nvSpPr>
      <dsp:spPr>
        <a:xfrm>
          <a:off x="1420754" y="1204478"/>
          <a:ext cx="944859" cy="944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 smtClean="0"/>
            <a:t> </a:t>
          </a:r>
          <a:endParaRPr lang="en-GB" sz="3900" kern="1200" dirty="0"/>
        </a:p>
      </dsp:txBody>
      <dsp:txXfrm>
        <a:off x="1559125" y="1342849"/>
        <a:ext cx="668117" cy="668117"/>
      </dsp:txXfrm>
    </dsp:sp>
    <dsp:sp modelId="{4A6964BF-CFB5-4E24-BB63-3B528DA84D93}">
      <dsp:nvSpPr>
        <dsp:cNvPr id="0" name=""/>
        <dsp:cNvSpPr/>
      </dsp:nvSpPr>
      <dsp:spPr>
        <a:xfrm rot="10804057">
          <a:off x="1072501" y="1532083"/>
          <a:ext cx="240282" cy="318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0800000">
        <a:off x="1144586" y="1595904"/>
        <a:ext cx="168197" cy="19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4FAA1-FF67-4A85-BD15-1AFF9FF4657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GB" sz="1000" smtClean="0">
                <a:solidFill>
                  <a:srgbClr val="000000"/>
                </a:solidFill>
                <a:latin typeface="Expert Sans Regular"/>
              </a:rPr>
              <a:t> Restricted - Internal</a:t>
            </a:r>
            <a:endParaRPr lang="en-GB" sz="1000">
              <a:solidFill>
                <a:srgbClr val="000000"/>
              </a:solidFill>
              <a:latin typeface="Expert Sans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5C8A9-4E2D-4250-89EB-B3C61A40C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45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0A97B-1031-4648-8EB6-DFE381368CE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GB" sz="1000" b="0" i="0" u="none">
                <a:solidFill>
                  <a:srgbClr val="000000"/>
                </a:solidFill>
                <a:latin typeface="Expert Sans Regular"/>
              </a:defRPr>
            </a:lvl1pPr>
          </a:lstStyle>
          <a:p>
            <a:r>
              <a:rPr lang="en-GB" smtClean="0"/>
              <a:t> Restricted - Internal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C5840-EEC8-45AE-8A69-92A72708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791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pPr>
              <a:defRPr/>
            </a:pPr>
            <a:r>
              <a:rPr lang="de-DE" smtClean="0"/>
              <a:t> Restricted - Internal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EDC76-7511-4054-94D5-FD539725E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 Restricted - Internal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EDC76-7511-4054-94D5-FD539725E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 Restricted - Internal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EDC76-7511-4054-94D5-FD539725E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4FB0-F624-4D7F-934C-2626EABE7F7B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3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 Restricted - Internal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EDC76-7511-4054-94D5-FD539725E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pPr>
              <a:defRPr/>
            </a:pPr>
            <a:r>
              <a:rPr lang="de-DE" smtClean="0"/>
              <a:t> Restricted - Internal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EDC76-7511-4054-94D5-FD539725E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4FB0-F624-4D7F-934C-2626EABE7F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2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897380" y="1033740"/>
            <a:ext cx="5379720" cy="2921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5513" y="2372070"/>
            <a:ext cx="1209093" cy="222742"/>
          </a:xfrm>
          <a:prstGeom prst="rect">
            <a:avLst/>
          </a:prstGeom>
        </p:spPr>
      </p:pic>
      <p:sp>
        <p:nvSpPr>
          <p:cNvPr id="11274" name="Rectangle 10"/>
          <p:cNvSpPr>
            <a:spLocks noGrp="1" noChangeArrowheads="1"/>
          </p:cNvSpPr>
          <p:nvPr userDrawn="1">
            <p:ph type="ctrTitle"/>
          </p:nvPr>
        </p:nvSpPr>
        <p:spPr>
          <a:xfrm>
            <a:off x="2057131" y="4192378"/>
            <a:ext cx="5322695" cy="492443"/>
          </a:xfrm>
        </p:spPr>
        <p:txBody>
          <a:bodyPr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288" name="Rectangle 2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2060463" y="4776646"/>
            <a:ext cx="5389562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16200000" flipH="1">
            <a:off x="338696" y="2487263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auto">
          <a:xfrm rot="16200000" flipH="1">
            <a:off x="5784902" y="2494520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693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2624" y="390526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3042" y="390526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2624" y="3266401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3042" y="3266401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2624" y="2953799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63042" y="2953799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82624" y="5757291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763042" y="5757291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88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19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67846" y="5218404"/>
            <a:ext cx="3311525" cy="3077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source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1038" y="2605853"/>
            <a:ext cx="8029575" cy="738664"/>
          </a:xfrm>
        </p:spPr>
        <p:txBody>
          <a:bodyPr/>
          <a:lstStyle>
            <a:lvl1pPr algn="ctr">
              <a:defRPr lang="en-US" sz="4800" baseline="0" dirty="0" smtClean="0">
                <a:solidFill>
                  <a:schemeClr val="accent1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</a:lstStyle>
          <a:p>
            <a:pPr lvl="0" algn="ctr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</a:pPr>
            <a:r>
              <a:rPr lang="en-US" dirty="0"/>
              <a:t>“Insert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52553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6187301"/>
            <a:ext cx="9144000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809CA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167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  <a:endParaRPr lang="en-GB" dirty="0"/>
          </a:p>
        </p:txBody>
      </p:sp>
      <p:pic>
        <p:nvPicPr>
          <p:cNvPr id="4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173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136" y="3003550"/>
            <a:ext cx="1216269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435" y="2130426"/>
            <a:ext cx="6583973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218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766" y="2739689"/>
            <a:ext cx="527685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7766" y="3294063"/>
            <a:ext cx="5266592" cy="276999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2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8474" y="2738894"/>
            <a:ext cx="527685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8474" y="3294063"/>
            <a:ext cx="5266592" cy="276999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4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640566"/>
            <a:ext cx="8034549" cy="54300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79475" y="949424"/>
            <a:ext cx="6088428" cy="4308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203376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1038" y="1103313"/>
            <a:ext cx="8029575" cy="1716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1038" y="2900363"/>
            <a:ext cx="8029575" cy="3170237"/>
          </a:xfrm>
          <a:solidFill>
            <a:srgbClr val="BFE6F6"/>
          </a:solidFill>
        </p:spPr>
        <p:txBody>
          <a:bodyPr anchor="ctr" anchorCtr="0">
            <a:noAutofit/>
          </a:bodyPr>
          <a:lstStyle>
            <a:lvl1pPr algn="ctr">
              <a:defRPr sz="3600">
                <a:solidFill>
                  <a:srgbClr val="00395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867844" y="3027617"/>
            <a:ext cx="3595995" cy="307777"/>
          </a:xfrm>
        </p:spPr>
        <p:txBody>
          <a:bodyPr/>
          <a:lstStyle>
            <a:lvl1pPr>
              <a:defRPr>
                <a:solidFill>
                  <a:srgbClr val="00395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77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Mess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677029" y="2817247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677029" y="4531449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1097761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02103" y="1103313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702103" y="2817515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2702103" y="4531717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800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Mess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1038" y="1103313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81038" y="2817515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681038" y="4531717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9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755576" y="1052736"/>
            <a:ext cx="6521524" cy="456383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723879" y="1024878"/>
            <a:ext cx="0" cy="4635509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5513" y="3231256"/>
            <a:ext cx="1209093" cy="222742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 bwMode="auto">
          <a:xfrm>
            <a:off x="7315201" y="1024878"/>
            <a:ext cx="0" cy="4635509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91862" y="1309110"/>
            <a:ext cx="6096317" cy="492443"/>
          </a:xfrm>
        </p:spPr>
        <p:txBody>
          <a:bodyPr anchor="t" anchorCtr="0"/>
          <a:lstStyle>
            <a:lvl1pPr>
              <a:defRPr sz="3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4253109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ssages left and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1413" y="1371666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951413" y="2951692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951413" y="4531717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63575" y="1371666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63575" y="2951692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63575" y="4531717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63575" y="1093374"/>
            <a:ext cx="3731936" cy="246221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GB" dirty="0"/>
              <a:t>Insert subhead here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951413" y="1093374"/>
            <a:ext cx="3731936" cy="246221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GB" dirty="0"/>
              <a:t>Insert 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71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1037" y="1103313"/>
            <a:ext cx="8029575" cy="4967287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lIns="216000" tIns="144000" rIns="216000" bIns="144000" anchor="t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4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6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3" y="1096012"/>
            <a:ext cx="8004175" cy="1508105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 marL="571500" indent="-342900">
              <a:defRPr sz="1400">
                <a:latin typeface="+mn-lt"/>
              </a:defRPr>
            </a:lvl3pPr>
            <a:lvl4pPr marL="862013" indent="-290513">
              <a:defRPr sz="1400">
                <a:latin typeface="+mn-lt"/>
              </a:defRPr>
            </a:lvl4pPr>
            <a:lvl5pPr marL="1204913" indent="-342900"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7525" y="460475"/>
            <a:ext cx="8062546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24248278-DE8D-4E1C-B93D-3196B93256CE}" type="slidenum">
              <a:rPr lang="en-GB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1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897380" y="1033740"/>
            <a:ext cx="5379720" cy="2921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5513" y="2372070"/>
            <a:ext cx="1209093" cy="222742"/>
          </a:xfrm>
          <a:prstGeom prst="rect">
            <a:avLst/>
          </a:prstGeom>
        </p:spPr>
      </p:pic>
      <p:sp>
        <p:nvSpPr>
          <p:cNvPr id="11274" name="Rectangle 10"/>
          <p:cNvSpPr>
            <a:spLocks noGrp="1" noChangeArrowheads="1"/>
          </p:cNvSpPr>
          <p:nvPr userDrawn="1">
            <p:ph type="ctrTitle"/>
          </p:nvPr>
        </p:nvSpPr>
        <p:spPr>
          <a:xfrm>
            <a:off x="2057131" y="4192378"/>
            <a:ext cx="5322695" cy="492443"/>
          </a:xfrm>
        </p:spPr>
        <p:txBody>
          <a:bodyPr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288" name="Rectangle 2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2060463" y="4776646"/>
            <a:ext cx="5389562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16200000" flipH="1">
            <a:off x="338696" y="2487263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auto">
          <a:xfrm rot="16200000" flipH="1">
            <a:off x="5784902" y="2494520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5862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755576" y="1052736"/>
            <a:ext cx="6521524" cy="456383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723879" y="1024878"/>
            <a:ext cx="0" cy="4635509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75513" y="3231256"/>
            <a:ext cx="1209093" cy="222742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 bwMode="auto">
          <a:xfrm>
            <a:off x="7315201" y="1024878"/>
            <a:ext cx="0" cy="4635509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91862" y="1309110"/>
            <a:ext cx="6096317" cy="492443"/>
          </a:xfrm>
        </p:spPr>
        <p:txBody>
          <a:bodyPr anchor="t" anchorCtr="0"/>
          <a:lstStyle>
            <a:lvl1pPr>
              <a:defRPr sz="3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153632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136" y="3003550"/>
            <a:ext cx="1216269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61039" y="2130426"/>
            <a:ext cx="5445369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628" y="2708911"/>
            <a:ext cx="5184000" cy="492443"/>
          </a:xfrm>
        </p:spPr>
        <p:txBody>
          <a:bodyPr/>
          <a:lstStyle>
            <a:lvl1pPr>
              <a:defRPr sz="3200" b="0" smtClean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6628" y="3179763"/>
            <a:ext cx="5184000" cy="304800"/>
          </a:xfrm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305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Text fir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88" y="383530"/>
            <a:ext cx="8028000" cy="461665"/>
          </a:xfrm>
        </p:spPr>
        <p:txBody>
          <a:bodyPr/>
          <a:lstStyle>
            <a:lvl1pPr>
              <a:defRPr sz="3000" b="0">
                <a:solidFill>
                  <a:schemeClr val="accent1"/>
                </a:solidFill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69" y="1096009"/>
            <a:ext cx="8015288" cy="2154436"/>
          </a:xfrm>
        </p:spPr>
        <p:txBody>
          <a:bodyPr/>
          <a:lstStyle>
            <a:lvl1pPr>
              <a:defRPr sz="2000">
                <a:latin typeface="Expert Sans Regular" pitchFamily="2" charset="0"/>
                <a:cs typeface="Arial" pitchFamily="34" charset="0"/>
              </a:defRPr>
            </a:lvl1pPr>
            <a:lvl2pPr>
              <a:defRPr sz="2000">
                <a:latin typeface="Expert Sans Regular" pitchFamily="2" charset="0"/>
                <a:cs typeface="Arial" pitchFamily="34" charset="0"/>
              </a:defRPr>
            </a:lvl2pPr>
            <a:lvl3pPr marL="571500" indent="-342900">
              <a:defRPr sz="2000">
                <a:latin typeface="Expert Sans Regular" pitchFamily="2" charset="0"/>
                <a:cs typeface="Arial" pitchFamily="34" charset="0"/>
              </a:defRPr>
            </a:lvl3pPr>
            <a:lvl4pPr marL="862013" indent="-290513">
              <a:defRPr sz="2000">
                <a:latin typeface="Expert Sans Regular" pitchFamily="2" charset="0"/>
                <a:cs typeface="Arial" pitchFamily="34" charset="0"/>
              </a:defRPr>
            </a:lvl4pPr>
            <a:lvl5pPr marL="1204913" indent="-342900">
              <a:defRPr sz="2000">
                <a:latin typeface="Expert Sans Regular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4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umbered text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88" y="383530"/>
            <a:ext cx="8028000" cy="461665"/>
          </a:xfrm>
        </p:spPr>
        <p:txBody>
          <a:bodyPr anchor="t"/>
          <a:lstStyle>
            <a:lvl1pPr>
              <a:defRPr sz="3000" b="0">
                <a:solidFill>
                  <a:schemeClr val="accent1"/>
                </a:solidFill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69" y="1096009"/>
            <a:ext cx="8015288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Expert Sans Regular" pitchFamily="2" charset="0"/>
                <a:cs typeface="Arial" pitchFamily="34" charset="0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Expert Sans Regular" pitchFamily="2" charset="0"/>
                <a:cs typeface="Arial" pitchFamily="34" charset="0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Expert Sans Regular" pitchFamily="2" charset="0"/>
                <a:cs typeface="Arial" pitchFamily="34" charset="0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Expert Sans Regular" pitchFamily="2" charset="0"/>
                <a:cs typeface="Arial" pitchFamily="34" charset="0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Expert Sans Regular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26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969" y="1096294"/>
            <a:ext cx="3925888" cy="2000548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lang="en-US" sz="20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lang="en-US" sz="20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571500" lvl="3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Font typeface="Wingdings" pitchFamily="2" charset="2"/>
              <a:buChar char=""/>
            </a:pPr>
            <a:r>
              <a:rPr lang="en-US" dirty="0"/>
              <a:t>Fourth level</a:t>
            </a:r>
          </a:p>
          <a:p>
            <a:pPr marL="747713" lvl="4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83140" y="1096294"/>
            <a:ext cx="3908425" cy="4974306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0549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Picture_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1093373"/>
            <a:ext cx="3937211" cy="49772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616" y="1094053"/>
            <a:ext cx="3925888" cy="30777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lang="en-US" sz="20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lang="en-US" sz="20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5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136" y="3003550"/>
            <a:ext cx="1216269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61039" y="2130426"/>
            <a:ext cx="5445369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628" y="2708911"/>
            <a:ext cx="5184000" cy="492443"/>
          </a:xfrm>
        </p:spPr>
        <p:txBody>
          <a:bodyPr/>
          <a:lstStyle>
            <a:lvl1pPr>
              <a:defRPr sz="3200" b="0" smtClean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6628" y="3179763"/>
            <a:ext cx="5184000" cy="304800"/>
          </a:xfrm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77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392113"/>
            <a:ext cx="8034549" cy="53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55638" y="5769432"/>
            <a:ext cx="8029574" cy="215444"/>
          </a:xfrm>
        </p:spPr>
        <p:txBody>
          <a:bodyPr/>
          <a:lstStyle>
            <a:lvl1pPr>
              <a:defRPr lang="en-US" sz="1400" dirty="0"/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975763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969" y="1096294"/>
            <a:ext cx="3925888" cy="2000548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20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83140" y="1096294"/>
            <a:ext cx="3908425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73091" y="3658263"/>
            <a:ext cx="3908425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0888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2624" y="390526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3042" y="390526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2624" y="3266401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3042" y="3266401"/>
            <a:ext cx="3908425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2624" y="2953799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63042" y="2953799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82624" y="5757291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763042" y="5757291"/>
            <a:ext cx="3886200" cy="215444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088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573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67846" y="5218404"/>
            <a:ext cx="3311525" cy="3077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source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1038" y="2605853"/>
            <a:ext cx="8029575" cy="738664"/>
          </a:xfrm>
        </p:spPr>
        <p:txBody>
          <a:bodyPr/>
          <a:lstStyle>
            <a:lvl1pPr algn="ctr">
              <a:defRPr lang="en-US" sz="4800" baseline="0" dirty="0" smtClean="0">
                <a:solidFill>
                  <a:schemeClr val="accent1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</a:lstStyle>
          <a:p>
            <a:pPr lvl="0" algn="ctr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</a:pPr>
            <a:r>
              <a:rPr lang="en-US" dirty="0"/>
              <a:t>“Insert quote here”</a:t>
            </a:r>
          </a:p>
        </p:txBody>
      </p:sp>
    </p:spTree>
    <p:extLst>
      <p:ext uri="{BB962C8B-B14F-4D97-AF65-F5344CB8AC3E}">
        <p14:creationId xmlns:p14="http://schemas.microsoft.com/office/powerpoint/2010/main" val="1058920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6187301"/>
            <a:ext cx="9144000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809CA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167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  <a:endParaRPr lang="en-GB" dirty="0"/>
          </a:p>
        </p:txBody>
      </p:sp>
      <p:pic>
        <p:nvPicPr>
          <p:cNvPr id="4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13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136" y="3003550"/>
            <a:ext cx="1216269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435" y="2130426"/>
            <a:ext cx="6583973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218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766" y="2739689"/>
            <a:ext cx="527685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7766" y="3294063"/>
            <a:ext cx="5266592" cy="276999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33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8474" y="2738894"/>
            <a:ext cx="527685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8474" y="3294063"/>
            <a:ext cx="5266592" cy="276999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640566"/>
            <a:ext cx="8034549" cy="54300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79475" y="949424"/>
            <a:ext cx="6088428" cy="4308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615134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1038" y="1103313"/>
            <a:ext cx="8029575" cy="1716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1038" y="2900363"/>
            <a:ext cx="8029575" cy="3170237"/>
          </a:xfrm>
          <a:solidFill>
            <a:srgbClr val="BFE6F6"/>
          </a:solidFill>
        </p:spPr>
        <p:txBody>
          <a:bodyPr anchor="ctr" anchorCtr="0">
            <a:noAutofit/>
          </a:bodyPr>
          <a:lstStyle>
            <a:lvl1pPr algn="ctr">
              <a:defRPr sz="3600">
                <a:solidFill>
                  <a:srgbClr val="00395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867844" y="3027617"/>
            <a:ext cx="3595995" cy="307777"/>
          </a:xfrm>
        </p:spPr>
        <p:txBody>
          <a:bodyPr/>
          <a:lstStyle>
            <a:lvl1pPr>
              <a:defRPr>
                <a:solidFill>
                  <a:srgbClr val="00395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64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Text fir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88" y="383530"/>
            <a:ext cx="8028000" cy="461665"/>
          </a:xfrm>
        </p:spPr>
        <p:txBody>
          <a:bodyPr/>
          <a:lstStyle>
            <a:lvl1pPr>
              <a:defRPr sz="3000" b="0">
                <a:solidFill>
                  <a:schemeClr val="accent1"/>
                </a:solidFill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69" y="1096009"/>
            <a:ext cx="8015288" cy="2154436"/>
          </a:xfrm>
        </p:spPr>
        <p:txBody>
          <a:bodyPr/>
          <a:lstStyle>
            <a:lvl1pPr>
              <a:defRPr sz="2000">
                <a:latin typeface="Expert Sans Regular" pitchFamily="2" charset="0"/>
                <a:cs typeface="Arial" pitchFamily="34" charset="0"/>
              </a:defRPr>
            </a:lvl1pPr>
            <a:lvl2pPr>
              <a:defRPr sz="2000">
                <a:latin typeface="Expert Sans Regular" pitchFamily="2" charset="0"/>
                <a:cs typeface="Arial" pitchFamily="34" charset="0"/>
              </a:defRPr>
            </a:lvl2pPr>
            <a:lvl3pPr marL="571500" indent="-342900">
              <a:defRPr sz="2000">
                <a:latin typeface="Expert Sans Regular" pitchFamily="2" charset="0"/>
                <a:cs typeface="Arial" pitchFamily="34" charset="0"/>
              </a:defRPr>
            </a:lvl3pPr>
            <a:lvl4pPr marL="862013" indent="-290513">
              <a:defRPr sz="2000">
                <a:latin typeface="Expert Sans Regular" pitchFamily="2" charset="0"/>
                <a:cs typeface="Arial" pitchFamily="34" charset="0"/>
              </a:defRPr>
            </a:lvl4pPr>
            <a:lvl5pPr marL="1204913" indent="-342900">
              <a:defRPr sz="2000">
                <a:latin typeface="Expert Sans Regular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79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Mess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677029" y="2817247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677029" y="4531449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1097761"/>
            <a:ext cx="1878293" cy="1539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02103" y="1103313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702103" y="2817515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2702103" y="4531717"/>
            <a:ext cx="6008510" cy="1538883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805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Mess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1038" y="1103313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81038" y="2817515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681038" y="4531717"/>
            <a:ext cx="8029575" cy="1538883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928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ssages left and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1413" y="1371666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951413" y="2951692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951413" y="4531717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63575" y="1371666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63575" y="2951692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63575" y="4531717"/>
            <a:ext cx="3744000" cy="1538883"/>
          </a:xfrm>
          <a:solidFill>
            <a:srgbClr val="BFE6F6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8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63575" y="1093374"/>
            <a:ext cx="3731936" cy="246221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GB" dirty="0"/>
              <a:t>Insert subhead here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951413" y="1093374"/>
            <a:ext cx="3731936" cy="246221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GB" dirty="0"/>
              <a:t>Insert 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0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>
            <a:lvl1pPr>
              <a:defRPr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1037" y="1103313"/>
            <a:ext cx="8029575" cy="4967287"/>
          </a:xfrm>
          <a:solidFill>
            <a:srgbClr val="BFE6F6"/>
          </a:solidFill>
          <a:ln w="9525" algn="ctr">
            <a:noFill/>
            <a:miter lim="800000"/>
            <a:headEnd/>
            <a:tailEnd/>
          </a:ln>
        </p:spPr>
        <p:txBody>
          <a:bodyPr lIns="216000" tIns="144000" rIns="216000" bIns="144000" anchor="t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2400" dirty="0" smtClean="0">
                <a:solidFill>
                  <a:schemeClr val="tx2"/>
                </a:solidFill>
                <a:latin typeface="Expert Sans Regular" pitchFamily="2" charset="0"/>
                <a:ea typeface="+mn-ea"/>
                <a:cs typeface="Arial" pitchFamily="34" charset="0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214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3" y="1096012"/>
            <a:ext cx="8004175" cy="1508105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 marL="571500" indent="-342900">
              <a:defRPr sz="1400">
                <a:latin typeface="+mn-lt"/>
              </a:defRPr>
            </a:lvl3pPr>
            <a:lvl4pPr marL="862013" indent="-290513">
              <a:defRPr sz="1400">
                <a:latin typeface="+mn-lt"/>
              </a:defRPr>
            </a:lvl4pPr>
            <a:lvl5pPr marL="1204913" indent="-342900"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7525" y="460475"/>
            <a:ext cx="8062546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24248278-DE8D-4E1C-B93D-3196B93256CE}" type="slidenum">
              <a:rPr lang="en-GB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176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026D-188A-4370-B7F3-0ADBDDFAC4C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C02A-B513-4E5A-8E37-FF1C1ABAD9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0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72E9-8D53-4EB1-886E-D7F13519F83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27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E165-87AA-4B58-9238-320F8D47476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5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4E38-36ED-4C79-9387-45C9C106922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umbered text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88" y="383530"/>
            <a:ext cx="8028000" cy="461665"/>
          </a:xfrm>
        </p:spPr>
        <p:txBody>
          <a:bodyPr anchor="t"/>
          <a:lstStyle>
            <a:lvl1pPr>
              <a:defRPr sz="3000" b="0">
                <a:solidFill>
                  <a:schemeClr val="accent1"/>
                </a:solidFill>
                <a:latin typeface="Expert Sans Regular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69" y="1096009"/>
            <a:ext cx="8015288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Expert Sans Regular" pitchFamily="2" charset="0"/>
                <a:cs typeface="Arial" pitchFamily="34" charset="0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Expert Sans Regular" pitchFamily="2" charset="0"/>
                <a:cs typeface="Arial" pitchFamily="34" charset="0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Expert Sans Regular" pitchFamily="2" charset="0"/>
                <a:cs typeface="Arial" pitchFamily="34" charset="0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Expert Sans Regular" pitchFamily="2" charset="0"/>
                <a:cs typeface="Arial" pitchFamily="34" charset="0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Expert Sans Regular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74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02CE-C611-4297-906E-1ED5050CC8D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310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EA62-A108-4811-8CAE-94B84FBFC6E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11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8C86-7AE9-47EA-8589-56AF74E1F19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335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5C5-C456-415F-8D94-37346153C8F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29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A697-4256-4D58-AADA-A59E4CBCDAC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49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8C6-E773-47D0-9244-CF1996D4565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GB"/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969" y="1096294"/>
            <a:ext cx="3925888" cy="2000548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lang="en-US" sz="20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lang="en-US" sz="20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571500" lvl="3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Font typeface="Wingdings" pitchFamily="2" charset="2"/>
              <a:buChar char=""/>
            </a:pPr>
            <a:r>
              <a:rPr lang="en-US" dirty="0"/>
              <a:t>Fourth level</a:t>
            </a:r>
          </a:p>
          <a:p>
            <a:pPr marL="747713" lvl="4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83140" y="1096294"/>
            <a:ext cx="3908425" cy="4974306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18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Picture_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1093373"/>
            <a:ext cx="3937211" cy="49772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70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616" y="1094053"/>
            <a:ext cx="3925888" cy="30777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lang="en-US" sz="2000" dirty="0" smtClean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lang="en-US" sz="2000" dirty="0">
                <a:solidFill>
                  <a:schemeClr val="tx1"/>
                </a:solidFill>
                <a:latin typeface="Expert Sans Regular" pitchFamily="2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72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676064" y="392113"/>
            <a:ext cx="8034549" cy="53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55638" y="5769432"/>
            <a:ext cx="8029574" cy="215444"/>
          </a:xfrm>
        </p:spPr>
        <p:txBody>
          <a:bodyPr/>
          <a:lstStyle>
            <a:lvl1pPr>
              <a:defRPr lang="en-US" sz="1400" dirty="0"/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0775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969" y="384175"/>
            <a:ext cx="8028000" cy="46037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969" y="1096294"/>
            <a:ext cx="3925888" cy="2000548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20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20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20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83140" y="1096294"/>
            <a:ext cx="3908425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73091" y="3658263"/>
            <a:ext cx="3908425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96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r_06_COL_POS [Converted].png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969" y="384175"/>
            <a:ext cx="802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968" y="1095375"/>
            <a:ext cx="8015654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8474" y="6224588"/>
            <a:ext cx="800393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2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75968" y="6459101"/>
            <a:ext cx="44203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fld id="{F1E720CA-43F3-42AB-BE88-E513F0EB50B0}" type="slidenum">
              <a:rPr smtClean="0">
                <a:solidFill>
                  <a:srgbClr val="FFFFFF">
                    <a:lumMod val="50000"/>
                  </a:srgbClr>
                </a:solidFill>
              </a:rPr>
              <a:pPr algn="l">
                <a:defRPr/>
              </a:pPr>
              <a:t>‹#›</a:t>
            </a:fld>
            <a:r>
              <a:rPr dirty="0">
                <a:solidFill>
                  <a:srgbClr val="FFFFFF">
                    <a:lumMod val="50000"/>
                  </a:srgbClr>
                </a:solidFill>
              </a:rPr>
              <a:t>   |   </a:t>
            </a:r>
            <a:r>
              <a:rPr lang="en-GB" dirty="0" smtClean="0">
                <a:solidFill>
                  <a:srgbClr val="FFFFFF">
                    <a:lumMod val="50000"/>
                  </a:srgbClr>
                </a:solidFill>
              </a:rPr>
              <a:t>Barclays Roundup v2</a:t>
            </a:r>
            <a:r>
              <a:rPr dirty="0" smtClean="0">
                <a:solidFill>
                  <a:srgbClr val="FFFFFF">
                    <a:lumMod val="50000"/>
                  </a:srgbClr>
                </a:solidFill>
              </a:rPr>
              <a:t>   </a:t>
            </a:r>
            <a:r>
              <a:rPr dirty="0">
                <a:solidFill>
                  <a:srgbClr val="FFFFFF">
                    <a:lumMod val="50000"/>
                  </a:srgbClr>
                </a:solidFill>
              </a:rPr>
              <a:t>|  </a:t>
            </a:r>
            <a:r>
              <a:rPr lang="en-GB" dirty="0" smtClean="0">
                <a:solidFill>
                  <a:srgbClr val="FFFFFF">
                    <a:lumMod val="50000"/>
                  </a:srgbClr>
                </a:solidFill>
              </a:rPr>
              <a:t>B2B Pilot</a:t>
            </a:r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9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Expert Sans Regular" pitchFamily="2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Expert Sans Regular" pitchFamily="2" charset="0"/>
          <a:ea typeface="+mn-ea"/>
          <a:cs typeface="Arial" pitchFamily="34" charset="0"/>
        </a:defRPr>
      </a:lvl1pPr>
      <a:lvl2pPr marL="231775" indent="-2317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2pPr>
      <a:lvl3pPr marL="568325" indent="-3333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3pPr>
      <a:lvl4pPr marL="858838" indent="-290513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4pPr>
      <a:lvl5pPr marL="1204913" indent="-3460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r_06_COL_POS [Converted].png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83720" y="6410326"/>
            <a:ext cx="119868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969" y="384175"/>
            <a:ext cx="802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968" y="1095375"/>
            <a:ext cx="8015654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8474" y="6224588"/>
            <a:ext cx="800393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2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75968" y="6459101"/>
            <a:ext cx="44203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fld id="{F1E720CA-43F3-42AB-BE88-E513F0EB50B0}" type="slidenum">
              <a:rPr smtClean="0">
                <a:solidFill>
                  <a:srgbClr val="FFFFFF">
                    <a:lumMod val="50000"/>
                  </a:srgbClr>
                </a:solidFill>
              </a:rPr>
              <a:pPr algn="l">
                <a:defRPr/>
              </a:pPr>
              <a:t>‹#›</a:t>
            </a:fld>
            <a:r>
              <a:rPr dirty="0">
                <a:solidFill>
                  <a:srgbClr val="FFFFFF">
                    <a:lumMod val="50000"/>
                  </a:srgbClr>
                </a:solidFill>
              </a:rPr>
              <a:t>   |   </a:t>
            </a:r>
            <a:r>
              <a:rPr lang="en-GB" dirty="0" smtClean="0">
                <a:solidFill>
                  <a:srgbClr val="FFFFFF">
                    <a:lumMod val="50000"/>
                  </a:srgbClr>
                </a:solidFill>
              </a:rPr>
              <a:t>Barclays Roundup v2</a:t>
            </a:r>
            <a:r>
              <a:rPr dirty="0" smtClean="0">
                <a:solidFill>
                  <a:srgbClr val="FFFFFF">
                    <a:lumMod val="50000"/>
                  </a:srgbClr>
                </a:solidFill>
              </a:rPr>
              <a:t>   </a:t>
            </a:r>
            <a:r>
              <a:rPr dirty="0">
                <a:solidFill>
                  <a:srgbClr val="FFFFFF">
                    <a:lumMod val="50000"/>
                  </a:srgbClr>
                </a:solidFill>
              </a:rPr>
              <a:t>|  </a:t>
            </a:r>
            <a:r>
              <a:rPr lang="en-GB" dirty="0" smtClean="0">
                <a:solidFill>
                  <a:srgbClr val="FFFFFF">
                    <a:lumMod val="50000"/>
                  </a:srgbClr>
                </a:solidFill>
              </a:rPr>
              <a:t>B2B Pilot</a:t>
            </a:r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Expert Sans Regular" pitchFamily="2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Expert Sans Regular" pitchFamily="2" charset="0"/>
          <a:ea typeface="+mn-ea"/>
          <a:cs typeface="Arial" pitchFamily="34" charset="0"/>
        </a:defRPr>
      </a:lvl1pPr>
      <a:lvl2pPr marL="231775" indent="-2317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2pPr>
      <a:lvl3pPr marL="568325" indent="-3333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3pPr>
      <a:lvl4pPr marL="858838" indent="-290513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4pPr>
      <a:lvl5pPr marL="1204913" indent="-3460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Expert Sans Regular" pitchFamily="2" charset="0"/>
          <a:cs typeface="Arial" pitchFamily="34" charset="0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55C0-B011-4434-A349-4C2AA42F775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02/08/2018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 Confidential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2E0A-2581-45C8-82CE-47192F7C962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2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diagramQuickStyle" Target="../diagrams/quickStyl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19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026628" y="2585800"/>
            <a:ext cx="5184000" cy="738664"/>
          </a:xfrm>
        </p:spPr>
        <p:txBody>
          <a:bodyPr/>
          <a:lstStyle/>
          <a:p>
            <a:r>
              <a:rPr lang="en-GB" dirty="0" smtClean="0"/>
              <a:t>Barclays Roundup</a:t>
            </a:r>
            <a:br>
              <a:rPr lang="en-GB" dirty="0" smtClean="0"/>
            </a:br>
            <a:r>
              <a:rPr lang="en-GB" sz="1600" dirty="0" smtClean="0"/>
              <a:t>Proposal for v2 – B2B pilot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837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92064" y="1914611"/>
            <a:ext cx="8106567" cy="3092413"/>
          </a:xfrm>
          <a:prstGeom prst="roundRect">
            <a:avLst>
              <a:gd name="adj" fmla="val 52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9552" y="395372"/>
            <a:ext cx="363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latin typeface="Barclays Sans" panose="02000503000000000004" pitchFamily="2" charset="0"/>
              </a:rPr>
              <a:t>Barclays Roundup v1 : Pilot </a:t>
            </a:r>
            <a:r>
              <a:rPr lang="en-GB" dirty="0">
                <a:solidFill>
                  <a:srgbClr val="00B0F0"/>
                </a:solidFill>
                <a:latin typeface="Barclays Sans" panose="02000503000000000004" pitchFamily="2" charset="0"/>
              </a:rPr>
              <a:t>R</a:t>
            </a:r>
            <a:r>
              <a:rPr lang="en-GB" dirty="0" smtClean="0">
                <a:solidFill>
                  <a:srgbClr val="00B0F0"/>
                </a:solidFill>
                <a:latin typeface="Barclays Sans" panose="02000503000000000004" pitchFamily="2" charset="0"/>
              </a:rPr>
              <a:t>eview</a:t>
            </a:r>
            <a:endParaRPr lang="en-GB" dirty="0">
              <a:solidFill>
                <a:srgbClr val="00B0F0"/>
              </a:solidFill>
              <a:latin typeface="Barclays Sans" panose="02000503000000000004" pitchFamily="2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1" y="3116676"/>
            <a:ext cx="3691678" cy="4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593" y="3110308"/>
            <a:ext cx="2932011" cy="159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00" y="3686372"/>
            <a:ext cx="4038691" cy="110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35751" y="4649333"/>
            <a:ext cx="290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70C0"/>
                </a:solidFill>
                <a:latin typeface="Barclays Sans" panose="02000503000000000004" pitchFamily="2" charset="0"/>
              </a:rPr>
              <a:t>Feb           Mar            Apr           May</a:t>
            </a:r>
            <a:endParaRPr lang="en-GB" sz="1200" dirty="0">
              <a:solidFill>
                <a:srgbClr val="0070C0"/>
              </a:solidFill>
              <a:latin typeface="Barclays Sans" panose="0200050300000000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3500" y="2134133"/>
            <a:ext cx="96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Barclays Sans" panose="02000503000000000004" pitchFamily="2" charset="0"/>
              </a:rPr>
              <a:t>v</a:t>
            </a:r>
            <a:r>
              <a:rPr lang="en-GB" sz="3200" b="1" dirty="0" smtClean="0">
                <a:solidFill>
                  <a:srgbClr val="0070C0"/>
                </a:solidFill>
                <a:latin typeface="Barclays Sans" panose="02000503000000000004" pitchFamily="2" charset="0"/>
              </a:rPr>
              <a:t>1.1</a:t>
            </a:r>
            <a:endParaRPr lang="en-GB" sz="3600" b="1" dirty="0">
              <a:solidFill>
                <a:srgbClr val="0070C0"/>
              </a:solidFill>
              <a:latin typeface="Barclays Sans" panose="0200050300000000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3620" y="2072578"/>
            <a:ext cx="1961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Barclays Sans" panose="02000503000000000004" pitchFamily="2" charset="0"/>
              </a:rPr>
              <a:t>Launched January 17</a:t>
            </a:r>
            <a:r>
              <a:rPr lang="en-GB" sz="1400" baseline="30000" dirty="0" smtClean="0">
                <a:latin typeface="Barclays Sans" panose="02000503000000000004" pitchFamily="2" charset="0"/>
              </a:rPr>
              <a:t>th</a:t>
            </a:r>
            <a:endParaRPr lang="en-GB" sz="1400" dirty="0" smtClean="0">
              <a:latin typeface="Barclays Sans" panose="02000503000000000004" pitchFamily="2" charset="0"/>
            </a:endParaRPr>
          </a:p>
          <a:p>
            <a:r>
              <a:rPr lang="en-GB" sz="1400" dirty="0" smtClean="0">
                <a:latin typeface="Barclays Sans" panose="02000503000000000004" pitchFamily="2" charset="0"/>
              </a:rPr>
              <a:t>10 charities</a:t>
            </a:r>
          </a:p>
          <a:p>
            <a:r>
              <a:rPr lang="en-GB" sz="1400" dirty="0" smtClean="0">
                <a:latin typeface="Barclays Sans" panose="02000503000000000004" pitchFamily="2" charset="0"/>
              </a:rPr>
              <a:t>6 banks included</a:t>
            </a:r>
            <a:endParaRPr lang="en-GB" sz="1400" dirty="0">
              <a:latin typeface="Barclays Sans" panose="0200050300000000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66117" y="2190599"/>
            <a:ext cx="949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  <a:latin typeface="Barclays Sans" panose="02000503000000000004" pitchFamily="2" charset="0"/>
              </a:rPr>
              <a:t>v1.2</a:t>
            </a:r>
            <a:endParaRPr lang="en-GB" sz="3600" b="1" dirty="0">
              <a:solidFill>
                <a:srgbClr val="0070C0"/>
              </a:solidFill>
              <a:latin typeface="Barclays Sans" panose="0200050300000000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5988" y="2072578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Barclays Sans" panose="02000503000000000004" pitchFamily="2" charset="0"/>
              </a:rPr>
              <a:t>Updated March 31</a:t>
            </a:r>
            <a:r>
              <a:rPr lang="en-GB" sz="1400" baseline="30000" dirty="0" smtClean="0">
                <a:latin typeface="Barclays Sans" panose="02000503000000000004" pitchFamily="2" charset="0"/>
              </a:rPr>
              <a:t>st</a:t>
            </a:r>
            <a:r>
              <a:rPr lang="en-GB" sz="1400" dirty="0" smtClean="0">
                <a:latin typeface="Barclays Sans" panose="02000503000000000004" pitchFamily="2" charset="0"/>
              </a:rPr>
              <a:t> </a:t>
            </a:r>
          </a:p>
          <a:p>
            <a:r>
              <a:rPr lang="en-GB" sz="1400" dirty="0" smtClean="0">
                <a:latin typeface="Barclays Sans" panose="02000503000000000004" pitchFamily="2" charset="0"/>
              </a:rPr>
              <a:t>4</a:t>
            </a:r>
            <a:r>
              <a:rPr lang="en-GB" sz="1400" dirty="0">
                <a:latin typeface="Barclays Sans" panose="02000503000000000004" pitchFamily="2" charset="0"/>
              </a:rPr>
              <a:t>3</a:t>
            </a:r>
            <a:r>
              <a:rPr lang="en-GB" sz="1400" dirty="0" smtClean="0">
                <a:latin typeface="Barclays Sans" panose="02000503000000000004" pitchFamily="2" charset="0"/>
              </a:rPr>
              <a:t> charities (plus portfolio option)</a:t>
            </a:r>
          </a:p>
          <a:p>
            <a:r>
              <a:rPr lang="en-GB" sz="1400" dirty="0">
                <a:latin typeface="Barclays Sans" panose="02000503000000000004" pitchFamily="2" charset="0"/>
              </a:rPr>
              <a:t>9</a:t>
            </a:r>
            <a:r>
              <a:rPr lang="en-GB" sz="1400" dirty="0" smtClean="0">
                <a:latin typeface="Barclays Sans" panose="02000503000000000004" pitchFamily="2" charset="0"/>
              </a:rPr>
              <a:t> banks included</a:t>
            </a:r>
            <a:endParaRPr lang="en-GB" sz="1400" dirty="0">
              <a:latin typeface="Barclays Sans" panose="02000503000000000004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3500" y="2009862"/>
            <a:ext cx="936104" cy="864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79437" y="2050938"/>
            <a:ext cx="936104" cy="864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9889" y="938236"/>
            <a:ext cx="8106567" cy="8307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2064" y="5151040"/>
            <a:ext cx="8106567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099" y="976893"/>
            <a:ext cx="738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latin typeface="Barclays Sans" panose="02000503000000000004" pitchFamily="2" charset="0"/>
              </a:rPr>
              <a:t>The pilot of Barclays Roundup, funded by SIF, ran as internal, B2C six month pilot between January and June 2017.  Email </a:t>
            </a:r>
            <a:r>
              <a:rPr lang="en-GB" sz="1400" dirty="0" err="1" smtClean="0">
                <a:latin typeface="Barclays Sans" panose="02000503000000000004" pitchFamily="2" charset="0"/>
              </a:rPr>
              <a:t>comms</a:t>
            </a:r>
            <a:r>
              <a:rPr lang="en-GB" sz="1400" dirty="0" smtClean="0">
                <a:latin typeface="Barclays Sans" panose="02000503000000000004" pitchFamily="2" charset="0"/>
              </a:rPr>
              <a:t> were sent to UK Citizenship </a:t>
            </a:r>
            <a:r>
              <a:rPr lang="en-GB" sz="1400" dirty="0">
                <a:latin typeface="Barclays Sans" panose="02000503000000000004" pitchFamily="2" charset="0"/>
              </a:rPr>
              <a:t>A</a:t>
            </a:r>
            <a:r>
              <a:rPr lang="en-GB" sz="1400" dirty="0" smtClean="0">
                <a:latin typeface="Barclays Sans" panose="02000503000000000004" pitchFamily="2" charset="0"/>
              </a:rPr>
              <a:t>mbassadors at launch, supported by a Barclays Now story at the end of Q1.</a:t>
            </a:r>
            <a:endParaRPr lang="en-GB" sz="1400" dirty="0">
              <a:latin typeface="Barclays Sans" panose="0200050300000000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3608" y="5229200"/>
            <a:ext cx="76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Barclays Sans" panose="02000503000000000004" pitchFamily="2" charset="0"/>
              </a:rPr>
              <a:t>The pilot was successful from a technical perspective; all bugs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Barclays Sans" panose="02000503000000000004" pitchFamily="2" charset="0"/>
              </a:rPr>
              <a:t>Initial metrics set were exceeded; both conversion and donations greater than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Barclays Sans" panose="02000503000000000004" pitchFamily="2" charset="0"/>
              </a:rPr>
              <a:t>Enquiries from charities involved in pilot looking for more detailed involvement in next phase.</a:t>
            </a:r>
            <a:endParaRPr lang="en-GB" sz="1200" dirty="0">
              <a:latin typeface="Barclays Sans" panose="0200050300000000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62689" y="1220966"/>
            <a:ext cx="826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latin typeface="Barclays Sans" panose="02000503000000000004" pitchFamily="2" charset="0"/>
              </a:rPr>
              <a:t>Overview</a:t>
            </a:r>
            <a:endParaRPr lang="en-GB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01937" y="1067741"/>
            <a:ext cx="0" cy="583447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16200000">
            <a:off x="327508" y="5444589"/>
            <a:ext cx="845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latin typeface="Barclays Sans" panose="02000503000000000004" pitchFamily="2" charset="0"/>
              </a:rPr>
              <a:t>Summary</a:t>
            </a:r>
            <a:endParaRPr lang="en-GB" b="1" dirty="0"/>
          </a:p>
        </p:txBody>
      </p:sp>
      <p:cxnSp>
        <p:nvCxnSpPr>
          <p:cNvPr id="40" name="Straight Connector 39"/>
          <p:cNvCxnSpPr/>
          <p:nvPr/>
        </p:nvCxnSpPr>
        <p:spPr bwMode="auto">
          <a:xfrm flipH="1">
            <a:off x="971600" y="5276558"/>
            <a:ext cx="9881" cy="672722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851920" y="6453336"/>
            <a:ext cx="1558967" cy="404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39552" y="395372"/>
            <a:ext cx="40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latin typeface="Barclays Sans" panose="02000503000000000004" pitchFamily="2" charset="0"/>
              </a:rPr>
              <a:t>Barclays Roundup v2 : Pilot Extension</a:t>
            </a:r>
            <a:endParaRPr lang="en-GB" dirty="0">
              <a:solidFill>
                <a:srgbClr val="00B0F0"/>
              </a:solidFill>
              <a:latin typeface="Barclays Sans" panose="02000503000000000004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9889" y="692696"/>
            <a:ext cx="8106567" cy="8307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Barclays Sans" panose="0200050300000000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098" y="766445"/>
            <a:ext cx="75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smtClean="0">
                <a:latin typeface="Barclays Sans" panose="02000503000000000004" pitchFamily="2" charset="0"/>
              </a:rPr>
              <a:t>An enhanced, white-labelled version  of the current platform, trialled with an exclusive charity partner. Pivoting to B2B will generate revenue for Barclays via two streams: client acquisition and donation processing fees, and divert from Barclays as sole acquisition channel.</a:t>
            </a:r>
            <a:endParaRPr lang="en-GB" sz="1200" dirty="0">
              <a:latin typeface="Barclays Sans" panose="0200050300000000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75128" y="962803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b="1" dirty="0" smtClean="0">
                <a:latin typeface="Barclays Sans" panose="02000503000000000004" pitchFamily="2" charset="0"/>
              </a:rPr>
              <a:t>Overview</a:t>
            </a:r>
            <a:endParaRPr lang="en-GB" sz="1400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01937" y="801884"/>
            <a:ext cx="0" cy="583447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41230"/>
              </p:ext>
            </p:extLst>
          </p:nvPr>
        </p:nvGraphicFramePr>
        <p:xfrm>
          <a:off x="4577850" y="2996954"/>
          <a:ext cx="4098606" cy="1368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025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Donation per user (</a:t>
                      </a:r>
                      <a:r>
                        <a:rPr lang="en-GB" sz="1000" baseline="0" dirty="0" smtClean="0">
                          <a:effectLst/>
                        </a:rPr>
                        <a:t>per month)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Take up/conversion rate 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2%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5%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10%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25%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£5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6,000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15,000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30,000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75,000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£10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12,000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effectLst/>
                        </a:rPr>
                        <a:t>30,000</a:t>
                      </a:r>
                      <a:endParaRPr lang="en-GB" sz="1000" b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60,000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150,000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£15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18,000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45,000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90,000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225,000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£20</a:t>
                      </a:r>
                      <a:endParaRPr lang="en-GB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24,000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60,000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120,000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300,000</a:t>
                      </a:r>
                      <a:endParaRPr lang="en-GB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355976" y="1839699"/>
            <a:ext cx="0" cy="259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4" y="170080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Processing Fee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6016" y="2063173"/>
            <a:ext cx="416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Barclays will charge a 0.5% processing fee which, based on the take up rate &amp; av. amount donated per month seen in the pilot this would generate c30k per large charity, per year.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Processing fee will be taken prior to the addition of gift aid meaning all the donated amount still goes to the charity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640" y="1685811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Client Acquisition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009" y="2096484"/>
            <a:ext cx="337361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</a:rPr>
              <a:t>Income from charities can be derived in three ways:</a:t>
            </a:r>
          </a:p>
          <a:p>
            <a:pPr algn="ctr"/>
            <a:endParaRPr lang="en-GB" sz="1000" b="1" dirty="0" smtClean="0">
              <a:solidFill>
                <a:prstClr val="black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prstClr val="black"/>
                </a:solidFill>
              </a:rPr>
              <a:t>Charity </a:t>
            </a:r>
            <a:r>
              <a:rPr lang="en-GB" sz="1000" b="1" dirty="0">
                <a:solidFill>
                  <a:prstClr val="black"/>
                </a:solidFill>
              </a:rPr>
              <a:t>on-boarding </a:t>
            </a:r>
            <a:r>
              <a:rPr lang="en-GB" sz="1000" dirty="0" smtClean="0">
                <a:solidFill>
                  <a:prstClr val="black"/>
                </a:solidFill>
              </a:rPr>
              <a:t>and the </a:t>
            </a:r>
            <a:r>
              <a:rPr lang="en-GB" sz="1000" dirty="0">
                <a:solidFill>
                  <a:prstClr val="black"/>
                </a:solidFill>
              </a:rPr>
              <a:t>fees associated for banking a </a:t>
            </a:r>
            <a:r>
              <a:rPr lang="en-GB" sz="1000" dirty="0" smtClean="0">
                <a:solidFill>
                  <a:prstClr val="black"/>
                </a:solidFill>
              </a:rPr>
              <a:t>charity – deposits, money transmission, FX, debt </a:t>
            </a:r>
            <a:endParaRPr lang="en-GB" sz="1000" dirty="0">
              <a:solidFill>
                <a:prstClr val="black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prstClr val="black"/>
                </a:solidFill>
              </a:rPr>
              <a:t>Cross</a:t>
            </a:r>
            <a:r>
              <a:rPr lang="en-GB" sz="1000" dirty="0" smtClean="0">
                <a:solidFill>
                  <a:prstClr val="black"/>
                </a:solidFill>
              </a:rPr>
              <a:t> </a:t>
            </a:r>
            <a:r>
              <a:rPr lang="en-GB" sz="1000" b="1" dirty="0" smtClean="0">
                <a:solidFill>
                  <a:prstClr val="black"/>
                </a:solidFill>
              </a:rPr>
              <a:t>selling products </a:t>
            </a:r>
            <a:r>
              <a:rPr lang="en-GB" sz="1000" dirty="0">
                <a:solidFill>
                  <a:prstClr val="black"/>
                </a:solidFill>
              </a:rPr>
              <a:t>which </a:t>
            </a:r>
            <a:r>
              <a:rPr lang="en-GB" sz="1000" dirty="0" smtClean="0">
                <a:solidFill>
                  <a:prstClr val="black"/>
                </a:solidFill>
              </a:rPr>
              <a:t>we can </a:t>
            </a:r>
            <a:r>
              <a:rPr lang="en-GB" sz="1000" dirty="0">
                <a:solidFill>
                  <a:prstClr val="black"/>
                </a:solidFill>
              </a:rPr>
              <a:t>offer the </a:t>
            </a:r>
            <a:r>
              <a:rPr lang="en-GB" sz="1000" dirty="0" smtClean="0">
                <a:solidFill>
                  <a:prstClr val="black"/>
                </a:solidFill>
              </a:rPr>
              <a:t>charity – </a:t>
            </a:r>
            <a:r>
              <a:rPr lang="en-GB" sz="1000" dirty="0">
                <a:solidFill>
                  <a:prstClr val="black"/>
                </a:solidFill>
              </a:rPr>
              <a:t>B</a:t>
            </a:r>
            <a:r>
              <a:rPr lang="en-GB" sz="1000" dirty="0" smtClean="0">
                <a:solidFill>
                  <a:prstClr val="black"/>
                </a:solidFill>
              </a:rPr>
              <a:t>arclaycard commercial cards and acquiring, asset finance, wealth/investment </a:t>
            </a:r>
            <a:endParaRPr lang="en-GB" sz="1000" dirty="0">
              <a:solidFill>
                <a:prstClr val="black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prstClr val="black"/>
                </a:solidFill>
              </a:rPr>
              <a:t>Payment </a:t>
            </a:r>
            <a:r>
              <a:rPr lang="en-GB" sz="1000" b="1" dirty="0">
                <a:solidFill>
                  <a:prstClr val="black"/>
                </a:solidFill>
              </a:rPr>
              <a:t>processing fees </a:t>
            </a:r>
            <a:r>
              <a:rPr lang="en-GB" sz="1000" dirty="0">
                <a:solidFill>
                  <a:prstClr val="black"/>
                </a:solidFill>
              </a:rPr>
              <a:t>and the derived </a:t>
            </a:r>
            <a:r>
              <a:rPr lang="en-GB" sz="1000" dirty="0" smtClean="0">
                <a:solidFill>
                  <a:prstClr val="black"/>
                </a:solidFill>
              </a:rPr>
              <a:t>income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000" dirty="0">
              <a:solidFill>
                <a:prstClr val="black"/>
              </a:solidFill>
            </a:endParaRPr>
          </a:p>
          <a:p>
            <a:pPr algn="ctr"/>
            <a:r>
              <a:rPr lang="en-GB" sz="1100" dirty="0" smtClean="0">
                <a:solidFill>
                  <a:prstClr val="black"/>
                </a:solidFill>
              </a:rPr>
              <a:t>For a large charity this represent around </a:t>
            </a:r>
            <a:r>
              <a:rPr lang="en-GB" sz="1100" b="1" dirty="0" smtClean="0">
                <a:solidFill>
                  <a:prstClr val="black"/>
                </a:solidFill>
              </a:rPr>
              <a:t>£100K </a:t>
            </a:r>
            <a:r>
              <a:rPr lang="en-GB" sz="1100" dirty="0" smtClean="0">
                <a:solidFill>
                  <a:prstClr val="black"/>
                </a:solidFill>
              </a:rPr>
              <a:t>of income per year (Source: </a:t>
            </a:r>
            <a:r>
              <a:rPr lang="en-GB" sz="1100" dirty="0" smtClean="0">
                <a:solidFill>
                  <a:srgbClr val="FF0000"/>
                </a:solidFill>
              </a:rPr>
              <a:t>*name removed*)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06650" y="4437112"/>
            <a:ext cx="8541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06196"/>
              </p:ext>
            </p:extLst>
          </p:nvPr>
        </p:nvGraphicFramePr>
        <p:xfrm>
          <a:off x="5447085" y="4869163"/>
          <a:ext cx="31877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Charity</a:t>
                      </a:r>
                      <a:r>
                        <a:rPr lang="en-US" sz="11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Clients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Acquired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Revenue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5230" y="4437112"/>
            <a:ext cx="46668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FF0000"/>
                </a:solidFill>
              </a:rPr>
              <a:t>*name removed* </a:t>
            </a:r>
            <a:r>
              <a:rPr lang="en-GB" sz="1000" dirty="0" smtClean="0">
                <a:solidFill>
                  <a:prstClr val="black"/>
                </a:solidFill>
              </a:rPr>
              <a:t>will be our pilot charity. They do not currently use Barclays as their main banker and Roundup can be used as a springboard to sell more services from Y2.</a:t>
            </a:r>
          </a:p>
          <a:p>
            <a:endParaRPr lang="en-GB" sz="1000" dirty="0">
              <a:solidFill>
                <a:prstClr val="black"/>
              </a:solidFill>
            </a:endParaRPr>
          </a:p>
          <a:p>
            <a:r>
              <a:rPr lang="en-GB" sz="1000" dirty="0" smtClean="0">
                <a:solidFill>
                  <a:prstClr val="black"/>
                </a:solidFill>
              </a:rPr>
              <a:t>If we aim to expand to 20 charities by year 3 post launch, with 5 client acquisitions, this will represent a return to Barclays of £1.53m over a 3 years period vs a cost of £50k to implement – this is a </a:t>
            </a:r>
            <a:r>
              <a:rPr lang="en-GB" sz="1100" b="1" dirty="0" smtClean="0">
                <a:solidFill>
                  <a:prstClr val="black"/>
                </a:solidFill>
              </a:rPr>
              <a:t>31x </a:t>
            </a:r>
            <a:r>
              <a:rPr lang="en-GB" sz="1000" dirty="0" smtClean="0">
                <a:solidFill>
                  <a:prstClr val="black"/>
                </a:solidFill>
              </a:rPr>
              <a:t>ROI with payback of the £50K implementation costs expected in full within 18months.</a:t>
            </a:r>
          </a:p>
          <a:p>
            <a:endParaRPr lang="en-GB" sz="1000" dirty="0">
              <a:solidFill>
                <a:prstClr val="black"/>
              </a:solidFill>
            </a:endParaRPr>
          </a:p>
          <a:p>
            <a:r>
              <a:rPr lang="en-GB" sz="1000" dirty="0" smtClean="0">
                <a:solidFill>
                  <a:prstClr val="black"/>
                </a:solidFill>
              </a:rPr>
              <a:t>Revenue uplift P.A. would be </a:t>
            </a:r>
            <a:r>
              <a:rPr lang="en-GB" sz="1000" b="1" dirty="0" smtClean="0">
                <a:solidFill>
                  <a:prstClr val="black"/>
                </a:solidFill>
              </a:rPr>
              <a:t>c£1.1m with minimal operational costs </a:t>
            </a:r>
            <a:r>
              <a:rPr lang="en-GB" sz="1000" dirty="0" smtClean="0">
                <a:solidFill>
                  <a:prstClr val="black"/>
                </a:solidFill>
              </a:rPr>
              <a:t>as product would be </a:t>
            </a:r>
            <a:r>
              <a:rPr lang="en-GB" sz="1000" dirty="0" err="1" smtClean="0">
                <a:solidFill>
                  <a:prstClr val="black"/>
                </a:solidFill>
              </a:rPr>
              <a:t>whitelabelled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1920" y="6453336"/>
            <a:ext cx="1558967" cy="404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6650" y="113939"/>
            <a:ext cx="8756425" cy="722773"/>
          </a:xfrm>
          <a:prstGeom prst="roundRect">
            <a:avLst/>
          </a:prstGeom>
          <a:solidFill>
            <a:srgbClr val="00395C">
              <a:lumMod val="20000"/>
              <a:lumOff val="80000"/>
            </a:srgbClr>
          </a:solidFill>
          <a:ln w="25400" cap="flat" cmpd="sng" algn="ctr">
            <a:solidFill>
              <a:srgbClr val="00AE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Barclays Sans" panose="0200050300000000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9929"/>
            <a:ext cx="863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prstClr val="black"/>
                </a:solidFill>
              </a:rPr>
              <a:t>…The proposed fee structure is cheaper than </a:t>
            </a:r>
            <a:r>
              <a:rPr lang="en-GB" sz="1600" b="1" dirty="0" smtClean="0">
                <a:solidFill>
                  <a:prstClr val="black"/>
                </a:solidFill>
              </a:rPr>
              <a:t>the main three online fundraising competitors </a:t>
            </a:r>
            <a:r>
              <a:rPr lang="en-GB" sz="1600" dirty="0" smtClean="0">
                <a:solidFill>
                  <a:prstClr val="black"/>
                </a:solidFill>
              </a:rPr>
              <a:t>in the UK, making Barclays Roundup v2 a more attractive proposition for both charities and users:</a:t>
            </a:r>
            <a:endParaRPr lang="en-GB" sz="16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41764" y="1484445"/>
            <a:ext cx="424363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upload.wikimedia.org/wikipedia/en/thumb/e/e7/JustGiving_Logo.svg/1200px-JustGiving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98" y="1664990"/>
            <a:ext cx="1542125" cy="5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rideacrossbritain.com/wp-content/uploads/2015/10/VMG_Horz_Logo_Light_Bkg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5" y="2361617"/>
            <a:ext cx="1247856" cy="4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en/4/48/BT_MyDonat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4" y="3142794"/>
            <a:ext cx="1247857" cy="5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0084" y="1039287"/>
            <a:ext cx="11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Usage costs to charities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4196" y="1052736"/>
            <a:ext cx="124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Fees taken from donations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6645" y="1530381"/>
            <a:ext cx="1735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Monthly subscription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£15 + VAT 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(&lt;£15K donations)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£39 + VAT 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(&gt;£15K donations)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84" y="1556792"/>
            <a:ext cx="1512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JustGiving</a:t>
            </a:r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 fee 5%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Card processing fee 1.25%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(or 1.45% </a:t>
            </a:r>
            <a:r>
              <a:rPr lang="en-GB" sz="1000" dirty="0" err="1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Paypal</a:t>
            </a:r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) </a:t>
            </a:r>
          </a:p>
          <a:p>
            <a:pPr algn="ctr"/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7892" y="2493645"/>
            <a:ext cx="1904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Transaction fee 2%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Card processing fee 1.45%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(or 1.6% </a:t>
            </a:r>
            <a:r>
              <a:rPr lang="en-GB" sz="1000" dirty="0" err="1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Paypal</a:t>
            </a:r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/Amex)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257058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Setup fee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£100 + VAT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0312" y="3284984"/>
            <a:ext cx="179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Processing fee 13-15p 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(debit/credit card)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2816" y="3361928"/>
            <a:ext cx="803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Free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181853" y="1039287"/>
            <a:ext cx="0" cy="35542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76057" y="3829597"/>
            <a:ext cx="42093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e01931548\Desktop\BstowInPartnershipWBarclays_Gradient 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22" y="3934313"/>
            <a:ext cx="876706" cy="56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91906" y="4040004"/>
            <a:ext cx="1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Bstow</a:t>
            </a:r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 fee 2.5%</a:t>
            </a:r>
          </a:p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(0.5% to Barclays)</a:t>
            </a:r>
            <a:endParaRPr lang="en-GB" sz="10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0588" y="4111214"/>
            <a:ext cx="94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Free</a:t>
            </a:r>
            <a:endParaRPr lang="en-GB" sz="12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31954" y="9298799"/>
            <a:ext cx="145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v2</a:t>
            </a:r>
            <a:endParaRPr lang="en-GB" sz="12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21" y="1125786"/>
            <a:ext cx="26574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8" y="1546837"/>
            <a:ext cx="4158878" cy="162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4"/>
          <a:stretch/>
        </p:blipFill>
        <p:spPr bwMode="auto">
          <a:xfrm>
            <a:off x="284188" y="3298984"/>
            <a:ext cx="4071468" cy="129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724128" y="4080436"/>
            <a:ext cx="46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Barclays Sans Serif Nine Bold" panose="020B0704030404030202" pitchFamily="34" charset="0"/>
              </a:rPr>
              <a:t>v2</a:t>
            </a:r>
            <a:endParaRPr lang="en-GB" sz="1200" dirty="0">
              <a:solidFill>
                <a:prstClr val="black"/>
              </a:solidFill>
              <a:latin typeface="Barclays Sans Serif Nine Bold" panose="020B0704030404030202" pitchFamily="34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48" y="5628477"/>
            <a:ext cx="1374403" cy="5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8" y="5229200"/>
            <a:ext cx="1944216" cy="15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58" y="5614190"/>
            <a:ext cx="1351729" cy="5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77" y="5279443"/>
            <a:ext cx="1991092" cy="150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604760"/>
            <a:ext cx="22193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06650" y="4731163"/>
            <a:ext cx="8685231" cy="424886"/>
          </a:xfrm>
          <a:prstGeom prst="roundRect">
            <a:avLst/>
          </a:prstGeom>
          <a:solidFill>
            <a:srgbClr val="00395C">
              <a:lumMod val="20000"/>
              <a:lumOff val="80000"/>
            </a:srgbClr>
          </a:solidFill>
          <a:ln w="25400" cap="flat" cmpd="sng" algn="ctr">
            <a:solidFill>
              <a:srgbClr val="00AE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Barclays Sans" panose="02000503000000000004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08520" y="4807906"/>
            <a:ext cx="9324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prstClr val="black"/>
                </a:solidFill>
              </a:rPr>
              <a:t>T</a:t>
            </a:r>
            <a:r>
              <a:rPr lang="en-GB" sz="1300" dirty="0" smtClean="0">
                <a:solidFill>
                  <a:prstClr val="black"/>
                </a:solidFill>
              </a:rPr>
              <a:t>he B2B solution also helps charities with two of the biggest barriers that prevent a greater volume of online donations:</a:t>
            </a:r>
            <a:endParaRPr lang="en-GB" sz="1300" dirty="0">
              <a:solidFill>
                <a:prstClr val="black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3894470" y="5649482"/>
            <a:ext cx="1470989" cy="5651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39552" y="395372"/>
            <a:ext cx="379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latin typeface="Barclays Sans" panose="02000503000000000004" pitchFamily="2" charset="0"/>
              </a:rPr>
              <a:t>Barclays Roundup v2 : Pilot Proposal</a:t>
            </a:r>
            <a:endParaRPr lang="en-GB" dirty="0">
              <a:solidFill>
                <a:srgbClr val="00B0F0"/>
              </a:solidFill>
              <a:latin typeface="Barclays Sans" panose="02000503000000000004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9889" y="938236"/>
            <a:ext cx="8106567" cy="8307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2064" y="5151040"/>
            <a:ext cx="8106567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clays Sans" panose="0200050300000000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098" y="976893"/>
            <a:ext cx="75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smtClean="0">
                <a:latin typeface="Barclays Sans" panose="02000503000000000004" pitchFamily="2" charset="0"/>
              </a:rPr>
              <a:t>With the support of the Charities Team, we are looking to run the pilot with </a:t>
            </a:r>
            <a:r>
              <a:rPr lang="en-GB" sz="1200" dirty="0" smtClean="0">
                <a:solidFill>
                  <a:srgbClr val="FF0000"/>
                </a:solidFill>
                <a:latin typeface="Barclays Sans" panose="02000503000000000004" pitchFamily="2" charset="0"/>
              </a:rPr>
              <a:t>*name removed*– </a:t>
            </a:r>
            <a:r>
              <a:rPr lang="en-GB" sz="1200" dirty="0" smtClean="0">
                <a:latin typeface="Barclays Sans" panose="02000503000000000004" pitchFamily="2" charset="0"/>
              </a:rPr>
              <a:t>a partner that have actively sought to work with us on this proposition, </a:t>
            </a:r>
            <a:r>
              <a:rPr lang="en-GB" sz="1200" dirty="0" smtClean="0">
                <a:latin typeface="Barclays Sans" panose="02000503000000000004" pitchFamily="2" charset="0"/>
              </a:rPr>
              <a:t>one of the </a:t>
            </a:r>
            <a:r>
              <a:rPr lang="en-GB" sz="1200" dirty="0" smtClean="0">
                <a:latin typeface="Barclays Sans" panose="02000503000000000004" pitchFamily="2" charset="0"/>
              </a:rPr>
              <a:t>largest </a:t>
            </a:r>
            <a:r>
              <a:rPr lang="en-GB" sz="1200" dirty="0" smtClean="0">
                <a:latin typeface="Barclays Sans" panose="02000503000000000004" pitchFamily="2" charset="0"/>
              </a:rPr>
              <a:t>charities </a:t>
            </a:r>
            <a:r>
              <a:rPr lang="en-GB" sz="1200" dirty="0" smtClean="0">
                <a:latin typeface="Barclays Sans" panose="02000503000000000004" pitchFamily="2" charset="0"/>
              </a:rPr>
              <a:t>in the UK, and </a:t>
            </a:r>
            <a:r>
              <a:rPr lang="en-GB" sz="1200" dirty="0" smtClean="0">
                <a:latin typeface="Barclays Sans" panose="02000503000000000004" pitchFamily="2" charset="0"/>
              </a:rPr>
              <a:t>a target </a:t>
            </a:r>
            <a:r>
              <a:rPr lang="en-GB" sz="1200" dirty="0" smtClean="0">
                <a:latin typeface="Barclays Sans" panose="02000503000000000004" pitchFamily="2" charset="0"/>
              </a:rPr>
              <a:t>charity client. </a:t>
            </a:r>
            <a:r>
              <a:rPr lang="en-GB" sz="1200" dirty="0">
                <a:latin typeface="Barclays Sans" panose="02000503000000000004" pitchFamily="2" charset="0"/>
              </a:rPr>
              <a:t>Funding of £50k is sought </a:t>
            </a:r>
            <a:r>
              <a:rPr lang="en-GB" sz="1200" dirty="0" smtClean="0">
                <a:latin typeface="Barclays Sans" panose="02000503000000000004" pitchFamily="2" charset="0"/>
              </a:rPr>
              <a:t>for dev work via Bstow.</a:t>
            </a:r>
            <a:endParaRPr lang="en-GB" sz="1200" dirty="0">
              <a:latin typeface="Barclays Sans" panose="0200050300000000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62689" y="1220966"/>
            <a:ext cx="826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latin typeface="Barclays Sans" panose="02000503000000000004" pitchFamily="2" charset="0"/>
              </a:rPr>
              <a:t>Overview</a:t>
            </a:r>
            <a:endParaRPr lang="en-GB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01937" y="1067741"/>
            <a:ext cx="0" cy="583447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16200000">
            <a:off x="327508" y="5444589"/>
            <a:ext cx="845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latin typeface="Barclays Sans" panose="02000503000000000004" pitchFamily="2" charset="0"/>
              </a:rPr>
              <a:t>Summary</a:t>
            </a:r>
            <a:endParaRPr lang="en-GB" b="1" dirty="0"/>
          </a:p>
        </p:txBody>
      </p:sp>
      <p:cxnSp>
        <p:nvCxnSpPr>
          <p:cNvPr id="40" name="Straight Connector 39"/>
          <p:cNvCxnSpPr/>
          <p:nvPr/>
        </p:nvCxnSpPr>
        <p:spPr bwMode="auto">
          <a:xfrm flipH="1">
            <a:off x="971600" y="5276558"/>
            <a:ext cx="9881" cy="672722"/>
          </a:xfrm>
          <a:prstGeom prst="line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11560" y="2374699"/>
            <a:ext cx="2520280" cy="2034371"/>
            <a:chOff x="3419872" y="2564904"/>
            <a:chExt cx="2520280" cy="2034371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459655" y="2564904"/>
              <a:ext cx="2448272" cy="203437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19872" y="2780928"/>
              <a:ext cx="2520280" cy="1584623"/>
              <a:chOff x="3419872" y="2780928"/>
              <a:chExt cx="2520280" cy="1584623"/>
            </a:xfrm>
          </p:grpSpPr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3993431657"/>
                  </p:ext>
                </p:extLst>
              </p:nvPr>
            </p:nvGraphicFramePr>
            <p:xfrm>
              <a:off x="3419872" y="2780928"/>
              <a:ext cx="2520280" cy="15846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7" name="Picture 2" descr="C:\Users\e01931548\Desktop\BstowInPartnershipWBarclays_Gradient 2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6752" y="3750994"/>
                <a:ext cx="596953" cy="425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https://www.cancerresearchuk.org/about-cancer/cancer-chat/sites/all/themes/crukc_bootstrap/images/cruk-crop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6402" y="3785158"/>
                <a:ext cx="621702" cy="356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Image result for BARCLAYS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7" t="31738" r="7320" b="37350"/>
              <a:stretch/>
            </p:blipFill>
            <p:spPr bwMode="auto">
              <a:xfrm>
                <a:off x="4397478" y="2837623"/>
                <a:ext cx="572627" cy="174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1043607" y="5229200"/>
            <a:ext cx="765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Barclays Sans" panose="02000503000000000004" pitchFamily="2" charset="0"/>
              </a:rPr>
              <a:t>Partnering with </a:t>
            </a:r>
            <a:r>
              <a:rPr lang="en-GB" sz="1200" dirty="0" smtClean="0">
                <a:solidFill>
                  <a:srgbClr val="FF0000"/>
                </a:solidFill>
                <a:latin typeface="Barclays Sans" panose="02000503000000000004" pitchFamily="2" charset="0"/>
              </a:rPr>
              <a:t>*name removed* </a:t>
            </a:r>
            <a:r>
              <a:rPr lang="en-GB" sz="1200" dirty="0" smtClean="0">
                <a:latin typeface="Barclays Sans" panose="02000503000000000004" pitchFamily="2" charset="0"/>
              </a:rPr>
              <a:t>for </a:t>
            </a:r>
            <a:r>
              <a:rPr lang="en-GB" sz="1200" dirty="0" smtClean="0">
                <a:latin typeface="Barclays Sans" panose="02000503000000000004" pitchFamily="2" charset="0"/>
              </a:rPr>
              <a:t>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Barclays Sans" panose="02000503000000000004" pitchFamily="2" charset="0"/>
              </a:rPr>
              <a:t>£50k sought </a:t>
            </a:r>
            <a:r>
              <a:rPr lang="en-GB" sz="1200" dirty="0" smtClean="0">
                <a:latin typeface="Barclays Sans" panose="02000503000000000004" pitchFamily="2" charset="0"/>
              </a:rPr>
              <a:t>from SIF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Barclays Sans" panose="02000503000000000004" pitchFamily="2" charset="0"/>
              </a:rPr>
              <a:t>Tangible returns for the SIF to reclaim £50k within 18 months and a % of the £1.1m p.a. revenue</a:t>
            </a:r>
            <a:endParaRPr lang="en-GB" sz="1200" dirty="0">
              <a:latin typeface="Barclays Sans" panose="02000503000000000004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9323" y="2822059"/>
            <a:ext cx="3600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 smtClean="0">
                <a:solidFill>
                  <a:schemeClr val="tx1"/>
                </a:solidFill>
                <a:latin typeface="+mn-lt"/>
              </a:rPr>
              <a:t>+ SIF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5824" y="3244334"/>
            <a:ext cx="9361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Round Up v2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494121" y="2071665"/>
            <a:ext cx="5625746" cy="3154437"/>
            <a:chOff x="200722" y="2839006"/>
            <a:chExt cx="9936143" cy="4253296"/>
          </a:xfrm>
        </p:grpSpPr>
        <p:sp>
          <p:nvSpPr>
            <p:cNvPr id="37" name="Arc 36"/>
            <p:cNvSpPr/>
            <p:nvPr/>
          </p:nvSpPr>
          <p:spPr bwMode="auto">
            <a:xfrm>
              <a:off x="3586097" y="3440621"/>
              <a:ext cx="2793220" cy="2383154"/>
            </a:xfrm>
            <a:prstGeom prst="arc">
              <a:avLst>
                <a:gd name="adj1" fmla="val 16649244"/>
                <a:gd name="adj2" fmla="val 16585946"/>
              </a:avLst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900" smtClean="0">
                <a:solidFill>
                  <a:srgbClr val="809CAE"/>
                </a:solidFill>
                <a:latin typeface="Arial" pitchFamily="34" charset="0"/>
              </a:endParaRPr>
            </a:p>
          </p:txBody>
        </p:sp>
        <p:graphicFrame>
          <p:nvGraphicFramePr>
            <p:cNvPr id="38" name="Diagram 37"/>
            <p:cNvGraphicFramePr/>
            <p:nvPr>
              <p:extLst>
                <p:ext uri="{D42A27DB-BD31-4B8C-83A1-F6EECF244321}">
                  <p14:modId xmlns:p14="http://schemas.microsoft.com/office/powerpoint/2010/main" val="975777009"/>
                </p:ext>
              </p:extLst>
            </p:nvPr>
          </p:nvGraphicFramePr>
          <p:xfrm>
            <a:off x="2855915" y="3039720"/>
            <a:ext cx="4178126" cy="293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4561748" y="3564988"/>
              <a:ext cx="835324" cy="20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FFFFFF"/>
                  </a:solidFill>
                  <a:latin typeface="Expert Sans Regular"/>
                </a:rPr>
                <a:t>Donors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8454" y="5209043"/>
              <a:ext cx="935085" cy="20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FFFFFF"/>
                  </a:solidFill>
                  <a:latin typeface="Expert Sans Regular"/>
                </a:rPr>
                <a:t>Clients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44618" y="5225736"/>
              <a:ext cx="959361" cy="207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FFFFFF"/>
                  </a:solidFill>
                  <a:latin typeface="Expert Sans Regular"/>
                </a:rPr>
                <a:t>Barclays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0722" y="5510540"/>
              <a:ext cx="2882750" cy="1581762"/>
              <a:chOff x="281054" y="5321896"/>
              <a:chExt cx="2882750" cy="158176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81054" y="5596434"/>
                <a:ext cx="2676607" cy="1307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Potential to raise </a:t>
                </a:r>
                <a:r>
                  <a:rPr lang="en-GB" sz="9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£millions </a:t>
                </a:r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for good causes at </a:t>
                </a: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scale</a:t>
                </a:r>
              </a:p>
              <a:p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A </a:t>
                </a:r>
                <a:r>
                  <a:rPr lang="en-GB" sz="9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cheaper, better </a:t>
                </a: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product than current offerings on the market</a:t>
                </a:r>
                <a:endParaRPr lang="en-GB" sz="9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043410">
                <a:off x="2550181" y="5321896"/>
                <a:ext cx="613623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525641" y="2839006"/>
              <a:ext cx="3197448" cy="1886511"/>
              <a:chOff x="6284725" y="2773956"/>
              <a:chExt cx="3451996" cy="188651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284725" y="2910586"/>
                <a:ext cx="3145185" cy="1749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Opportunity </a:t>
                </a:r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to </a:t>
                </a:r>
                <a:r>
                  <a:rPr lang="en-GB" sz="9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integrate “do good” </a:t>
                </a:r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with everyday purchases and lifestyle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E</a:t>
                </a:r>
                <a:r>
                  <a:rPr lang="en-US" sz="900" kern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nables</a:t>
                </a:r>
                <a:r>
                  <a:rPr lang="en-US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 customers to explore </a:t>
                </a:r>
                <a:r>
                  <a:rPr lang="en-US" sz="9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meaningful and impactful </a:t>
                </a:r>
                <a:r>
                  <a:rPr lang="en-US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ways to spend spare change</a:t>
                </a:r>
                <a:endParaRPr lang="en-GB" sz="9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More of the donated amount </a:t>
                </a: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goes to the charity than current alternatives</a:t>
                </a:r>
                <a:endParaRPr lang="en-GB" sz="9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 rot="1043410">
                <a:off x="9123100" y="2773956"/>
                <a:ext cx="613621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20443" y="5888556"/>
              <a:ext cx="4916422" cy="1002117"/>
              <a:chOff x="5202805" y="5761293"/>
              <a:chExt cx="4936353" cy="100211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202805" y="5912677"/>
                <a:ext cx="4936353" cy="85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18 month pay back period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31x revenue </a:t>
                </a: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to costs ratio over first 3 years</a:t>
                </a:r>
                <a:endParaRPr lang="en-GB" sz="9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Millennial </a:t>
                </a:r>
                <a:r>
                  <a:rPr lang="en-GB" sz="9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engagement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9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Minimal operational costs</a:t>
                </a:r>
                <a:endParaRPr lang="en-GB" sz="900" b="1" u="sng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 rot="1043410">
                <a:off x="7900061" y="5761293"/>
                <a:ext cx="613620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</a:p>
            </p:txBody>
          </p:sp>
        </p:grpSp>
      </p:grpSp>
      <p:sp>
        <p:nvSpPr>
          <p:cNvPr id="59" name="Rounded Rectangle 58"/>
          <p:cNvSpPr/>
          <p:nvPr/>
        </p:nvSpPr>
        <p:spPr>
          <a:xfrm>
            <a:off x="267134" y="156766"/>
            <a:ext cx="8756425" cy="7227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Barclays Sans" panose="02000503000000000004" pitchFamily="2" charset="0"/>
              </a:rPr>
              <a:t>So…. Roundup V2.0 is a great product for clients, Barclays and the donors; everybody wins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965158" y="3429000"/>
            <a:ext cx="472952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Connector 6"/>
          <p:cNvCxnSpPr>
            <a:stCxn id="19" idx="0"/>
            <a:endCxn id="3" idx="0"/>
          </p:cNvCxnSpPr>
          <p:nvPr/>
        </p:nvCxnSpPr>
        <p:spPr bwMode="auto">
          <a:xfrm>
            <a:off x="1875479" y="2374699"/>
            <a:ext cx="4326155" cy="1054301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19" idx="2"/>
            <a:endCxn id="3" idx="2"/>
          </p:cNvCxnSpPr>
          <p:nvPr/>
        </p:nvCxnSpPr>
        <p:spPr bwMode="auto">
          <a:xfrm flipV="1">
            <a:off x="1875479" y="3645024"/>
            <a:ext cx="4326155" cy="764046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3851920" y="6453336"/>
            <a:ext cx="1558967" cy="404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80000" y="2534707"/>
            <a:ext cx="5184000" cy="984885"/>
          </a:xfrm>
        </p:spPr>
        <p:txBody>
          <a:bodyPr/>
          <a:lstStyle/>
          <a:p>
            <a:r>
              <a:rPr lang="en-GB" dirty="0" smtClean="0"/>
              <a:t>Appendices</a:t>
            </a:r>
            <a:br>
              <a:rPr lang="en-GB" dirty="0" smtClean="0"/>
            </a:br>
            <a:r>
              <a:rPr lang="en-GB" dirty="0" smtClean="0"/>
              <a:t>Market Potential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99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2" y="1155017"/>
            <a:ext cx="4176464" cy="2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3" y="1538722"/>
            <a:ext cx="41243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88277"/>
            <a:ext cx="4236445" cy="342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99992" y="1124744"/>
            <a:ext cx="0" cy="36746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5" y="4221088"/>
            <a:ext cx="4047963" cy="57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5" y="5157192"/>
            <a:ext cx="4047964" cy="544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00031" y="221751"/>
            <a:ext cx="8763339" cy="794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48492" y="272842"/>
            <a:ext cx="888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There is an </a:t>
            </a:r>
            <a:r>
              <a:rPr lang="en-GB" sz="2000" b="1" dirty="0" smtClean="0"/>
              <a:t>excellent commercial opportunity</a:t>
            </a:r>
            <a:r>
              <a:rPr lang="en-GB" sz="2000" dirty="0" smtClean="0"/>
              <a:t> given the scale of the UK market and appetite of the organisation to grow working with large charitable clients</a:t>
            </a:r>
            <a:endParaRPr lang="en-GB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0" y="4941168"/>
            <a:ext cx="4338742" cy="1728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53738" y="5013176"/>
            <a:ext cx="4410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dirty="0" smtClean="0"/>
              <a:t>As well as holding relationships with </a:t>
            </a:r>
            <a:r>
              <a:rPr lang="en-GB" sz="1900" b="1" dirty="0" smtClean="0"/>
              <a:t>22%</a:t>
            </a:r>
            <a:r>
              <a:rPr lang="en-GB" sz="1900" dirty="0" smtClean="0"/>
              <a:t> of the </a:t>
            </a:r>
            <a:r>
              <a:rPr lang="en-GB" sz="1900" b="1" dirty="0" smtClean="0"/>
              <a:t>Top 5,000 charities</a:t>
            </a:r>
            <a:r>
              <a:rPr lang="en-GB" sz="1900" dirty="0" smtClean="0"/>
              <a:t>, Barclays is also the </a:t>
            </a:r>
            <a:r>
              <a:rPr lang="en-GB" sz="1900" b="1" dirty="0" smtClean="0"/>
              <a:t>main banker </a:t>
            </a:r>
            <a:r>
              <a:rPr lang="en-GB" sz="1900" dirty="0" smtClean="0"/>
              <a:t>to </a:t>
            </a:r>
            <a:r>
              <a:rPr lang="en-GB" sz="1900" b="1" dirty="0" smtClean="0"/>
              <a:t>32%</a:t>
            </a:r>
            <a:r>
              <a:rPr lang="en-GB" sz="1900" dirty="0" smtClean="0"/>
              <a:t> of the </a:t>
            </a:r>
            <a:r>
              <a:rPr lang="en-GB" sz="1900" b="1" dirty="0" smtClean="0"/>
              <a:t>Top 100 charities</a:t>
            </a:r>
            <a:r>
              <a:rPr lang="en-GB" sz="1900" dirty="0" smtClean="0"/>
              <a:t>, and has relationships with </a:t>
            </a:r>
            <a:r>
              <a:rPr lang="en-GB" sz="1900" b="1" dirty="0" smtClean="0"/>
              <a:t>74%</a:t>
            </a:r>
            <a:r>
              <a:rPr lang="en-GB" sz="1900" dirty="0" smtClean="0"/>
              <a:t> of this subsector.</a:t>
            </a:r>
            <a:endParaRPr lang="en-GB" sz="1900" dirty="0"/>
          </a:p>
        </p:txBody>
      </p:sp>
      <p:sp>
        <p:nvSpPr>
          <p:cNvPr id="8" name="Down Arrow 7"/>
          <p:cNvSpPr/>
          <p:nvPr/>
        </p:nvSpPr>
        <p:spPr>
          <a:xfrm>
            <a:off x="2097436" y="4869160"/>
            <a:ext cx="2423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2127447" y="5805264"/>
            <a:ext cx="2423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59145" y="6093296"/>
            <a:ext cx="4047964" cy="551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Income growth expected to almost </a:t>
            </a:r>
            <a:r>
              <a:rPr lang="en-GB" sz="1600" dirty="0"/>
              <a:t>d</a:t>
            </a:r>
            <a:r>
              <a:rPr lang="en-GB" sz="1600" dirty="0" smtClean="0"/>
              <a:t>ouble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78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Nur inter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Nur inter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Nur inter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Nur inter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Nur intern"/>
</p:tagLst>
</file>

<file path=ppt/theme/theme1.xml><?xml version="1.0" encoding="utf-8"?>
<a:theme xmlns:a="http://schemas.openxmlformats.org/drawingml/2006/main" name="Main Master Slides">
  <a:themeElements>
    <a:clrScheme name="Custom 10">
      <a:dk1>
        <a:srgbClr val="000000"/>
      </a:dk1>
      <a:lt1>
        <a:srgbClr val="FFFFFF"/>
      </a:lt1>
      <a:dk2>
        <a:srgbClr val="00395C"/>
      </a:dk2>
      <a:lt2>
        <a:srgbClr val="809CAE"/>
      </a:lt2>
      <a:accent1>
        <a:srgbClr val="00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406B85"/>
      </a:accent6>
      <a:hlink>
        <a:srgbClr val="000000"/>
      </a:hlink>
      <a:folHlink>
        <a:srgbClr val="00AEEF"/>
      </a:folHlink>
    </a:clrScheme>
    <a:fontScheme name="On Screen Template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1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2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78787"/>
        </a:accent6>
        <a:hlink>
          <a:srgbClr val="000000"/>
        </a:hlink>
        <a:folHlink>
          <a:srgbClr val="00AE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3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CB5151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in Master Slides">
  <a:themeElements>
    <a:clrScheme name="Custom 10">
      <a:dk1>
        <a:srgbClr val="000000"/>
      </a:dk1>
      <a:lt1>
        <a:srgbClr val="FFFFFF"/>
      </a:lt1>
      <a:dk2>
        <a:srgbClr val="00395C"/>
      </a:dk2>
      <a:lt2>
        <a:srgbClr val="809CAE"/>
      </a:lt2>
      <a:accent1>
        <a:srgbClr val="00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406B85"/>
      </a:accent6>
      <a:hlink>
        <a:srgbClr val="000000"/>
      </a:hlink>
      <a:folHlink>
        <a:srgbClr val="00AEEF"/>
      </a:folHlink>
    </a:clrScheme>
    <a:fontScheme name="On Screen Template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1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2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78787"/>
        </a:accent6>
        <a:hlink>
          <a:srgbClr val="000000"/>
        </a:hlink>
        <a:folHlink>
          <a:srgbClr val="00AE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41_Barclays_Template_021612_1a 3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CB5151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d4161281-19ac-4487-8e19-1947623352c0" origin="defaultValue">
  <element uid="8a348640-5644-4662-8c16-79acebad230b" value=""/>
</sisl>
</file>

<file path=customXml/itemProps1.xml><?xml version="1.0" encoding="utf-8"?>
<ds:datastoreItem xmlns:ds="http://schemas.openxmlformats.org/officeDocument/2006/customXml" ds:itemID="{14D495DD-5142-431F-940A-97F809773D1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923</Words>
  <Application>Microsoft Office PowerPoint</Application>
  <PresentationFormat>On-screen Show (4:3)</PresentationFormat>
  <Paragraphs>153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Barclays Sans</vt:lpstr>
      <vt:lpstr>Barclays Sans Serif Nine Bold</vt:lpstr>
      <vt:lpstr>Calibri</vt:lpstr>
      <vt:lpstr>Expert Sans Regular</vt:lpstr>
      <vt:lpstr>Times New Roman</vt:lpstr>
      <vt:lpstr>Wingdings</vt:lpstr>
      <vt:lpstr>Main Master Slides</vt:lpstr>
      <vt:lpstr>1_Main Master Slides</vt:lpstr>
      <vt:lpstr>Office Theme</vt:lpstr>
      <vt:lpstr>Barclays Roundup Proposal for v2 – B2B pilot</vt:lpstr>
      <vt:lpstr>PowerPoint Presentation</vt:lpstr>
      <vt:lpstr>PowerPoint Presentation</vt:lpstr>
      <vt:lpstr>PowerPoint Presentation</vt:lpstr>
      <vt:lpstr>PowerPoint Presentation</vt:lpstr>
      <vt:lpstr>Appendices Market Potential</vt:lpstr>
      <vt:lpstr>PowerPoint Presentation</vt:lpstr>
    </vt:vector>
  </TitlesOfParts>
  <Company>Barclays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Spears, David : Barclaycard</dc:creator>
  <cp:lastModifiedBy>Heard, Tim : Corporate CIO</cp:lastModifiedBy>
  <cp:revision>85</cp:revision>
  <dcterms:created xsi:type="dcterms:W3CDTF">2017-09-06T14:50:50Z</dcterms:created>
  <dcterms:modified xsi:type="dcterms:W3CDTF">2018-08-02T14:27:47Z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0a35edc6-0829-4cc4-a427-ae05853bccd0</vt:lpwstr>
  </property>
  <property fmtid="{D5CDD505-2E9C-101B-9397-08002B2CF9AE}" pid="3" name="bjSaver">
    <vt:lpwstr>gcUxXnDH0x5+Pj7gypwz810P1rC0q0EG</vt:lpwstr>
  </property>
  <property fmtid="{D5CDD505-2E9C-101B-9397-08002B2CF9AE}" pid="5" name="_NewReviewCycle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policy="d4161281-19ac-4487-8e19-1947623352c0" origin="defaultValue" xmlns="http://www.boldonj</vt:lpwstr>
  </property>
  <property fmtid="{D5CDD505-2E9C-101B-9397-08002B2CF9AE}" pid="10" name="bjDocumentLabelXML-0">
    <vt:lpwstr>ames.com/2008/01/sie/internal/label"&gt;&lt;element uid="8a348640-5644-4662-8c16-79acebad230b" value="" /&gt;&lt;/sisl&gt;</vt:lpwstr>
  </property>
  <property fmtid="{D5CDD505-2E9C-101B-9397-08002B2CF9AE}" pid="11" name="bjDocumentSecurityLabel">
    <vt:lpwstr>Restricted - Internal</vt:lpwstr>
  </property>
  <property fmtid="{D5CDD505-2E9C-101B-9397-08002B2CF9AE}" pid="13" name="MSIP_Label_c754cbb2-29ed-4ffe-af90-a08465e0dd2c_Enabled">
    <vt:lpwstr>True</vt:lpwstr>
  </property>
  <property fmtid="{D5CDD505-2E9C-101B-9397-08002B2CF9AE}" pid="14" name="MSIP_Label_c754cbb2-29ed-4ffe-af90-a08465e0dd2c_SiteId">
    <vt:lpwstr>c4b62f1d-01e0-4107-a0cc-5ac886858b23</vt:lpwstr>
  </property>
  <property fmtid="{D5CDD505-2E9C-101B-9397-08002B2CF9AE}" pid="15" name="MSIP_Label_c754cbb2-29ed-4ffe-af90-a08465e0dd2c_Ref">
    <vt:lpwstr>https://api.informationprotection.azure.com/api/c4b62f1d-01e0-4107-a0cc-5ac886858b23</vt:lpwstr>
  </property>
  <property fmtid="{D5CDD505-2E9C-101B-9397-08002B2CF9AE}" pid="16" name="MSIP_Label_c754cbb2-29ed-4ffe-af90-a08465e0dd2c_SetBy">
    <vt:lpwstr>H04414004@client.barclayscorp.com</vt:lpwstr>
  </property>
  <property fmtid="{D5CDD505-2E9C-101B-9397-08002B2CF9AE}" pid="17" name="MSIP_Label_c754cbb2-29ed-4ffe-af90-a08465e0dd2c_SetDate">
    <vt:lpwstr>2018-01-22T12:12:08.8191814+00:00</vt:lpwstr>
  </property>
  <property fmtid="{D5CDD505-2E9C-101B-9397-08002B2CF9AE}" pid="18" name="MSIP_Label_c754cbb2-29ed-4ffe-af90-a08465e0dd2c_Name">
    <vt:lpwstr>Unrestricted</vt:lpwstr>
  </property>
  <property fmtid="{D5CDD505-2E9C-101B-9397-08002B2CF9AE}" pid="19" name="MSIP_Label_c754cbb2-29ed-4ffe-af90-a08465e0dd2c_Application">
    <vt:lpwstr>Microsoft Azure Information Protection</vt:lpwstr>
  </property>
  <property fmtid="{D5CDD505-2E9C-101B-9397-08002B2CF9AE}" pid="20" name="MSIP_Label_c754cbb2-29ed-4ffe-af90-a08465e0dd2c_Extended_MSFT_Method">
    <vt:lpwstr>Manual</vt:lpwstr>
  </property>
  <property fmtid="{D5CDD505-2E9C-101B-9397-08002B2CF9AE}" pid="21" name="BarclaysDC">
    <vt:lpwstr>Unrestricted</vt:lpwstr>
  </property>
</Properties>
</file>