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2"/>
  </p:sldMasterIdLst>
  <p:notesMasterIdLst>
    <p:notesMasterId r:id="rId5"/>
  </p:notesMasterIdLst>
  <p:handoutMasterIdLst>
    <p:handoutMasterId r:id="rId6"/>
  </p:handoutMasterIdLst>
  <p:sldIdLst>
    <p:sldId id="311" r:id="rId3"/>
    <p:sldId id="310" r:id="rId4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5924" autoAdjust="0"/>
  </p:normalViewPr>
  <p:slideViewPr>
    <p:cSldViewPr snapToGrid="0">
      <p:cViewPr varScale="1">
        <p:scale>
          <a:sx n="74" d="100"/>
          <a:sy n="74" d="100"/>
        </p:scale>
        <p:origin x="1326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0E997-35E3-4BEC-AB54-2E61A64830EE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5B5AB-833C-47C2-837A-DB73A6C4B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406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763915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wrap="square" lIns="96625" tIns="96625" rIns="96625" bIns="9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60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931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799" cy="92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35000" marR="0" lvl="0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231900" y="863600"/>
            <a:ext cx="21907499" cy="20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sz="6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231900" y="2844800"/>
            <a:ext cx="21907499" cy="94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35000" marR="0" lvl="0" indent="-349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sz="50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1270000" marR="0" lvl="1" indent="-349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sz="50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905000" marR="0" lvl="2" indent="-349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sz="50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2540000" marR="0" lvl="3" indent="-349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sz="50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3175000" marR="0" lvl="4" indent="-349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venir"/>
              <a:buChar char="•"/>
              <a:defRPr sz="50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950789" y="13049250"/>
            <a:ext cx="431292" cy="520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-GB" sz="24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7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3165979" y="1104900"/>
            <a:ext cx="9525001" cy="1150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00" marR="0" lvl="0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3169900" y="3238500"/>
            <a:ext cx="9524999" cy="92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00" marR="0" lvl="0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58800" marR="0" lvl="0" indent="-344487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4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117600" marR="0" lvl="1" indent="-344487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4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76400" marR="0" lvl="2" indent="-344487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4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35200" marR="0" lvl="3" indent="-344487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4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94000" marR="0" lvl="4" indent="-344487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4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35000" marR="0" lvl="0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099" cy="554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00" marR="0" lvl="0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099" cy="554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00" marR="0" lvl="0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00" marR="0" lvl="0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00" marR="0" lvl="0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799" cy="92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35000" marR="0" lvl="0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387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71" y="329486"/>
            <a:ext cx="23684000" cy="130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126175" y="2929466"/>
            <a:ext cx="1035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latin typeface="Expert Sans Light" panose="020B0403030103020204" pitchFamily="34" charset="0"/>
              </a:rPr>
              <a:t>“a person within an existing organization who takes direct responsibility for turning an idea into a profitable finished product through assertive risk-taking and innovation.”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3833" y="9494005"/>
            <a:ext cx="112639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latin typeface="Expert Sans Light" panose="020B0403030103020204" pitchFamily="34" charset="0"/>
              </a:rPr>
              <a:t>“a passionate individual, who thinks and acts like an entrepreneur, working inside a corporation or organisation, who develops and delivers innovative, profitable and sustainable solutions to social or environmental challenges”</a:t>
            </a:r>
          </a:p>
        </p:txBody>
      </p:sp>
      <p:pic>
        <p:nvPicPr>
          <p:cNvPr id="1028" name="Picture 4" descr="Image result for gifford pinchot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09" y="2722561"/>
            <a:ext cx="2814474" cy="28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YI_FO3269418FF2_v3_HighResolutionTransparentDrop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88323" y="9310253"/>
            <a:ext cx="3007870" cy="300787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997528" y="5632940"/>
            <a:ext cx="375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‘Inventor’ of Intrapreneurship</a:t>
            </a:r>
          </a:p>
        </p:txBody>
      </p:sp>
      <p:cxnSp>
        <p:nvCxnSpPr>
          <p:cNvPr id="8" name="Curved Connector 7"/>
          <p:cNvCxnSpPr>
            <a:stCxn id="5" idx="0"/>
            <a:endCxn id="1028" idx="1"/>
          </p:cNvCxnSpPr>
          <p:nvPr/>
        </p:nvCxnSpPr>
        <p:spPr>
          <a:xfrm rot="5400000" flipH="1" flipV="1">
            <a:off x="3060393" y="3943227"/>
            <a:ext cx="1503142" cy="1876290"/>
          </a:xfrm>
          <a:prstGeom prst="curvedConnector2">
            <a:avLst/>
          </a:prstGeom>
          <a:ln w="2222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657448" y="7610097"/>
            <a:ext cx="315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Largest Network of Intrapreneurs</a:t>
            </a:r>
          </a:p>
        </p:txBody>
      </p:sp>
      <p:cxnSp>
        <p:nvCxnSpPr>
          <p:cNvPr id="25" name="Curved Connector 24"/>
          <p:cNvCxnSpPr>
            <a:stCxn id="24" idx="2"/>
            <a:endCxn id="10" idx="3"/>
          </p:cNvCxnSpPr>
          <p:nvPr/>
        </p:nvCxnSpPr>
        <p:spPr>
          <a:xfrm rot="5400000">
            <a:off x="20464291" y="9004164"/>
            <a:ext cx="2041926" cy="1578120"/>
          </a:xfrm>
          <a:prstGeom prst="curvedConnector2">
            <a:avLst/>
          </a:prstGeom>
          <a:ln w="2222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7975015" y="3325526"/>
            <a:ext cx="374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OK Mr Pinchot, what is an </a:t>
            </a:r>
            <a:r>
              <a:rPr lang="en-GB" sz="2800" b="1" dirty="0" err="1"/>
              <a:t>Intrapreneur</a:t>
            </a:r>
            <a:r>
              <a:rPr lang="en-GB" sz="2800" b="1" dirty="0"/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737699" y="9890857"/>
            <a:ext cx="3740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And what is a “Social” </a:t>
            </a:r>
            <a:r>
              <a:rPr lang="en-GB" sz="2800" b="1" dirty="0" err="1"/>
              <a:t>Intrapreneur</a:t>
            </a:r>
            <a:r>
              <a:rPr lang="en-GB" sz="2800" b="1" dirty="0"/>
              <a:t>?</a:t>
            </a:r>
          </a:p>
        </p:txBody>
      </p:sp>
      <p:sp>
        <p:nvSpPr>
          <p:cNvPr id="14" name="Shape 145"/>
          <p:cNvSpPr/>
          <p:nvPr/>
        </p:nvSpPr>
        <p:spPr>
          <a:xfrm>
            <a:off x="1470085" y="1137347"/>
            <a:ext cx="21003201" cy="120232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79"/>
              </a:buClr>
              <a:buSzPct val="25000"/>
              <a:buFont typeface="Arial"/>
              <a:buNone/>
            </a:pPr>
            <a:r>
              <a:rPr lang="en-GB" sz="5400" b="0" i="0" u="none" strike="noStrike" cap="none" dirty="0" smtClean="0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INTRAPRENEURSHIP; MORE THAN JUST A SPELLING </a:t>
            </a:r>
            <a:r>
              <a:rPr lang="en-GB" sz="5400" b="0" i="0" u="none" strike="noStrike" cap="none" dirty="0" smtClean="0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MISTAKE</a:t>
            </a:r>
            <a:endParaRPr sz="5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8538" y="2373755"/>
            <a:ext cx="15452666" cy="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992" y="329486"/>
            <a:ext cx="23684000" cy="130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607351" y="5032151"/>
            <a:ext cx="22639014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10638" hangingPunct="0">
              <a:defRPr sz="2000">
                <a:solidFill>
                  <a:srgbClr val="2AD2C9"/>
                </a:solidFill>
                <a:latin typeface="Circular Std Black"/>
                <a:ea typeface="Circular Std Black"/>
                <a:cs typeface="Circular Std Black"/>
                <a:sym typeface="Circular Std Black"/>
              </a:defRPr>
            </a:pPr>
            <a:r>
              <a:rPr lang="en-US" sz="6600" dirty="0">
                <a:solidFill>
                  <a:srgbClr val="FF7E79"/>
                </a:solidFill>
                <a:latin typeface="Circular Std Black"/>
                <a:ea typeface="Circular Std Black"/>
                <a:cs typeface="Circular Std Black"/>
                <a:sym typeface="Circular Std Black"/>
              </a:rPr>
              <a:t>Intrapreneurship = Innovation + People (+ Impact)</a:t>
            </a:r>
            <a:endParaRPr lang="en-US" sz="6600" dirty="0">
              <a:solidFill>
                <a:srgbClr val="FF7E79"/>
              </a:solidFill>
              <a:latin typeface="Circular Std Black"/>
              <a:ea typeface="Circular Std Black"/>
              <a:cs typeface="Circular Std Black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57" y="6540856"/>
            <a:ext cx="1957806" cy="1957806"/>
          </a:xfrm>
          <a:prstGeom prst="rect">
            <a:avLst/>
          </a:prstGeom>
        </p:spPr>
      </p:pic>
      <p:pic>
        <p:nvPicPr>
          <p:cNvPr id="43" name="Picture 8" descr="Image result for business pers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011" y="6540856"/>
            <a:ext cx="2001664" cy="200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6"/>
          <a:srcRect l="21427" b="14703"/>
          <a:stretch/>
        </p:blipFill>
        <p:spPr>
          <a:xfrm>
            <a:off x="4093905" y="6140147"/>
            <a:ext cx="2356281" cy="27592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5237965" y="8542520"/>
            <a:ext cx="121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Woo!</a:t>
            </a:r>
            <a:endParaRPr lang="en-GB" sz="1200" b="1" dirty="0"/>
          </a:p>
        </p:txBody>
      </p:sp>
      <p:sp>
        <p:nvSpPr>
          <p:cNvPr id="47" name="Shape 145"/>
          <p:cNvSpPr/>
          <p:nvPr/>
        </p:nvSpPr>
        <p:spPr>
          <a:xfrm>
            <a:off x="2016963" y="915980"/>
            <a:ext cx="21003201" cy="120232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algn="ctr" defTabSz="410638" hangingPunct="0">
              <a:defRPr sz="2000">
                <a:solidFill>
                  <a:srgbClr val="2AD2C9"/>
                </a:solidFill>
                <a:latin typeface="Circular Std Black"/>
                <a:ea typeface="Circular Std Black"/>
                <a:cs typeface="Circular Std Black"/>
                <a:sym typeface="Circular Std Black"/>
              </a:defRPr>
            </a:pPr>
            <a:r>
              <a:rPr lang="en-US" sz="5400" dirty="0" smtClean="0">
                <a:solidFill>
                  <a:srgbClr val="FF7E79"/>
                </a:solidFill>
                <a:sym typeface="Circular Std Black"/>
              </a:rPr>
              <a:t>THE INTRAPRENEURSHIP EQUATION</a:t>
            </a:r>
            <a:endParaRPr lang="en-US" sz="5400" dirty="0">
              <a:solidFill>
                <a:srgbClr val="FF7E79"/>
              </a:solidFill>
              <a:sym typeface="Circular Std Blac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063" y="6508406"/>
            <a:ext cx="1990256" cy="1990256"/>
          </a:xfrm>
          <a:prstGeom prst="rect">
            <a:avLst/>
          </a:prstGeom>
        </p:spPr>
      </p:pic>
      <p:pic>
        <p:nvPicPr>
          <p:cNvPr id="11" name="COYI_FO3269418FF2_v3_HighResolutionTransparentDrop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0675" y="552942"/>
            <a:ext cx="1810051" cy="1810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25659" y="2371702"/>
            <a:ext cx="15452666" cy="762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3629" y="10541973"/>
            <a:ext cx="22639014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10638" hangingPunct="0">
              <a:defRPr sz="2000">
                <a:solidFill>
                  <a:srgbClr val="2AD2C9"/>
                </a:solidFill>
                <a:latin typeface="Circular Std Black"/>
                <a:ea typeface="Circular Std Black"/>
                <a:cs typeface="Circular Std Black"/>
                <a:sym typeface="Circular Std Black"/>
              </a:defRPr>
            </a:pPr>
            <a:r>
              <a:rPr lang="en-US" sz="6600" i="1" dirty="0" smtClean="0">
                <a:solidFill>
                  <a:srgbClr val="FF7E79"/>
                </a:solidFill>
                <a:latin typeface="Circular Std Black"/>
                <a:ea typeface="Circular Std Black"/>
                <a:cs typeface="Circular Std Black"/>
                <a:sym typeface="Circular Std Black"/>
              </a:rPr>
              <a:t>Crowd Sourced, People Focused Innovation</a:t>
            </a:r>
            <a:endParaRPr lang="en-US" sz="6600" i="1" dirty="0">
              <a:solidFill>
                <a:srgbClr val="FF7E79"/>
              </a:solidFill>
              <a:latin typeface="Circular Std Black"/>
              <a:ea typeface="Circular Std Black"/>
              <a:cs typeface="Circular Std Black"/>
            </a:endParaRPr>
          </a:p>
        </p:txBody>
      </p:sp>
    </p:spTree>
    <p:extLst>
      <p:ext uri="{BB962C8B-B14F-4D97-AF65-F5344CB8AC3E}">
        <p14:creationId xmlns:p14="http://schemas.microsoft.com/office/powerpoint/2010/main" val="11399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d4161281-19ac-4487-8e19-1947623352c0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6881CA09-F72B-4060-A3CA-C264CCF6CDD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46118</TotalTime>
  <Words>116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Circular Std Black</vt:lpstr>
      <vt:lpstr>Expert Sans Light</vt:lpstr>
      <vt:lpstr>Helvetica Neue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Heard, Tim : Corporate CIO</dc:creator>
  <cp:lastModifiedBy>Heard, Tim : Corporate CIO</cp:lastModifiedBy>
  <cp:revision>476</cp:revision>
  <dcterms:modified xsi:type="dcterms:W3CDTF">2018-06-26T10:39:11Z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iteId">
    <vt:lpwstr>c4b62f1d-01e0-4107-a0cc-5ac886858b23</vt:lpwstr>
  </property>
  <property fmtid="{D5CDD505-2E9C-101B-9397-08002B2CF9AE}" pid="4" name="MSIP_Label_c754cbb2-29ed-4ffe-af90-a08465e0dd2c_Ref">
    <vt:lpwstr>https://api.informationprotection.azure.com/api/c4b62f1d-01e0-4107-a0cc-5ac886858b23</vt:lpwstr>
  </property>
  <property fmtid="{D5CDD505-2E9C-101B-9397-08002B2CF9AE}" pid="5" name="MSIP_Label_c754cbb2-29ed-4ffe-af90-a08465e0dd2c_SetBy">
    <vt:lpwstr>H04414004@client.barclayscorp.com</vt:lpwstr>
  </property>
  <property fmtid="{D5CDD505-2E9C-101B-9397-08002B2CF9AE}" pid="6" name="MSIP_Label_c754cbb2-29ed-4ffe-af90-a08465e0dd2c_SetDate">
    <vt:lpwstr>2017-06-13T09:25:14.3837031+01:00</vt:lpwstr>
  </property>
  <property fmtid="{D5CDD505-2E9C-101B-9397-08002B2CF9AE}" pid="7" name="MSIP_Label_c754cbb2-29ed-4ffe-af90-a08465e0dd2c_Name">
    <vt:lpwstr>Unrestricted</vt:lpwstr>
  </property>
  <property fmtid="{D5CDD505-2E9C-101B-9397-08002B2CF9AE}" pid="8" name="MSIP_Label_c754cbb2-29ed-4ffe-af90-a08465e0dd2c_Application">
    <vt:lpwstr>Microsoft Azure Information Protection</vt:lpwstr>
  </property>
  <property fmtid="{D5CDD505-2E9C-101B-9397-08002B2CF9AE}" pid="9" name="MSIP_Label_c754cbb2-29ed-4ffe-af90-a08465e0dd2c_Extended_MSFT_Method">
    <vt:lpwstr>Manual</vt:lpwstr>
  </property>
  <property fmtid="{D5CDD505-2E9C-101B-9397-08002B2CF9AE}" pid="10" name="BarclaysDC">
    <vt:lpwstr>Unrestricted</vt:lpwstr>
  </property>
  <property fmtid="{D5CDD505-2E9C-101B-9397-08002B2CF9AE}" pid="11" name="_NewReviewCycle">
    <vt:lpwstr/>
  </property>
  <property fmtid="{D5CDD505-2E9C-101B-9397-08002B2CF9AE}" pid="12" name="docIndexRef">
    <vt:lpwstr>8dc6b8b1-4acb-4574-8456-2e95a3006029</vt:lpwstr>
  </property>
  <property fmtid="{D5CDD505-2E9C-101B-9397-08002B2CF9AE}" pid="13" name="bjDocumentLabelXML">
    <vt:lpwstr>&lt;?xml version="1.0" encoding="us-ascii"?&gt;&lt;sisl xmlns:xsi="http://www.w3.org/2001/XMLSchema-instance" xmlns:xsd="http://www.w3.org/2001/XMLSchema" sislVersion="0" policy="d4161281-19ac-4487-8e19-1947623352c0" origin="userSelected" xmlns="http://www.boldonj</vt:lpwstr>
  </property>
  <property fmtid="{D5CDD505-2E9C-101B-9397-08002B2CF9AE}" pid="14" name="bjDocumentLabelXML-0">
    <vt:lpwstr>ames.com/2008/01/sie/internal/label"&gt;&lt;element uid="id_classification_nonbusiness" value="" /&gt;&lt;/sisl&gt;</vt:lpwstr>
  </property>
  <property fmtid="{D5CDD505-2E9C-101B-9397-08002B2CF9AE}" pid="15" name="bjDocumentSecurityLabel">
    <vt:lpwstr>Unrestricted</vt:lpwstr>
  </property>
  <property fmtid="{D5CDD505-2E9C-101B-9397-08002B2CF9AE}" pid="16" name="bjSaver">
    <vt:lpwstr>gcUxXnDH0x5+Pj7gypwz810P1rC0q0EG</vt:lpwstr>
  </property>
</Properties>
</file>