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302" r:id="rId3"/>
    <p:sldId id="291" r:id="rId4"/>
    <p:sldId id="265" r:id="rId5"/>
    <p:sldId id="292" r:id="rId6"/>
    <p:sldId id="301" r:id="rId7"/>
    <p:sldId id="280" r:id="rId8"/>
    <p:sldId id="281" r:id="rId9"/>
    <p:sldId id="282" r:id="rId10"/>
    <p:sldId id="299" r:id="rId11"/>
    <p:sldId id="284" r:id="rId12"/>
    <p:sldId id="285" r:id="rId13"/>
    <p:sldId id="286" r:id="rId14"/>
    <p:sldId id="261" r:id="rId15"/>
    <p:sldId id="258" r:id="rId16"/>
    <p:sldId id="257" r:id="rId17"/>
    <p:sldId id="260" r:id="rId18"/>
    <p:sldId id="298" r:id="rId19"/>
    <p:sldId id="287" r:id="rId20"/>
    <p:sldId id="288"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450C4-BE35-4575-9A99-3BA914AE303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AU"/>
        </a:p>
      </dgm:t>
    </dgm:pt>
    <dgm:pt modelId="{A98E9E85-ACE2-469C-887B-86D8709D2CD6}">
      <dgm:prSet phldrT="[Text]"/>
      <dgm:spPr/>
      <dgm:t>
        <a:bodyPr/>
        <a:lstStyle/>
        <a:p>
          <a:r>
            <a:rPr lang="en-AU" dirty="0"/>
            <a:t>Tuning</a:t>
          </a:r>
        </a:p>
      </dgm:t>
    </dgm:pt>
    <dgm:pt modelId="{A7A264AE-6BA9-4197-870C-876822EC6E62}" type="parTrans" cxnId="{5ADF4505-B9BF-4245-B311-15ACF8E4806C}">
      <dgm:prSet/>
      <dgm:spPr/>
      <dgm:t>
        <a:bodyPr/>
        <a:lstStyle/>
        <a:p>
          <a:endParaRPr lang="en-AU"/>
        </a:p>
      </dgm:t>
    </dgm:pt>
    <dgm:pt modelId="{5E1693FD-751B-43B2-B4C3-FDF849D87110}" type="sibTrans" cxnId="{5ADF4505-B9BF-4245-B311-15ACF8E4806C}">
      <dgm:prSet/>
      <dgm:spPr/>
      <dgm:t>
        <a:bodyPr/>
        <a:lstStyle/>
        <a:p>
          <a:endParaRPr lang="en-AU"/>
        </a:p>
      </dgm:t>
    </dgm:pt>
    <dgm:pt modelId="{5A879E7C-9A57-48C6-9C80-643BE70381DC}">
      <dgm:prSet phldrT="[Text]"/>
      <dgm:spPr/>
      <dgm:t>
        <a:bodyPr/>
        <a:lstStyle/>
        <a:p>
          <a:r>
            <a:rPr lang="en-AU" dirty="0"/>
            <a:t>ANN</a:t>
          </a:r>
        </a:p>
      </dgm:t>
    </dgm:pt>
    <dgm:pt modelId="{3EE3C265-A459-4C9E-B607-987EF19C3420}" type="sibTrans" cxnId="{95012337-1C7D-43A7-B966-3A435550972B}">
      <dgm:prSet/>
      <dgm:spPr/>
      <dgm:t>
        <a:bodyPr/>
        <a:lstStyle/>
        <a:p>
          <a:endParaRPr lang="en-AU"/>
        </a:p>
      </dgm:t>
    </dgm:pt>
    <dgm:pt modelId="{B201CD95-C899-4356-9B4E-2D4F7EFF1EC5}" type="parTrans" cxnId="{95012337-1C7D-43A7-B966-3A435550972B}">
      <dgm:prSet/>
      <dgm:spPr/>
      <dgm:t>
        <a:bodyPr/>
        <a:lstStyle/>
        <a:p>
          <a:endParaRPr lang="en-AU"/>
        </a:p>
      </dgm:t>
    </dgm:pt>
    <dgm:pt modelId="{39E0D70A-A42A-49F5-933A-757F0042BA22}" type="pres">
      <dgm:prSet presAssocID="{CE6450C4-BE35-4575-9A99-3BA914AE303A}" presName="cycle" presStyleCnt="0">
        <dgm:presLayoutVars>
          <dgm:dir/>
          <dgm:resizeHandles val="exact"/>
        </dgm:presLayoutVars>
      </dgm:prSet>
      <dgm:spPr/>
    </dgm:pt>
    <dgm:pt modelId="{8A069EB8-A400-4008-95EB-5EE3DE6A6489}" type="pres">
      <dgm:prSet presAssocID="{A98E9E85-ACE2-469C-887B-86D8709D2CD6}" presName="node" presStyleLbl="node1" presStyleIdx="0" presStyleCnt="2">
        <dgm:presLayoutVars>
          <dgm:bulletEnabled val="1"/>
        </dgm:presLayoutVars>
      </dgm:prSet>
      <dgm:spPr/>
    </dgm:pt>
    <dgm:pt modelId="{0DC4874B-677B-43F9-B3B1-653721270D06}" type="pres">
      <dgm:prSet presAssocID="{A98E9E85-ACE2-469C-887B-86D8709D2CD6}" presName="spNode" presStyleCnt="0"/>
      <dgm:spPr/>
    </dgm:pt>
    <dgm:pt modelId="{2764AF02-EEEE-4FE9-B543-8E0B9B9B6693}" type="pres">
      <dgm:prSet presAssocID="{5E1693FD-751B-43B2-B4C3-FDF849D87110}" presName="sibTrans" presStyleLbl="sibTrans1D1" presStyleIdx="0" presStyleCnt="2"/>
      <dgm:spPr/>
    </dgm:pt>
    <dgm:pt modelId="{E0862161-91B9-42E0-BC65-D2132F638C85}" type="pres">
      <dgm:prSet presAssocID="{5A879E7C-9A57-48C6-9C80-643BE70381DC}" presName="node" presStyleLbl="node1" presStyleIdx="1" presStyleCnt="2">
        <dgm:presLayoutVars>
          <dgm:bulletEnabled val="1"/>
        </dgm:presLayoutVars>
      </dgm:prSet>
      <dgm:spPr/>
    </dgm:pt>
    <dgm:pt modelId="{4179D42D-9031-4EC9-8A40-E7FEFDB8A928}" type="pres">
      <dgm:prSet presAssocID="{5A879E7C-9A57-48C6-9C80-643BE70381DC}" presName="spNode" presStyleCnt="0"/>
      <dgm:spPr/>
    </dgm:pt>
    <dgm:pt modelId="{39BFCAEE-6FF0-4AE5-BB12-62726E387785}" type="pres">
      <dgm:prSet presAssocID="{3EE3C265-A459-4C9E-B607-987EF19C3420}" presName="sibTrans" presStyleLbl="sibTrans1D1" presStyleIdx="1" presStyleCnt="2"/>
      <dgm:spPr/>
    </dgm:pt>
  </dgm:ptLst>
  <dgm:cxnLst>
    <dgm:cxn modelId="{5ADF4505-B9BF-4245-B311-15ACF8E4806C}" srcId="{CE6450C4-BE35-4575-9A99-3BA914AE303A}" destId="{A98E9E85-ACE2-469C-887B-86D8709D2CD6}" srcOrd="0" destOrd="0" parTransId="{A7A264AE-6BA9-4197-870C-876822EC6E62}" sibTransId="{5E1693FD-751B-43B2-B4C3-FDF849D87110}"/>
    <dgm:cxn modelId="{95012337-1C7D-43A7-B966-3A435550972B}" srcId="{CE6450C4-BE35-4575-9A99-3BA914AE303A}" destId="{5A879E7C-9A57-48C6-9C80-643BE70381DC}" srcOrd="1" destOrd="0" parTransId="{B201CD95-C899-4356-9B4E-2D4F7EFF1EC5}" sibTransId="{3EE3C265-A459-4C9E-B607-987EF19C3420}"/>
    <dgm:cxn modelId="{09752E45-4CA0-430B-AA01-A4AF900180BD}" type="presOf" srcId="{5A879E7C-9A57-48C6-9C80-643BE70381DC}" destId="{E0862161-91B9-42E0-BC65-D2132F638C85}" srcOrd="0" destOrd="0" presId="urn:microsoft.com/office/officeart/2005/8/layout/cycle5"/>
    <dgm:cxn modelId="{6B708950-65EB-4439-AD8B-C6EFA39F78B2}" type="presOf" srcId="{3EE3C265-A459-4C9E-B607-987EF19C3420}" destId="{39BFCAEE-6FF0-4AE5-BB12-62726E387785}" srcOrd="0" destOrd="0" presId="urn:microsoft.com/office/officeart/2005/8/layout/cycle5"/>
    <dgm:cxn modelId="{41699B80-28CA-4E69-A999-EC5920C52AA9}" type="presOf" srcId="{A98E9E85-ACE2-469C-887B-86D8709D2CD6}" destId="{8A069EB8-A400-4008-95EB-5EE3DE6A6489}" srcOrd="0" destOrd="0" presId="urn:microsoft.com/office/officeart/2005/8/layout/cycle5"/>
    <dgm:cxn modelId="{9E60C9AE-0226-43B8-BA62-42C66BC1DF5B}" type="presOf" srcId="{5E1693FD-751B-43B2-B4C3-FDF849D87110}" destId="{2764AF02-EEEE-4FE9-B543-8E0B9B9B6693}" srcOrd="0" destOrd="0" presId="urn:microsoft.com/office/officeart/2005/8/layout/cycle5"/>
    <dgm:cxn modelId="{40785CE2-4288-4D25-AF44-DB71672E20A2}" type="presOf" srcId="{CE6450C4-BE35-4575-9A99-3BA914AE303A}" destId="{39E0D70A-A42A-49F5-933A-757F0042BA22}" srcOrd="0" destOrd="0" presId="urn:microsoft.com/office/officeart/2005/8/layout/cycle5"/>
    <dgm:cxn modelId="{897FD671-9596-4FFF-A6FF-B640A83AD385}" type="presParOf" srcId="{39E0D70A-A42A-49F5-933A-757F0042BA22}" destId="{8A069EB8-A400-4008-95EB-5EE3DE6A6489}" srcOrd="0" destOrd="0" presId="urn:microsoft.com/office/officeart/2005/8/layout/cycle5"/>
    <dgm:cxn modelId="{BFF887A7-DAA3-46B2-9F37-F0C86AAF9BD4}" type="presParOf" srcId="{39E0D70A-A42A-49F5-933A-757F0042BA22}" destId="{0DC4874B-677B-43F9-B3B1-653721270D06}" srcOrd="1" destOrd="0" presId="urn:microsoft.com/office/officeart/2005/8/layout/cycle5"/>
    <dgm:cxn modelId="{7372C595-7054-4C68-A0CC-E14AAC114539}" type="presParOf" srcId="{39E0D70A-A42A-49F5-933A-757F0042BA22}" destId="{2764AF02-EEEE-4FE9-B543-8E0B9B9B6693}" srcOrd="2" destOrd="0" presId="urn:microsoft.com/office/officeart/2005/8/layout/cycle5"/>
    <dgm:cxn modelId="{DC0843E1-5C12-4087-9D83-13653E14F400}" type="presParOf" srcId="{39E0D70A-A42A-49F5-933A-757F0042BA22}" destId="{E0862161-91B9-42E0-BC65-D2132F638C85}" srcOrd="3" destOrd="0" presId="urn:microsoft.com/office/officeart/2005/8/layout/cycle5"/>
    <dgm:cxn modelId="{3D1012F7-6378-403D-A893-F9DED920452F}" type="presParOf" srcId="{39E0D70A-A42A-49F5-933A-757F0042BA22}" destId="{4179D42D-9031-4EC9-8A40-E7FEFDB8A928}" srcOrd="4" destOrd="0" presId="urn:microsoft.com/office/officeart/2005/8/layout/cycle5"/>
    <dgm:cxn modelId="{EC4CA5AC-8B30-45EC-8357-EF217B53CCCC}" type="presParOf" srcId="{39E0D70A-A42A-49F5-933A-757F0042BA22}" destId="{39BFCAEE-6FF0-4AE5-BB12-62726E387785}" srcOrd="5"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141F8F-D43E-48C7-BC04-2E7A0EB519F3}" type="doc">
      <dgm:prSet loTypeId="urn:microsoft.com/office/officeart/2016/7/layout/RepeatingBendingProcessNew" loCatId="process" qsTypeId="urn:microsoft.com/office/officeart/2005/8/quickstyle/simple4" qsCatId="simple" csTypeId="urn:microsoft.com/office/officeart/2005/8/colors/colorful2" csCatId="colorful" phldr="1"/>
      <dgm:spPr/>
      <dgm:t>
        <a:bodyPr/>
        <a:lstStyle/>
        <a:p>
          <a:endParaRPr lang="en-AU"/>
        </a:p>
      </dgm:t>
    </dgm:pt>
    <dgm:pt modelId="{6A3E78C2-9CA9-4998-9EFF-CE5AC72329B7}">
      <dgm:prSet phldrT="[Text]"/>
      <dgm:spPr/>
      <dgm:t>
        <a:bodyPr/>
        <a:lstStyle/>
        <a:p>
          <a:r>
            <a:rPr lang="en-AU" dirty="0"/>
            <a:t>Data generation</a:t>
          </a:r>
        </a:p>
      </dgm:t>
    </dgm:pt>
    <dgm:pt modelId="{4279C2CD-ACA0-4712-92F4-F5FF651A671E}" type="parTrans" cxnId="{1A7C0C00-B85D-439A-AA4A-8A97319A2EC8}">
      <dgm:prSet/>
      <dgm:spPr/>
      <dgm:t>
        <a:bodyPr/>
        <a:lstStyle/>
        <a:p>
          <a:endParaRPr lang="en-AU"/>
        </a:p>
      </dgm:t>
    </dgm:pt>
    <dgm:pt modelId="{D81EFFFB-698A-4AD1-81D6-01BB1465672B}" type="sibTrans" cxnId="{1A7C0C00-B85D-439A-AA4A-8A97319A2EC8}">
      <dgm:prSet/>
      <dgm:spPr/>
      <dgm:t>
        <a:bodyPr/>
        <a:lstStyle/>
        <a:p>
          <a:endParaRPr lang="en-AU"/>
        </a:p>
      </dgm:t>
    </dgm:pt>
    <dgm:pt modelId="{D209F450-41B4-4C49-B66D-081F7AF4AE85}">
      <dgm:prSet phldrT="[Text]"/>
      <dgm:spPr/>
      <dgm:t>
        <a:bodyPr/>
        <a:lstStyle/>
        <a:p>
          <a:r>
            <a:rPr lang="en-AU" dirty="0"/>
            <a:t>Processing</a:t>
          </a:r>
        </a:p>
      </dgm:t>
    </dgm:pt>
    <dgm:pt modelId="{65501809-6F49-41BD-85F3-765586F7226F}" type="parTrans" cxnId="{75D2B3FC-28AB-4D58-B253-13B0245EC66F}">
      <dgm:prSet/>
      <dgm:spPr/>
      <dgm:t>
        <a:bodyPr/>
        <a:lstStyle/>
        <a:p>
          <a:endParaRPr lang="en-AU"/>
        </a:p>
      </dgm:t>
    </dgm:pt>
    <dgm:pt modelId="{01CB2523-5000-47FE-A6C6-40E06A42E870}" type="sibTrans" cxnId="{75D2B3FC-28AB-4D58-B253-13B0245EC66F}">
      <dgm:prSet/>
      <dgm:spPr/>
      <dgm:t>
        <a:bodyPr/>
        <a:lstStyle/>
        <a:p>
          <a:endParaRPr lang="en-AU"/>
        </a:p>
      </dgm:t>
    </dgm:pt>
    <dgm:pt modelId="{E1EBA84C-0E40-41E1-98F1-FFFF7D899B73}">
      <dgm:prSet phldrT="[Text]"/>
      <dgm:spPr/>
      <dgm:t>
        <a:bodyPr/>
        <a:lstStyle/>
        <a:p>
          <a:r>
            <a:rPr lang="en-AU" dirty="0"/>
            <a:t>Initial ANN</a:t>
          </a:r>
        </a:p>
      </dgm:t>
    </dgm:pt>
    <dgm:pt modelId="{7C7B8E25-12BD-4D8A-A857-AA3CB8147B06}" type="parTrans" cxnId="{51AE9F90-F76B-478C-8D2F-726B06AEC930}">
      <dgm:prSet/>
      <dgm:spPr/>
      <dgm:t>
        <a:bodyPr/>
        <a:lstStyle/>
        <a:p>
          <a:endParaRPr lang="en-AU"/>
        </a:p>
      </dgm:t>
    </dgm:pt>
    <dgm:pt modelId="{2524C3ED-428B-4F5C-B092-C32C1D0C31EE}" type="sibTrans" cxnId="{51AE9F90-F76B-478C-8D2F-726B06AEC930}">
      <dgm:prSet/>
      <dgm:spPr/>
      <dgm:t>
        <a:bodyPr/>
        <a:lstStyle/>
        <a:p>
          <a:endParaRPr lang="en-AU"/>
        </a:p>
      </dgm:t>
    </dgm:pt>
    <dgm:pt modelId="{44F34B63-370D-4ECB-A054-673190DBA37C}">
      <dgm:prSet phldrT="[Text]"/>
      <dgm:spPr/>
      <dgm:t>
        <a:bodyPr/>
        <a:lstStyle/>
        <a:p>
          <a:r>
            <a:rPr lang="en-AU" dirty="0"/>
            <a:t>Hyperparameter tuning</a:t>
          </a:r>
        </a:p>
      </dgm:t>
    </dgm:pt>
    <dgm:pt modelId="{598D2AAA-9897-42D1-A57F-3EA8BDB9BB1C}" type="parTrans" cxnId="{DF5AA019-A0F8-473F-8C6A-FD0B115140D5}">
      <dgm:prSet/>
      <dgm:spPr/>
      <dgm:t>
        <a:bodyPr/>
        <a:lstStyle/>
        <a:p>
          <a:endParaRPr lang="en-AU"/>
        </a:p>
      </dgm:t>
    </dgm:pt>
    <dgm:pt modelId="{80C10709-7F40-47F5-9080-E3BFE4F27465}" type="sibTrans" cxnId="{DF5AA019-A0F8-473F-8C6A-FD0B115140D5}">
      <dgm:prSet/>
      <dgm:spPr/>
      <dgm:t>
        <a:bodyPr/>
        <a:lstStyle/>
        <a:p>
          <a:endParaRPr lang="en-AU"/>
        </a:p>
      </dgm:t>
    </dgm:pt>
    <dgm:pt modelId="{7A04CA1E-FFB2-4F9B-8975-9EE62CC760A7}">
      <dgm:prSet phldrT="[Text]"/>
      <dgm:spPr/>
      <dgm:t>
        <a:bodyPr/>
        <a:lstStyle/>
        <a:p>
          <a:r>
            <a:rPr lang="en-AU" dirty="0"/>
            <a:t>Improved model</a:t>
          </a:r>
        </a:p>
      </dgm:t>
    </dgm:pt>
    <dgm:pt modelId="{1CF37623-31CF-45B5-B843-5669E9475DDF}" type="parTrans" cxnId="{6B660819-6739-405D-A2EB-80E2D27AC983}">
      <dgm:prSet/>
      <dgm:spPr/>
      <dgm:t>
        <a:bodyPr/>
        <a:lstStyle/>
        <a:p>
          <a:endParaRPr lang="en-AU"/>
        </a:p>
      </dgm:t>
    </dgm:pt>
    <dgm:pt modelId="{FF21F493-C356-4B11-A1A7-73F6A5C2BA1B}" type="sibTrans" cxnId="{6B660819-6739-405D-A2EB-80E2D27AC983}">
      <dgm:prSet/>
      <dgm:spPr/>
      <dgm:t>
        <a:bodyPr/>
        <a:lstStyle/>
        <a:p>
          <a:endParaRPr lang="en-AU"/>
        </a:p>
      </dgm:t>
    </dgm:pt>
    <dgm:pt modelId="{DB47AA1D-B6D1-4F7C-9BF1-4F779C148E8B}">
      <dgm:prSet custT="1"/>
      <dgm:spPr/>
      <dgm:t>
        <a:bodyPr/>
        <a:lstStyle/>
        <a:p>
          <a:r>
            <a:rPr lang="en-AU" sz="3000" dirty="0"/>
            <a:t>Model evaluation</a:t>
          </a:r>
        </a:p>
      </dgm:t>
    </dgm:pt>
    <dgm:pt modelId="{99503A58-7636-4FAD-A2DD-A4D5A41124DC}" type="parTrans" cxnId="{1E9BC9FD-000E-414D-9B8A-A17028EC0F5F}">
      <dgm:prSet/>
      <dgm:spPr/>
      <dgm:t>
        <a:bodyPr/>
        <a:lstStyle/>
        <a:p>
          <a:endParaRPr lang="en-AU"/>
        </a:p>
      </dgm:t>
    </dgm:pt>
    <dgm:pt modelId="{9E965CFE-0B49-4E13-9123-33F805DA8B6B}" type="sibTrans" cxnId="{1E9BC9FD-000E-414D-9B8A-A17028EC0F5F}">
      <dgm:prSet/>
      <dgm:spPr/>
      <dgm:t>
        <a:bodyPr/>
        <a:lstStyle/>
        <a:p>
          <a:endParaRPr lang="en-AU"/>
        </a:p>
      </dgm:t>
    </dgm:pt>
    <dgm:pt modelId="{09907F07-3B12-4DA8-846B-070F083D0216}" type="pres">
      <dgm:prSet presAssocID="{3F141F8F-D43E-48C7-BC04-2E7A0EB519F3}" presName="Name0" presStyleCnt="0">
        <dgm:presLayoutVars>
          <dgm:dir/>
          <dgm:resizeHandles val="exact"/>
        </dgm:presLayoutVars>
      </dgm:prSet>
      <dgm:spPr/>
    </dgm:pt>
    <dgm:pt modelId="{44E8A288-CBB5-4422-B3B2-51E3567EC5AA}" type="pres">
      <dgm:prSet presAssocID="{6A3E78C2-9CA9-4998-9EFF-CE5AC72329B7}" presName="node" presStyleLbl="node1" presStyleIdx="0" presStyleCnt="6">
        <dgm:presLayoutVars>
          <dgm:bulletEnabled val="1"/>
        </dgm:presLayoutVars>
      </dgm:prSet>
      <dgm:spPr/>
    </dgm:pt>
    <dgm:pt modelId="{B6FFE288-0CA7-4F59-BDB6-2F22A6BF5514}" type="pres">
      <dgm:prSet presAssocID="{D81EFFFB-698A-4AD1-81D6-01BB1465672B}" presName="sibTrans" presStyleLbl="sibTrans1D1" presStyleIdx="0" presStyleCnt="5"/>
      <dgm:spPr/>
    </dgm:pt>
    <dgm:pt modelId="{72AA4894-2DD0-4C23-A9DA-9C8D17A23AE7}" type="pres">
      <dgm:prSet presAssocID="{D81EFFFB-698A-4AD1-81D6-01BB1465672B}" presName="connectorText" presStyleLbl="sibTrans1D1" presStyleIdx="0" presStyleCnt="5"/>
      <dgm:spPr/>
    </dgm:pt>
    <dgm:pt modelId="{9250886B-E9C3-4BA0-9DAE-6F4D55A69487}" type="pres">
      <dgm:prSet presAssocID="{D209F450-41B4-4C49-B66D-081F7AF4AE85}" presName="node" presStyleLbl="node1" presStyleIdx="1" presStyleCnt="6">
        <dgm:presLayoutVars>
          <dgm:bulletEnabled val="1"/>
        </dgm:presLayoutVars>
      </dgm:prSet>
      <dgm:spPr/>
    </dgm:pt>
    <dgm:pt modelId="{5F388031-3445-4E85-8AB7-88AFBBFBBF9C}" type="pres">
      <dgm:prSet presAssocID="{01CB2523-5000-47FE-A6C6-40E06A42E870}" presName="sibTrans" presStyleLbl="sibTrans1D1" presStyleIdx="1" presStyleCnt="5"/>
      <dgm:spPr/>
    </dgm:pt>
    <dgm:pt modelId="{DAC10B84-F37D-40CC-917F-0EC49444B72E}" type="pres">
      <dgm:prSet presAssocID="{01CB2523-5000-47FE-A6C6-40E06A42E870}" presName="connectorText" presStyleLbl="sibTrans1D1" presStyleIdx="1" presStyleCnt="5"/>
      <dgm:spPr/>
    </dgm:pt>
    <dgm:pt modelId="{626B2A4E-B3A6-4AA5-926B-1FF9BC8D64DC}" type="pres">
      <dgm:prSet presAssocID="{E1EBA84C-0E40-41E1-98F1-FFFF7D899B73}" presName="node" presStyleLbl="node1" presStyleIdx="2" presStyleCnt="6">
        <dgm:presLayoutVars>
          <dgm:bulletEnabled val="1"/>
        </dgm:presLayoutVars>
      </dgm:prSet>
      <dgm:spPr/>
    </dgm:pt>
    <dgm:pt modelId="{290EB785-FF20-4B5B-BDB5-AD5A068F10DE}" type="pres">
      <dgm:prSet presAssocID="{2524C3ED-428B-4F5C-B092-C32C1D0C31EE}" presName="sibTrans" presStyleLbl="sibTrans1D1" presStyleIdx="2" presStyleCnt="5"/>
      <dgm:spPr/>
    </dgm:pt>
    <dgm:pt modelId="{BEA5CCD4-17E8-4091-9DD4-94435A93138A}" type="pres">
      <dgm:prSet presAssocID="{2524C3ED-428B-4F5C-B092-C32C1D0C31EE}" presName="connectorText" presStyleLbl="sibTrans1D1" presStyleIdx="2" presStyleCnt="5"/>
      <dgm:spPr/>
    </dgm:pt>
    <dgm:pt modelId="{82786721-B851-4CCD-AEF1-C55135ACBCE3}" type="pres">
      <dgm:prSet presAssocID="{44F34B63-370D-4ECB-A054-673190DBA37C}" presName="node" presStyleLbl="node1" presStyleIdx="3" presStyleCnt="6">
        <dgm:presLayoutVars>
          <dgm:bulletEnabled val="1"/>
        </dgm:presLayoutVars>
      </dgm:prSet>
      <dgm:spPr/>
    </dgm:pt>
    <dgm:pt modelId="{46A34D53-1DEB-4907-A7E2-C9221FD22AEA}" type="pres">
      <dgm:prSet presAssocID="{80C10709-7F40-47F5-9080-E3BFE4F27465}" presName="sibTrans" presStyleLbl="sibTrans1D1" presStyleIdx="3" presStyleCnt="5"/>
      <dgm:spPr/>
    </dgm:pt>
    <dgm:pt modelId="{34E1F1AA-496A-4E17-85B6-BE2BD51942AE}" type="pres">
      <dgm:prSet presAssocID="{80C10709-7F40-47F5-9080-E3BFE4F27465}" presName="connectorText" presStyleLbl="sibTrans1D1" presStyleIdx="3" presStyleCnt="5"/>
      <dgm:spPr/>
    </dgm:pt>
    <dgm:pt modelId="{FF212490-EEB7-4C5F-B93E-7F86CC1EB5D6}" type="pres">
      <dgm:prSet presAssocID="{7A04CA1E-FFB2-4F9B-8975-9EE62CC760A7}" presName="node" presStyleLbl="node1" presStyleIdx="4" presStyleCnt="6">
        <dgm:presLayoutVars>
          <dgm:bulletEnabled val="1"/>
        </dgm:presLayoutVars>
      </dgm:prSet>
      <dgm:spPr/>
    </dgm:pt>
    <dgm:pt modelId="{751E5B02-AC3D-4464-B621-9D658BBE0177}" type="pres">
      <dgm:prSet presAssocID="{FF21F493-C356-4B11-A1A7-73F6A5C2BA1B}" presName="sibTrans" presStyleLbl="sibTrans1D1" presStyleIdx="4" presStyleCnt="5"/>
      <dgm:spPr/>
    </dgm:pt>
    <dgm:pt modelId="{3ED2D1D3-092F-4D5D-A80E-A101AD334289}" type="pres">
      <dgm:prSet presAssocID="{FF21F493-C356-4B11-A1A7-73F6A5C2BA1B}" presName="connectorText" presStyleLbl="sibTrans1D1" presStyleIdx="4" presStyleCnt="5"/>
      <dgm:spPr/>
    </dgm:pt>
    <dgm:pt modelId="{29B36338-5B63-40DE-83D1-22E7B05D2822}" type="pres">
      <dgm:prSet presAssocID="{DB47AA1D-B6D1-4F7C-9BF1-4F779C148E8B}" presName="node" presStyleLbl="node1" presStyleIdx="5" presStyleCnt="6">
        <dgm:presLayoutVars>
          <dgm:bulletEnabled val="1"/>
        </dgm:presLayoutVars>
      </dgm:prSet>
      <dgm:spPr/>
    </dgm:pt>
  </dgm:ptLst>
  <dgm:cxnLst>
    <dgm:cxn modelId="{1A7C0C00-B85D-439A-AA4A-8A97319A2EC8}" srcId="{3F141F8F-D43E-48C7-BC04-2E7A0EB519F3}" destId="{6A3E78C2-9CA9-4998-9EFF-CE5AC72329B7}" srcOrd="0" destOrd="0" parTransId="{4279C2CD-ACA0-4712-92F4-F5FF651A671E}" sibTransId="{D81EFFFB-698A-4AD1-81D6-01BB1465672B}"/>
    <dgm:cxn modelId="{CC847E03-40FC-4BAE-BC3A-DC02B9376B61}" type="presOf" srcId="{01CB2523-5000-47FE-A6C6-40E06A42E870}" destId="{DAC10B84-F37D-40CC-917F-0EC49444B72E}" srcOrd="1" destOrd="0" presId="urn:microsoft.com/office/officeart/2016/7/layout/RepeatingBendingProcessNew"/>
    <dgm:cxn modelId="{E4560411-ED1F-48CF-95F7-2915E03F5BD1}" type="presOf" srcId="{D81EFFFB-698A-4AD1-81D6-01BB1465672B}" destId="{B6FFE288-0CA7-4F59-BDB6-2F22A6BF5514}" srcOrd="0" destOrd="0" presId="urn:microsoft.com/office/officeart/2016/7/layout/RepeatingBendingProcessNew"/>
    <dgm:cxn modelId="{6B660819-6739-405D-A2EB-80E2D27AC983}" srcId="{3F141F8F-D43E-48C7-BC04-2E7A0EB519F3}" destId="{7A04CA1E-FFB2-4F9B-8975-9EE62CC760A7}" srcOrd="4" destOrd="0" parTransId="{1CF37623-31CF-45B5-B843-5669E9475DDF}" sibTransId="{FF21F493-C356-4B11-A1A7-73F6A5C2BA1B}"/>
    <dgm:cxn modelId="{DF5AA019-A0F8-473F-8C6A-FD0B115140D5}" srcId="{3F141F8F-D43E-48C7-BC04-2E7A0EB519F3}" destId="{44F34B63-370D-4ECB-A054-673190DBA37C}" srcOrd="3" destOrd="0" parTransId="{598D2AAA-9897-42D1-A57F-3EA8BDB9BB1C}" sibTransId="{80C10709-7F40-47F5-9080-E3BFE4F27465}"/>
    <dgm:cxn modelId="{4278151C-E8F5-4F6E-9DDC-0B0ED46B6C47}" type="presOf" srcId="{2524C3ED-428B-4F5C-B092-C32C1D0C31EE}" destId="{290EB785-FF20-4B5B-BDB5-AD5A068F10DE}" srcOrd="0" destOrd="0" presId="urn:microsoft.com/office/officeart/2016/7/layout/RepeatingBendingProcessNew"/>
    <dgm:cxn modelId="{AC327D23-9CAB-4D86-92A6-B71D29D022E2}" type="presOf" srcId="{E1EBA84C-0E40-41E1-98F1-FFFF7D899B73}" destId="{626B2A4E-B3A6-4AA5-926B-1FF9BC8D64DC}" srcOrd="0" destOrd="0" presId="urn:microsoft.com/office/officeart/2016/7/layout/RepeatingBendingProcessNew"/>
    <dgm:cxn modelId="{C83F9225-DA17-45AD-93F6-C08BF5BD85E2}" type="presOf" srcId="{2524C3ED-428B-4F5C-B092-C32C1D0C31EE}" destId="{BEA5CCD4-17E8-4091-9DD4-94435A93138A}" srcOrd="1" destOrd="0" presId="urn:microsoft.com/office/officeart/2016/7/layout/RepeatingBendingProcessNew"/>
    <dgm:cxn modelId="{50372628-A9D4-4749-8F44-6C65B7D061F3}" type="presOf" srcId="{FF21F493-C356-4B11-A1A7-73F6A5C2BA1B}" destId="{751E5B02-AC3D-4464-B621-9D658BBE0177}" srcOrd="0" destOrd="0" presId="urn:microsoft.com/office/officeart/2016/7/layout/RepeatingBendingProcessNew"/>
    <dgm:cxn modelId="{E358743F-6350-4CBF-ADAE-2D0D5DAFCDF3}" type="presOf" srcId="{D81EFFFB-698A-4AD1-81D6-01BB1465672B}" destId="{72AA4894-2DD0-4C23-A9DA-9C8D17A23AE7}" srcOrd="1" destOrd="0" presId="urn:microsoft.com/office/officeart/2016/7/layout/RepeatingBendingProcessNew"/>
    <dgm:cxn modelId="{DCAF4F63-0CB5-41C7-9A89-A91E15B9253A}" type="presOf" srcId="{44F34B63-370D-4ECB-A054-673190DBA37C}" destId="{82786721-B851-4CCD-AEF1-C55135ACBCE3}" srcOrd="0" destOrd="0" presId="urn:microsoft.com/office/officeart/2016/7/layout/RepeatingBendingProcessNew"/>
    <dgm:cxn modelId="{2A92AE56-B960-4221-8F73-0803F5B104AD}" type="presOf" srcId="{01CB2523-5000-47FE-A6C6-40E06A42E870}" destId="{5F388031-3445-4E85-8AB7-88AFBBFBBF9C}" srcOrd="0" destOrd="0" presId="urn:microsoft.com/office/officeart/2016/7/layout/RepeatingBendingProcessNew"/>
    <dgm:cxn modelId="{5175607D-6240-46FC-A857-78761D0E9144}" type="presOf" srcId="{80C10709-7F40-47F5-9080-E3BFE4F27465}" destId="{34E1F1AA-496A-4E17-85B6-BE2BD51942AE}" srcOrd="1" destOrd="0" presId="urn:microsoft.com/office/officeart/2016/7/layout/RepeatingBendingProcessNew"/>
    <dgm:cxn modelId="{C296428A-CE45-4F98-82B6-86D89083A879}" type="presOf" srcId="{80C10709-7F40-47F5-9080-E3BFE4F27465}" destId="{46A34D53-1DEB-4907-A7E2-C9221FD22AEA}" srcOrd="0" destOrd="0" presId="urn:microsoft.com/office/officeart/2016/7/layout/RepeatingBendingProcessNew"/>
    <dgm:cxn modelId="{51AE9F90-F76B-478C-8D2F-726B06AEC930}" srcId="{3F141F8F-D43E-48C7-BC04-2E7A0EB519F3}" destId="{E1EBA84C-0E40-41E1-98F1-FFFF7D899B73}" srcOrd="2" destOrd="0" parTransId="{7C7B8E25-12BD-4D8A-A857-AA3CB8147B06}" sibTransId="{2524C3ED-428B-4F5C-B092-C32C1D0C31EE}"/>
    <dgm:cxn modelId="{836B2EB3-D4B1-428D-9A01-9CB07298AA1F}" type="presOf" srcId="{D209F450-41B4-4C49-B66D-081F7AF4AE85}" destId="{9250886B-E9C3-4BA0-9DAE-6F4D55A69487}" srcOrd="0" destOrd="0" presId="urn:microsoft.com/office/officeart/2016/7/layout/RepeatingBendingProcessNew"/>
    <dgm:cxn modelId="{A0BC4BB5-7A81-4D24-97BC-DE5BEB73A8E9}" type="presOf" srcId="{3F141F8F-D43E-48C7-BC04-2E7A0EB519F3}" destId="{09907F07-3B12-4DA8-846B-070F083D0216}" srcOrd="0" destOrd="0" presId="urn:microsoft.com/office/officeart/2016/7/layout/RepeatingBendingProcessNew"/>
    <dgm:cxn modelId="{DF1928BB-8366-4ED3-BE95-AD37DB2E9E85}" type="presOf" srcId="{6A3E78C2-9CA9-4998-9EFF-CE5AC72329B7}" destId="{44E8A288-CBB5-4422-B3B2-51E3567EC5AA}" srcOrd="0" destOrd="0" presId="urn:microsoft.com/office/officeart/2016/7/layout/RepeatingBendingProcessNew"/>
    <dgm:cxn modelId="{350966CA-990A-48A2-A86D-2A3EAAE2A130}" type="presOf" srcId="{DB47AA1D-B6D1-4F7C-9BF1-4F779C148E8B}" destId="{29B36338-5B63-40DE-83D1-22E7B05D2822}" srcOrd="0" destOrd="0" presId="urn:microsoft.com/office/officeart/2016/7/layout/RepeatingBendingProcessNew"/>
    <dgm:cxn modelId="{0938F0D7-F08B-4EE2-B7EF-F2B88003C104}" type="presOf" srcId="{7A04CA1E-FFB2-4F9B-8975-9EE62CC760A7}" destId="{FF212490-EEB7-4C5F-B93E-7F86CC1EB5D6}" srcOrd="0" destOrd="0" presId="urn:microsoft.com/office/officeart/2016/7/layout/RepeatingBendingProcessNew"/>
    <dgm:cxn modelId="{B84FCBF1-4BD5-4074-9248-0BA50DC0B557}" type="presOf" srcId="{FF21F493-C356-4B11-A1A7-73F6A5C2BA1B}" destId="{3ED2D1D3-092F-4D5D-A80E-A101AD334289}" srcOrd="1" destOrd="0" presId="urn:microsoft.com/office/officeart/2016/7/layout/RepeatingBendingProcessNew"/>
    <dgm:cxn modelId="{75D2B3FC-28AB-4D58-B253-13B0245EC66F}" srcId="{3F141F8F-D43E-48C7-BC04-2E7A0EB519F3}" destId="{D209F450-41B4-4C49-B66D-081F7AF4AE85}" srcOrd="1" destOrd="0" parTransId="{65501809-6F49-41BD-85F3-765586F7226F}" sibTransId="{01CB2523-5000-47FE-A6C6-40E06A42E870}"/>
    <dgm:cxn modelId="{1E9BC9FD-000E-414D-9B8A-A17028EC0F5F}" srcId="{3F141F8F-D43E-48C7-BC04-2E7A0EB519F3}" destId="{DB47AA1D-B6D1-4F7C-9BF1-4F779C148E8B}" srcOrd="5" destOrd="0" parTransId="{99503A58-7636-4FAD-A2DD-A4D5A41124DC}" sibTransId="{9E965CFE-0B49-4E13-9123-33F805DA8B6B}"/>
    <dgm:cxn modelId="{C06ABCDA-6EAF-4352-9A68-C213811BB1C0}" type="presParOf" srcId="{09907F07-3B12-4DA8-846B-070F083D0216}" destId="{44E8A288-CBB5-4422-B3B2-51E3567EC5AA}" srcOrd="0" destOrd="0" presId="urn:microsoft.com/office/officeart/2016/7/layout/RepeatingBendingProcessNew"/>
    <dgm:cxn modelId="{D2F4CF10-4904-48DE-8754-91E364D16425}" type="presParOf" srcId="{09907F07-3B12-4DA8-846B-070F083D0216}" destId="{B6FFE288-0CA7-4F59-BDB6-2F22A6BF5514}" srcOrd="1" destOrd="0" presId="urn:microsoft.com/office/officeart/2016/7/layout/RepeatingBendingProcessNew"/>
    <dgm:cxn modelId="{1D4235F9-E502-4FAF-B451-609C15C7E6BD}" type="presParOf" srcId="{B6FFE288-0CA7-4F59-BDB6-2F22A6BF5514}" destId="{72AA4894-2DD0-4C23-A9DA-9C8D17A23AE7}" srcOrd="0" destOrd="0" presId="urn:microsoft.com/office/officeart/2016/7/layout/RepeatingBendingProcessNew"/>
    <dgm:cxn modelId="{088CBF9F-B2D2-4300-94E9-C36E685F6777}" type="presParOf" srcId="{09907F07-3B12-4DA8-846B-070F083D0216}" destId="{9250886B-E9C3-4BA0-9DAE-6F4D55A69487}" srcOrd="2" destOrd="0" presId="urn:microsoft.com/office/officeart/2016/7/layout/RepeatingBendingProcessNew"/>
    <dgm:cxn modelId="{A4366103-236A-4B9D-889C-12C7AC63348F}" type="presParOf" srcId="{09907F07-3B12-4DA8-846B-070F083D0216}" destId="{5F388031-3445-4E85-8AB7-88AFBBFBBF9C}" srcOrd="3" destOrd="0" presId="urn:microsoft.com/office/officeart/2016/7/layout/RepeatingBendingProcessNew"/>
    <dgm:cxn modelId="{08D2C930-0768-4709-A65A-9AFAF2C1BC9C}" type="presParOf" srcId="{5F388031-3445-4E85-8AB7-88AFBBFBBF9C}" destId="{DAC10B84-F37D-40CC-917F-0EC49444B72E}" srcOrd="0" destOrd="0" presId="urn:microsoft.com/office/officeart/2016/7/layout/RepeatingBendingProcessNew"/>
    <dgm:cxn modelId="{BDDD1DB4-083D-4689-9CBA-AB66C596584A}" type="presParOf" srcId="{09907F07-3B12-4DA8-846B-070F083D0216}" destId="{626B2A4E-B3A6-4AA5-926B-1FF9BC8D64DC}" srcOrd="4" destOrd="0" presId="urn:microsoft.com/office/officeart/2016/7/layout/RepeatingBendingProcessNew"/>
    <dgm:cxn modelId="{50AFA6A1-F3CC-47E3-8011-3902AD6AA933}" type="presParOf" srcId="{09907F07-3B12-4DA8-846B-070F083D0216}" destId="{290EB785-FF20-4B5B-BDB5-AD5A068F10DE}" srcOrd="5" destOrd="0" presId="urn:microsoft.com/office/officeart/2016/7/layout/RepeatingBendingProcessNew"/>
    <dgm:cxn modelId="{72B313E0-F8AD-4E63-868D-D4E45D320451}" type="presParOf" srcId="{290EB785-FF20-4B5B-BDB5-AD5A068F10DE}" destId="{BEA5CCD4-17E8-4091-9DD4-94435A93138A}" srcOrd="0" destOrd="0" presId="urn:microsoft.com/office/officeart/2016/7/layout/RepeatingBendingProcessNew"/>
    <dgm:cxn modelId="{85BE3FB7-CC35-4EAF-ABF0-6D5C31334AF9}" type="presParOf" srcId="{09907F07-3B12-4DA8-846B-070F083D0216}" destId="{82786721-B851-4CCD-AEF1-C55135ACBCE3}" srcOrd="6" destOrd="0" presId="urn:microsoft.com/office/officeart/2016/7/layout/RepeatingBendingProcessNew"/>
    <dgm:cxn modelId="{4CB708AC-D75F-4E0C-B31D-48CA5A7D9539}" type="presParOf" srcId="{09907F07-3B12-4DA8-846B-070F083D0216}" destId="{46A34D53-1DEB-4907-A7E2-C9221FD22AEA}" srcOrd="7" destOrd="0" presId="urn:microsoft.com/office/officeart/2016/7/layout/RepeatingBendingProcessNew"/>
    <dgm:cxn modelId="{FF1D3DEB-86E4-4923-835F-D2EE34BB16E9}" type="presParOf" srcId="{46A34D53-1DEB-4907-A7E2-C9221FD22AEA}" destId="{34E1F1AA-496A-4E17-85B6-BE2BD51942AE}" srcOrd="0" destOrd="0" presId="urn:microsoft.com/office/officeart/2016/7/layout/RepeatingBendingProcessNew"/>
    <dgm:cxn modelId="{06B5ED12-5780-4E91-86AD-8968E343B5DB}" type="presParOf" srcId="{09907F07-3B12-4DA8-846B-070F083D0216}" destId="{FF212490-EEB7-4C5F-B93E-7F86CC1EB5D6}" srcOrd="8" destOrd="0" presId="urn:microsoft.com/office/officeart/2016/7/layout/RepeatingBendingProcessNew"/>
    <dgm:cxn modelId="{10F2BAD6-3711-4F17-9C5E-475B4B1DE74B}" type="presParOf" srcId="{09907F07-3B12-4DA8-846B-070F083D0216}" destId="{751E5B02-AC3D-4464-B621-9D658BBE0177}" srcOrd="9" destOrd="0" presId="urn:microsoft.com/office/officeart/2016/7/layout/RepeatingBendingProcessNew"/>
    <dgm:cxn modelId="{F9982A2F-7B9A-45ED-AB64-063C404FFED0}" type="presParOf" srcId="{751E5B02-AC3D-4464-B621-9D658BBE0177}" destId="{3ED2D1D3-092F-4D5D-A80E-A101AD334289}" srcOrd="0" destOrd="0" presId="urn:microsoft.com/office/officeart/2016/7/layout/RepeatingBendingProcessNew"/>
    <dgm:cxn modelId="{3CE85CA3-49C1-4D7F-A0C7-DE4EE08EF5AD}" type="presParOf" srcId="{09907F07-3B12-4DA8-846B-070F083D0216}" destId="{29B36338-5B63-40DE-83D1-22E7B05D2822}"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69EB8-A400-4008-95EB-5EE3DE6A6489}">
      <dsp:nvSpPr>
        <dsp:cNvPr id="0" name=""/>
        <dsp:cNvSpPr/>
      </dsp:nvSpPr>
      <dsp:spPr>
        <a:xfrm>
          <a:off x="404058" y="312152"/>
          <a:ext cx="898796" cy="5842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Tuning</a:t>
          </a:r>
        </a:p>
      </dsp:txBody>
      <dsp:txXfrm>
        <a:off x="432577" y="340671"/>
        <a:ext cx="841758" cy="527179"/>
      </dsp:txXfrm>
    </dsp:sp>
    <dsp:sp modelId="{2764AF02-EEEE-4FE9-B543-8E0B9B9B6693}">
      <dsp:nvSpPr>
        <dsp:cNvPr id="0" name=""/>
        <dsp:cNvSpPr/>
      </dsp:nvSpPr>
      <dsp:spPr>
        <a:xfrm>
          <a:off x="853456" y="108205"/>
          <a:ext cx="992112" cy="992112"/>
        </a:xfrm>
        <a:custGeom>
          <a:avLst/>
          <a:gdLst/>
          <a:ahLst/>
          <a:cxnLst/>
          <a:rect l="0" t="0" r="0" b="0"/>
          <a:pathLst>
            <a:path>
              <a:moveTo>
                <a:pt x="208697" y="91708"/>
              </a:moveTo>
              <a:arcTo wR="496056" hR="496056" stAng="14075980" swAng="424804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0862161-91B9-42E0-BC65-D2132F638C85}">
      <dsp:nvSpPr>
        <dsp:cNvPr id="0" name=""/>
        <dsp:cNvSpPr/>
      </dsp:nvSpPr>
      <dsp:spPr>
        <a:xfrm>
          <a:off x="1396171" y="312152"/>
          <a:ext cx="898796" cy="5842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ANN</a:t>
          </a:r>
        </a:p>
      </dsp:txBody>
      <dsp:txXfrm>
        <a:off x="1424690" y="340671"/>
        <a:ext cx="841758" cy="527179"/>
      </dsp:txXfrm>
    </dsp:sp>
    <dsp:sp modelId="{39BFCAEE-6FF0-4AE5-BB12-62726E387785}">
      <dsp:nvSpPr>
        <dsp:cNvPr id="0" name=""/>
        <dsp:cNvSpPr/>
      </dsp:nvSpPr>
      <dsp:spPr>
        <a:xfrm>
          <a:off x="853456" y="108205"/>
          <a:ext cx="992112" cy="992112"/>
        </a:xfrm>
        <a:custGeom>
          <a:avLst/>
          <a:gdLst/>
          <a:ahLst/>
          <a:cxnLst/>
          <a:rect l="0" t="0" r="0" b="0"/>
          <a:pathLst>
            <a:path>
              <a:moveTo>
                <a:pt x="783414" y="900404"/>
              </a:moveTo>
              <a:arcTo wR="496056" hR="496056" stAng="3275980" swAng="424804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FE288-0CA7-4F59-BDB6-2F22A6BF5514}">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3357014" y="912848"/>
        <a:ext cx="34897" cy="6979"/>
      </dsp:txXfrm>
    </dsp:sp>
    <dsp:sp modelId="{44E8A288-CBB5-4422-B3B2-51E3567EC5AA}">
      <dsp:nvSpPr>
        <dsp:cNvPr id="0" name=""/>
        <dsp:cNvSpPr/>
      </dsp:nvSpPr>
      <dsp:spPr>
        <a:xfrm>
          <a:off x="8061" y="5979"/>
          <a:ext cx="3034531" cy="182071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77950">
            <a:lnSpc>
              <a:spcPct val="90000"/>
            </a:lnSpc>
            <a:spcBef>
              <a:spcPct val="0"/>
            </a:spcBef>
            <a:spcAft>
              <a:spcPct val="35000"/>
            </a:spcAft>
            <a:buNone/>
          </a:pPr>
          <a:r>
            <a:rPr lang="en-AU" sz="3100" kern="1200" dirty="0"/>
            <a:t>Data generation</a:t>
          </a:r>
        </a:p>
      </dsp:txBody>
      <dsp:txXfrm>
        <a:off x="8061" y="5979"/>
        <a:ext cx="3034531" cy="1820718"/>
      </dsp:txXfrm>
    </dsp:sp>
    <dsp:sp modelId="{5F388031-3445-4E85-8AB7-88AFBBFBBF9C}">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7089488" y="912848"/>
        <a:ext cx="34897" cy="6979"/>
      </dsp:txXfrm>
    </dsp:sp>
    <dsp:sp modelId="{9250886B-E9C3-4BA0-9DAE-6F4D55A69487}">
      <dsp:nvSpPr>
        <dsp:cNvPr id="0" name=""/>
        <dsp:cNvSpPr/>
      </dsp:nvSpPr>
      <dsp:spPr>
        <a:xfrm>
          <a:off x="3740534" y="5979"/>
          <a:ext cx="3034531" cy="1820718"/>
        </a:xfrm>
        <a:prstGeom prst="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77950">
            <a:lnSpc>
              <a:spcPct val="90000"/>
            </a:lnSpc>
            <a:spcBef>
              <a:spcPct val="0"/>
            </a:spcBef>
            <a:spcAft>
              <a:spcPct val="35000"/>
            </a:spcAft>
            <a:buNone/>
          </a:pPr>
          <a:r>
            <a:rPr lang="en-AU" sz="3100" kern="1200" dirty="0"/>
            <a:t>Processing</a:t>
          </a:r>
        </a:p>
      </dsp:txBody>
      <dsp:txXfrm>
        <a:off x="3740534" y="5979"/>
        <a:ext cx="3034531" cy="1820718"/>
      </dsp:txXfrm>
    </dsp:sp>
    <dsp:sp modelId="{290EB785-FF20-4B5B-BDB5-AD5A068F10DE}">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5070362" y="2155079"/>
        <a:ext cx="374875" cy="6979"/>
      </dsp:txXfrm>
    </dsp:sp>
    <dsp:sp modelId="{626B2A4E-B3A6-4AA5-926B-1FF9BC8D64DC}">
      <dsp:nvSpPr>
        <dsp:cNvPr id="0" name=""/>
        <dsp:cNvSpPr/>
      </dsp:nvSpPr>
      <dsp:spPr>
        <a:xfrm>
          <a:off x="7473007" y="5979"/>
          <a:ext cx="3034531" cy="1820718"/>
        </a:xfrm>
        <a:prstGeom prst="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77950">
            <a:lnSpc>
              <a:spcPct val="90000"/>
            </a:lnSpc>
            <a:spcBef>
              <a:spcPct val="0"/>
            </a:spcBef>
            <a:spcAft>
              <a:spcPct val="35000"/>
            </a:spcAft>
            <a:buNone/>
          </a:pPr>
          <a:r>
            <a:rPr lang="en-AU" sz="3100" kern="1200" dirty="0"/>
            <a:t>Initial ANN</a:t>
          </a:r>
        </a:p>
      </dsp:txBody>
      <dsp:txXfrm>
        <a:off x="7473007" y="5979"/>
        <a:ext cx="3034531" cy="1820718"/>
      </dsp:txXfrm>
    </dsp:sp>
    <dsp:sp modelId="{46A34D53-1DEB-4907-A7E2-C9221FD22AEA}">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3357014" y="3431509"/>
        <a:ext cx="34897" cy="6979"/>
      </dsp:txXfrm>
    </dsp:sp>
    <dsp:sp modelId="{82786721-B851-4CCD-AEF1-C55135ACBCE3}">
      <dsp:nvSpPr>
        <dsp:cNvPr id="0" name=""/>
        <dsp:cNvSpPr/>
      </dsp:nvSpPr>
      <dsp:spPr>
        <a:xfrm>
          <a:off x="8061" y="2524640"/>
          <a:ext cx="3034531" cy="1820718"/>
        </a:xfrm>
        <a:prstGeom prst="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77950">
            <a:lnSpc>
              <a:spcPct val="90000"/>
            </a:lnSpc>
            <a:spcBef>
              <a:spcPct val="0"/>
            </a:spcBef>
            <a:spcAft>
              <a:spcPct val="35000"/>
            </a:spcAft>
            <a:buNone/>
          </a:pPr>
          <a:r>
            <a:rPr lang="en-AU" sz="3100" kern="1200" dirty="0"/>
            <a:t>Hyperparameter tuning</a:t>
          </a:r>
        </a:p>
      </dsp:txBody>
      <dsp:txXfrm>
        <a:off x="8061" y="2524640"/>
        <a:ext cx="3034531" cy="1820718"/>
      </dsp:txXfrm>
    </dsp:sp>
    <dsp:sp modelId="{751E5B02-AC3D-4464-B621-9D658BBE0177}">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7089488" y="3431509"/>
        <a:ext cx="34897" cy="6979"/>
      </dsp:txXfrm>
    </dsp:sp>
    <dsp:sp modelId="{FF212490-EEB7-4C5F-B93E-7F86CC1EB5D6}">
      <dsp:nvSpPr>
        <dsp:cNvPr id="0" name=""/>
        <dsp:cNvSpPr/>
      </dsp:nvSpPr>
      <dsp:spPr>
        <a:xfrm>
          <a:off x="3740534" y="2524640"/>
          <a:ext cx="3034531" cy="1820718"/>
        </a:xfrm>
        <a:prstGeom prst="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77950">
            <a:lnSpc>
              <a:spcPct val="90000"/>
            </a:lnSpc>
            <a:spcBef>
              <a:spcPct val="0"/>
            </a:spcBef>
            <a:spcAft>
              <a:spcPct val="35000"/>
            </a:spcAft>
            <a:buNone/>
          </a:pPr>
          <a:r>
            <a:rPr lang="en-AU" sz="3100" kern="1200" dirty="0"/>
            <a:t>Improved model</a:t>
          </a:r>
        </a:p>
      </dsp:txBody>
      <dsp:txXfrm>
        <a:off x="3740534" y="2524640"/>
        <a:ext cx="3034531" cy="1820718"/>
      </dsp:txXfrm>
    </dsp:sp>
    <dsp:sp modelId="{29B36338-5B63-40DE-83D1-22E7B05D2822}">
      <dsp:nvSpPr>
        <dsp:cNvPr id="0" name=""/>
        <dsp:cNvSpPr/>
      </dsp:nvSpPr>
      <dsp:spPr>
        <a:xfrm>
          <a:off x="7473007" y="2524640"/>
          <a:ext cx="3034531" cy="1820718"/>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33500">
            <a:lnSpc>
              <a:spcPct val="90000"/>
            </a:lnSpc>
            <a:spcBef>
              <a:spcPct val="0"/>
            </a:spcBef>
            <a:spcAft>
              <a:spcPct val="35000"/>
            </a:spcAft>
            <a:buNone/>
          </a:pPr>
          <a:r>
            <a:rPr lang="en-AU" sz="3000" kern="1200" dirty="0"/>
            <a:t>Model evaluation</a:t>
          </a: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A6C6-7544-1AE2-6578-D6F88918B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DEFA034-3A49-BB60-A97E-CA4787CE2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218487F-E3FC-D9E7-BA22-0DA2C1B2ED2D}"/>
              </a:ext>
            </a:extLst>
          </p:cNvPr>
          <p:cNvSpPr>
            <a:spLocks noGrp="1"/>
          </p:cNvSpPr>
          <p:nvPr>
            <p:ph type="dt" sz="half" idx="10"/>
          </p:nvPr>
        </p:nvSpPr>
        <p:spPr/>
        <p:txBody>
          <a:bodyPr/>
          <a:lstStyle/>
          <a:p>
            <a:fld id="{040F1B42-FDE6-4FB1-9C93-B54872D02F4E}" type="datetimeFigureOut">
              <a:rPr lang="en-AU" smtClean="0"/>
              <a:t>20/07/2022</a:t>
            </a:fld>
            <a:endParaRPr lang="en-AU"/>
          </a:p>
        </p:txBody>
      </p:sp>
      <p:sp>
        <p:nvSpPr>
          <p:cNvPr id="5" name="Footer Placeholder 4">
            <a:extLst>
              <a:ext uri="{FF2B5EF4-FFF2-40B4-BE49-F238E27FC236}">
                <a16:creationId xmlns:a16="http://schemas.microsoft.com/office/drawing/2014/main" id="{E9C02690-26A3-5209-30C4-C323AD012C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68B1D27-7033-5C47-7557-76ACF166B8F3}"/>
              </a:ext>
            </a:extLst>
          </p:cNvPr>
          <p:cNvSpPr>
            <a:spLocks noGrp="1"/>
          </p:cNvSpPr>
          <p:nvPr>
            <p:ph type="sldNum" sz="quarter" idx="12"/>
          </p:nvPr>
        </p:nvSpPr>
        <p:spPr/>
        <p:txBody>
          <a:bodyPr/>
          <a:lstStyle/>
          <a:p>
            <a:fld id="{C241B2B5-9364-4629-BD54-6867B80B657D}" type="slidenum">
              <a:rPr lang="en-AU" smtClean="0"/>
              <a:t>‹#›</a:t>
            </a:fld>
            <a:endParaRPr lang="en-AU"/>
          </a:p>
        </p:txBody>
      </p:sp>
    </p:spTree>
    <p:extLst>
      <p:ext uri="{BB962C8B-B14F-4D97-AF65-F5344CB8AC3E}">
        <p14:creationId xmlns:p14="http://schemas.microsoft.com/office/powerpoint/2010/main" val="427884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BE7A-D2FD-52C6-4BA9-4B8729BD75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B704DAD-9D4A-7593-58F5-3AEB4151E0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9FCC1A9-7EEE-1D13-3564-BE98647CF700}"/>
              </a:ext>
            </a:extLst>
          </p:cNvPr>
          <p:cNvSpPr>
            <a:spLocks noGrp="1"/>
          </p:cNvSpPr>
          <p:nvPr>
            <p:ph type="dt" sz="half" idx="10"/>
          </p:nvPr>
        </p:nvSpPr>
        <p:spPr/>
        <p:txBody>
          <a:bodyPr/>
          <a:lstStyle/>
          <a:p>
            <a:fld id="{040F1B42-FDE6-4FB1-9C93-B54872D02F4E}" type="datetimeFigureOut">
              <a:rPr lang="en-AU" smtClean="0"/>
              <a:t>20/07/2022</a:t>
            </a:fld>
            <a:endParaRPr lang="en-AU"/>
          </a:p>
        </p:txBody>
      </p:sp>
      <p:sp>
        <p:nvSpPr>
          <p:cNvPr id="5" name="Footer Placeholder 4">
            <a:extLst>
              <a:ext uri="{FF2B5EF4-FFF2-40B4-BE49-F238E27FC236}">
                <a16:creationId xmlns:a16="http://schemas.microsoft.com/office/drawing/2014/main" id="{D05734AF-EFDA-20E6-7C4C-015C78CB8B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CF2FCF5-9B7A-4E08-3BCC-83F6175E9197}"/>
              </a:ext>
            </a:extLst>
          </p:cNvPr>
          <p:cNvSpPr>
            <a:spLocks noGrp="1"/>
          </p:cNvSpPr>
          <p:nvPr>
            <p:ph type="sldNum" sz="quarter" idx="12"/>
          </p:nvPr>
        </p:nvSpPr>
        <p:spPr/>
        <p:txBody>
          <a:bodyPr/>
          <a:lstStyle/>
          <a:p>
            <a:fld id="{C241B2B5-9364-4629-BD54-6867B80B657D}" type="slidenum">
              <a:rPr lang="en-AU" smtClean="0"/>
              <a:t>‹#›</a:t>
            </a:fld>
            <a:endParaRPr lang="en-AU"/>
          </a:p>
        </p:txBody>
      </p:sp>
    </p:spTree>
    <p:extLst>
      <p:ext uri="{BB962C8B-B14F-4D97-AF65-F5344CB8AC3E}">
        <p14:creationId xmlns:p14="http://schemas.microsoft.com/office/powerpoint/2010/main" val="360966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EF902F-27B7-34D1-A5B5-AFC5C6FB08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1E97048-0BCD-42F0-1B99-67AC7BFD83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023305E-13BC-84F7-8467-534B1B902B9C}"/>
              </a:ext>
            </a:extLst>
          </p:cNvPr>
          <p:cNvSpPr>
            <a:spLocks noGrp="1"/>
          </p:cNvSpPr>
          <p:nvPr>
            <p:ph type="dt" sz="half" idx="10"/>
          </p:nvPr>
        </p:nvSpPr>
        <p:spPr/>
        <p:txBody>
          <a:bodyPr/>
          <a:lstStyle/>
          <a:p>
            <a:fld id="{040F1B42-FDE6-4FB1-9C93-B54872D02F4E}" type="datetimeFigureOut">
              <a:rPr lang="en-AU" smtClean="0"/>
              <a:t>20/07/2022</a:t>
            </a:fld>
            <a:endParaRPr lang="en-AU"/>
          </a:p>
        </p:txBody>
      </p:sp>
      <p:sp>
        <p:nvSpPr>
          <p:cNvPr id="5" name="Footer Placeholder 4">
            <a:extLst>
              <a:ext uri="{FF2B5EF4-FFF2-40B4-BE49-F238E27FC236}">
                <a16:creationId xmlns:a16="http://schemas.microsoft.com/office/drawing/2014/main" id="{135E2BE0-C67E-9326-E4AA-44C729DC36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B36BA90-4C79-7CFF-8D83-94A066DCBD7F}"/>
              </a:ext>
            </a:extLst>
          </p:cNvPr>
          <p:cNvSpPr>
            <a:spLocks noGrp="1"/>
          </p:cNvSpPr>
          <p:nvPr>
            <p:ph type="sldNum" sz="quarter" idx="12"/>
          </p:nvPr>
        </p:nvSpPr>
        <p:spPr/>
        <p:txBody>
          <a:bodyPr/>
          <a:lstStyle/>
          <a:p>
            <a:fld id="{C241B2B5-9364-4629-BD54-6867B80B657D}" type="slidenum">
              <a:rPr lang="en-AU" smtClean="0"/>
              <a:t>‹#›</a:t>
            </a:fld>
            <a:endParaRPr lang="en-AU"/>
          </a:p>
        </p:txBody>
      </p:sp>
    </p:spTree>
    <p:extLst>
      <p:ext uri="{BB962C8B-B14F-4D97-AF65-F5344CB8AC3E}">
        <p14:creationId xmlns:p14="http://schemas.microsoft.com/office/powerpoint/2010/main" val="12463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F56E-26C3-3F76-1CDD-9EDEB11955B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6B4E421-37AF-8314-5554-88DFEF3F37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709D7C7-0727-3B99-8135-1CEC4B5EABBA}"/>
              </a:ext>
            </a:extLst>
          </p:cNvPr>
          <p:cNvSpPr>
            <a:spLocks noGrp="1"/>
          </p:cNvSpPr>
          <p:nvPr>
            <p:ph type="dt" sz="half" idx="10"/>
          </p:nvPr>
        </p:nvSpPr>
        <p:spPr/>
        <p:txBody>
          <a:bodyPr/>
          <a:lstStyle/>
          <a:p>
            <a:fld id="{040F1B42-FDE6-4FB1-9C93-B54872D02F4E}" type="datetimeFigureOut">
              <a:rPr lang="en-AU" smtClean="0"/>
              <a:t>20/07/2022</a:t>
            </a:fld>
            <a:endParaRPr lang="en-AU"/>
          </a:p>
        </p:txBody>
      </p:sp>
      <p:sp>
        <p:nvSpPr>
          <p:cNvPr id="5" name="Footer Placeholder 4">
            <a:extLst>
              <a:ext uri="{FF2B5EF4-FFF2-40B4-BE49-F238E27FC236}">
                <a16:creationId xmlns:a16="http://schemas.microsoft.com/office/drawing/2014/main" id="{451C7AB0-F3A8-F2DD-09ED-E694ED352D1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E6BECE-8C45-13ED-3E44-28195947C218}"/>
              </a:ext>
            </a:extLst>
          </p:cNvPr>
          <p:cNvSpPr>
            <a:spLocks noGrp="1"/>
          </p:cNvSpPr>
          <p:nvPr>
            <p:ph type="sldNum" sz="quarter" idx="12"/>
          </p:nvPr>
        </p:nvSpPr>
        <p:spPr/>
        <p:txBody>
          <a:bodyPr/>
          <a:lstStyle/>
          <a:p>
            <a:fld id="{C241B2B5-9364-4629-BD54-6867B80B657D}" type="slidenum">
              <a:rPr lang="en-AU" smtClean="0"/>
              <a:t>‹#›</a:t>
            </a:fld>
            <a:endParaRPr lang="en-AU"/>
          </a:p>
        </p:txBody>
      </p:sp>
    </p:spTree>
    <p:extLst>
      <p:ext uri="{BB962C8B-B14F-4D97-AF65-F5344CB8AC3E}">
        <p14:creationId xmlns:p14="http://schemas.microsoft.com/office/powerpoint/2010/main" val="270490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9636-0DA7-22AC-518C-910F8DC4B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7B94CBA-57AF-9CEB-C227-E925A46280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FFFF27-800C-229E-9BAF-A7D3D0A75C82}"/>
              </a:ext>
            </a:extLst>
          </p:cNvPr>
          <p:cNvSpPr>
            <a:spLocks noGrp="1"/>
          </p:cNvSpPr>
          <p:nvPr>
            <p:ph type="dt" sz="half" idx="10"/>
          </p:nvPr>
        </p:nvSpPr>
        <p:spPr/>
        <p:txBody>
          <a:bodyPr/>
          <a:lstStyle/>
          <a:p>
            <a:fld id="{040F1B42-FDE6-4FB1-9C93-B54872D02F4E}" type="datetimeFigureOut">
              <a:rPr lang="en-AU" smtClean="0"/>
              <a:t>20/07/2022</a:t>
            </a:fld>
            <a:endParaRPr lang="en-AU"/>
          </a:p>
        </p:txBody>
      </p:sp>
      <p:sp>
        <p:nvSpPr>
          <p:cNvPr id="5" name="Footer Placeholder 4">
            <a:extLst>
              <a:ext uri="{FF2B5EF4-FFF2-40B4-BE49-F238E27FC236}">
                <a16:creationId xmlns:a16="http://schemas.microsoft.com/office/drawing/2014/main" id="{6C3B97BA-FC1B-A658-E098-FD8CE5F0BF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4C9A1D5-9094-4559-FFB5-E0D383A2A305}"/>
              </a:ext>
            </a:extLst>
          </p:cNvPr>
          <p:cNvSpPr>
            <a:spLocks noGrp="1"/>
          </p:cNvSpPr>
          <p:nvPr>
            <p:ph type="sldNum" sz="quarter" idx="12"/>
          </p:nvPr>
        </p:nvSpPr>
        <p:spPr/>
        <p:txBody>
          <a:bodyPr/>
          <a:lstStyle/>
          <a:p>
            <a:fld id="{C241B2B5-9364-4629-BD54-6867B80B657D}" type="slidenum">
              <a:rPr lang="en-AU" smtClean="0"/>
              <a:t>‹#›</a:t>
            </a:fld>
            <a:endParaRPr lang="en-AU"/>
          </a:p>
        </p:txBody>
      </p:sp>
    </p:spTree>
    <p:extLst>
      <p:ext uri="{BB962C8B-B14F-4D97-AF65-F5344CB8AC3E}">
        <p14:creationId xmlns:p14="http://schemas.microsoft.com/office/powerpoint/2010/main" val="109385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878E-C7D0-E21F-AD4C-D84D626A303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4AC0E21-8EDF-D141-4584-B6975A3A7E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71CF336-1817-68B4-CDBB-47A2EAF3AF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E223D06-C492-D5FB-4DF8-416D0BC9453B}"/>
              </a:ext>
            </a:extLst>
          </p:cNvPr>
          <p:cNvSpPr>
            <a:spLocks noGrp="1"/>
          </p:cNvSpPr>
          <p:nvPr>
            <p:ph type="dt" sz="half" idx="10"/>
          </p:nvPr>
        </p:nvSpPr>
        <p:spPr/>
        <p:txBody>
          <a:bodyPr/>
          <a:lstStyle/>
          <a:p>
            <a:fld id="{040F1B42-FDE6-4FB1-9C93-B54872D02F4E}" type="datetimeFigureOut">
              <a:rPr lang="en-AU" smtClean="0"/>
              <a:t>20/07/2022</a:t>
            </a:fld>
            <a:endParaRPr lang="en-AU"/>
          </a:p>
        </p:txBody>
      </p:sp>
      <p:sp>
        <p:nvSpPr>
          <p:cNvPr id="6" name="Footer Placeholder 5">
            <a:extLst>
              <a:ext uri="{FF2B5EF4-FFF2-40B4-BE49-F238E27FC236}">
                <a16:creationId xmlns:a16="http://schemas.microsoft.com/office/drawing/2014/main" id="{E6D69C02-D2BF-7D5C-C7B0-D366DD18D07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2EBC82B-C11F-5E82-FC38-A9867F13C391}"/>
              </a:ext>
            </a:extLst>
          </p:cNvPr>
          <p:cNvSpPr>
            <a:spLocks noGrp="1"/>
          </p:cNvSpPr>
          <p:nvPr>
            <p:ph type="sldNum" sz="quarter" idx="12"/>
          </p:nvPr>
        </p:nvSpPr>
        <p:spPr/>
        <p:txBody>
          <a:bodyPr/>
          <a:lstStyle/>
          <a:p>
            <a:fld id="{C241B2B5-9364-4629-BD54-6867B80B657D}" type="slidenum">
              <a:rPr lang="en-AU" smtClean="0"/>
              <a:t>‹#›</a:t>
            </a:fld>
            <a:endParaRPr lang="en-AU"/>
          </a:p>
        </p:txBody>
      </p:sp>
    </p:spTree>
    <p:extLst>
      <p:ext uri="{BB962C8B-B14F-4D97-AF65-F5344CB8AC3E}">
        <p14:creationId xmlns:p14="http://schemas.microsoft.com/office/powerpoint/2010/main" val="3825355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CE1C-8022-5AEB-3F72-1172BEB9DF6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8C8A6A4-58CE-64F7-BE6A-C16B1638B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70AEB7-DB86-1047-47C4-24F79F7ED7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F7054E0-D00E-62B9-380E-070F973E9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C4CBEC-E205-56ED-6942-663B82C94A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37612E6-2D9A-2090-C64B-6F148F8CC368}"/>
              </a:ext>
            </a:extLst>
          </p:cNvPr>
          <p:cNvSpPr>
            <a:spLocks noGrp="1"/>
          </p:cNvSpPr>
          <p:nvPr>
            <p:ph type="dt" sz="half" idx="10"/>
          </p:nvPr>
        </p:nvSpPr>
        <p:spPr/>
        <p:txBody>
          <a:bodyPr/>
          <a:lstStyle/>
          <a:p>
            <a:fld id="{040F1B42-FDE6-4FB1-9C93-B54872D02F4E}" type="datetimeFigureOut">
              <a:rPr lang="en-AU" smtClean="0"/>
              <a:t>20/07/2022</a:t>
            </a:fld>
            <a:endParaRPr lang="en-AU"/>
          </a:p>
        </p:txBody>
      </p:sp>
      <p:sp>
        <p:nvSpPr>
          <p:cNvPr id="8" name="Footer Placeholder 7">
            <a:extLst>
              <a:ext uri="{FF2B5EF4-FFF2-40B4-BE49-F238E27FC236}">
                <a16:creationId xmlns:a16="http://schemas.microsoft.com/office/drawing/2014/main" id="{BEF49CF1-7E89-DF40-4EE8-FFC74E793C3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7F6AD34-E5FE-A5CE-8FAC-1DB8AE1DD5CF}"/>
              </a:ext>
            </a:extLst>
          </p:cNvPr>
          <p:cNvSpPr>
            <a:spLocks noGrp="1"/>
          </p:cNvSpPr>
          <p:nvPr>
            <p:ph type="sldNum" sz="quarter" idx="12"/>
          </p:nvPr>
        </p:nvSpPr>
        <p:spPr/>
        <p:txBody>
          <a:bodyPr/>
          <a:lstStyle/>
          <a:p>
            <a:fld id="{C241B2B5-9364-4629-BD54-6867B80B657D}" type="slidenum">
              <a:rPr lang="en-AU" smtClean="0"/>
              <a:t>‹#›</a:t>
            </a:fld>
            <a:endParaRPr lang="en-AU"/>
          </a:p>
        </p:txBody>
      </p:sp>
    </p:spTree>
    <p:extLst>
      <p:ext uri="{BB962C8B-B14F-4D97-AF65-F5344CB8AC3E}">
        <p14:creationId xmlns:p14="http://schemas.microsoft.com/office/powerpoint/2010/main" val="364238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7C2B-47EE-E1A6-FBF0-FF672F37202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E22F5D2-C08C-6FB5-88F7-9AC48A1A3406}"/>
              </a:ext>
            </a:extLst>
          </p:cNvPr>
          <p:cNvSpPr>
            <a:spLocks noGrp="1"/>
          </p:cNvSpPr>
          <p:nvPr>
            <p:ph type="dt" sz="half" idx="10"/>
          </p:nvPr>
        </p:nvSpPr>
        <p:spPr/>
        <p:txBody>
          <a:bodyPr/>
          <a:lstStyle/>
          <a:p>
            <a:fld id="{040F1B42-FDE6-4FB1-9C93-B54872D02F4E}" type="datetimeFigureOut">
              <a:rPr lang="en-AU" smtClean="0"/>
              <a:t>20/07/2022</a:t>
            </a:fld>
            <a:endParaRPr lang="en-AU"/>
          </a:p>
        </p:txBody>
      </p:sp>
      <p:sp>
        <p:nvSpPr>
          <p:cNvPr id="4" name="Footer Placeholder 3">
            <a:extLst>
              <a:ext uri="{FF2B5EF4-FFF2-40B4-BE49-F238E27FC236}">
                <a16:creationId xmlns:a16="http://schemas.microsoft.com/office/drawing/2014/main" id="{7FD9271E-77AF-8BAD-EF9D-61F1B51DE3A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5FA1A09-F364-E5DE-7954-0DDDEE0798D7}"/>
              </a:ext>
            </a:extLst>
          </p:cNvPr>
          <p:cNvSpPr>
            <a:spLocks noGrp="1"/>
          </p:cNvSpPr>
          <p:nvPr>
            <p:ph type="sldNum" sz="quarter" idx="12"/>
          </p:nvPr>
        </p:nvSpPr>
        <p:spPr/>
        <p:txBody>
          <a:bodyPr/>
          <a:lstStyle/>
          <a:p>
            <a:fld id="{C241B2B5-9364-4629-BD54-6867B80B657D}" type="slidenum">
              <a:rPr lang="en-AU" smtClean="0"/>
              <a:t>‹#›</a:t>
            </a:fld>
            <a:endParaRPr lang="en-AU"/>
          </a:p>
        </p:txBody>
      </p:sp>
    </p:spTree>
    <p:extLst>
      <p:ext uri="{BB962C8B-B14F-4D97-AF65-F5344CB8AC3E}">
        <p14:creationId xmlns:p14="http://schemas.microsoft.com/office/powerpoint/2010/main" val="10558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2AD7A-D4EE-89B5-2418-1644694C0602}"/>
              </a:ext>
            </a:extLst>
          </p:cNvPr>
          <p:cNvSpPr>
            <a:spLocks noGrp="1"/>
          </p:cNvSpPr>
          <p:nvPr>
            <p:ph type="dt" sz="half" idx="10"/>
          </p:nvPr>
        </p:nvSpPr>
        <p:spPr/>
        <p:txBody>
          <a:bodyPr/>
          <a:lstStyle/>
          <a:p>
            <a:fld id="{040F1B42-FDE6-4FB1-9C93-B54872D02F4E}" type="datetimeFigureOut">
              <a:rPr lang="en-AU" smtClean="0"/>
              <a:t>20/07/2022</a:t>
            </a:fld>
            <a:endParaRPr lang="en-AU"/>
          </a:p>
        </p:txBody>
      </p:sp>
      <p:sp>
        <p:nvSpPr>
          <p:cNvPr id="3" name="Footer Placeholder 2">
            <a:extLst>
              <a:ext uri="{FF2B5EF4-FFF2-40B4-BE49-F238E27FC236}">
                <a16:creationId xmlns:a16="http://schemas.microsoft.com/office/drawing/2014/main" id="{B63B5CE2-67EE-03CD-31DF-3A65DA862EE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7077E0D-B274-71FE-487B-2D0FDD1633E0}"/>
              </a:ext>
            </a:extLst>
          </p:cNvPr>
          <p:cNvSpPr>
            <a:spLocks noGrp="1"/>
          </p:cNvSpPr>
          <p:nvPr>
            <p:ph type="sldNum" sz="quarter" idx="12"/>
          </p:nvPr>
        </p:nvSpPr>
        <p:spPr/>
        <p:txBody>
          <a:bodyPr/>
          <a:lstStyle/>
          <a:p>
            <a:fld id="{C241B2B5-9364-4629-BD54-6867B80B657D}" type="slidenum">
              <a:rPr lang="en-AU" smtClean="0"/>
              <a:t>‹#›</a:t>
            </a:fld>
            <a:endParaRPr lang="en-AU"/>
          </a:p>
        </p:txBody>
      </p:sp>
    </p:spTree>
    <p:extLst>
      <p:ext uri="{BB962C8B-B14F-4D97-AF65-F5344CB8AC3E}">
        <p14:creationId xmlns:p14="http://schemas.microsoft.com/office/powerpoint/2010/main" val="297605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E738-657C-8575-4926-273B4204D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AD0B427-8FC0-80DF-E4AB-7E2646C6E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79A7448-7FBB-C880-472D-6E72EB83B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E3E93-6B26-B40E-7441-CB69C27F3011}"/>
              </a:ext>
            </a:extLst>
          </p:cNvPr>
          <p:cNvSpPr>
            <a:spLocks noGrp="1"/>
          </p:cNvSpPr>
          <p:nvPr>
            <p:ph type="dt" sz="half" idx="10"/>
          </p:nvPr>
        </p:nvSpPr>
        <p:spPr/>
        <p:txBody>
          <a:bodyPr/>
          <a:lstStyle/>
          <a:p>
            <a:fld id="{040F1B42-FDE6-4FB1-9C93-B54872D02F4E}" type="datetimeFigureOut">
              <a:rPr lang="en-AU" smtClean="0"/>
              <a:t>20/07/2022</a:t>
            </a:fld>
            <a:endParaRPr lang="en-AU"/>
          </a:p>
        </p:txBody>
      </p:sp>
      <p:sp>
        <p:nvSpPr>
          <p:cNvPr id="6" name="Footer Placeholder 5">
            <a:extLst>
              <a:ext uri="{FF2B5EF4-FFF2-40B4-BE49-F238E27FC236}">
                <a16:creationId xmlns:a16="http://schemas.microsoft.com/office/drawing/2014/main" id="{13822123-5738-C36C-C0FD-50D8FBBF07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40479C6-3A47-A399-53E3-8EDCA450353E}"/>
              </a:ext>
            </a:extLst>
          </p:cNvPr>
          <p:cNvSpPr>
            <a:spLocks noGrp="1"/>
          </p:cNvSpPr>
          <p:nvPr>
            <p:ph type="sldNum" sz="quarter" idx="12"/>
          </p:nvPr>
        </p:nvSpPr>
        <p:spPr/>
        <p:txBody>
          <a:bodyPr/>
          <a:lstStyle/>
          <a:p>
            <a:fld id="{C241B2B5-9364-4629-BD54-6867B80B657D}" type="slidenum">
              <a:rPr lang="en-AU" smtClean="0"/>
              <a:t>‹#›</a:t>
            </a:fld>
            <a:endParaRPr lang="en-AU"/>
          </a:p>
        </p:txBody>
      </p:sp>
    </p:spTree>
    <p:extLst>
      <p:ext uri="{BB962C8B-B14F-4D97-AF65-F5344CB8AC3E}">
        <p14:creationId xmlns:p14="http://schemas.microsoft.com/office/powerpoint/2010/main" val="222262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B650-03C9-F10B-532F-9F8258717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1223780-8308-F4B7-50D3-E46655257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5B7ED03-5C2E-62ED-C727-E70213CFD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E2AC7-092C-B70B-6A54-FD2D703DFC48}"/>
              </a:ext>
            </a:extLst>
          </p:cNvPr>
          <p:cNvSpPr>
            <a:spLocks noGrp="1"/>
          </p:cNvSpPr>
          <p:nvPr>
            <p:ph type="dt" sz="half" idx="10"/>
          </p:nvPr>
        </p:nvSpPr>
        <p:spPr/>
        <p:txBody>
          <a:bodyPr/>
          <a:lstStyle/>
          <a:p>
            <a:fld id="{040F1B42-FDE6-4FB1-9C93-B54872D02F4E}" type="datetimeFigureOut">
              <a:rPr lang="en-AU" smtClean="0"/>
              <a:t>20/07/2022</a:t>
            </a:fld>
            <a:endParaRPr lang="en-AU"/>
          </a:p>
        </p:txBody>
      </p:sp>
      <p:sp>
        <p:nvSpPr>
          <p:cNvPr id="6" name="Footer Placeholder 5">
            <a:extLst>
              <a:ext uri="{FF2B5EF4-FFF2-40B4-BE49-F238E27FC236}">
                <a16:creationId xmlns:a16="http://schemas.microsoft.com/office/drawing/2014/main" id="{D98E87D7-2F5C-6D3A-9C08-597F9E322D1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B0F006C-1DD0-CB9D-D0F9-D887ADCAD0E3}"/>
              </a:ext>
            </a:extLst>
          </p:cNvPr>
          <p:cNvSpPr>
            <a:spLocks noGrp="1"/>
          </p:cNvSpPr>
          <p:nvPr>
            <p:ph type="sldNum" sz="quarter" idx="12"/>
          </p:nvPr>
        </p:nvSpPr>
        <p:spPr/>
        <p:txBody>
          <a:bodyPr/>
          <a:lstStyle/>
          <a:p>
            <a:fld id="{C241B2B5-9364-4629-BD54-6867B80B657D}" type="slidenum">
              <a:rPr lang="en-AU" smtClean="0"/>
              <a:t>‹#›</a:t>
            </a:fld>
            <a:endParaRPr lang="en-AU"/>
          </a:p>
        </p:txBody>
      </p:sp>
    </p:spTree>
    <p:extLst>
      <p:ext uri="{BB962C8B-B14F-4D97-AF65-F5344CB8AC3E}">
        <p14:creationId xmlns:p14="http://schemas.microsoft.com/office/powerpoint/2010/main" val="339262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463EF7-6E64-BB25-C4F8-BCACD2949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7D9BE42-4AF0-B246-55C5-796922E24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F53EFAF-22E3-7513-FFF4-78021D1C4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F1B42-FDE6-4FB1-9C93-B54872D02F4E}" type="datetimeFigureOut">
              <a:rPr lang="en-AU" smtClean="0"/>
              <a:t>20/07/2022</a:t>
            </a:fld>
            <a:endParaRPr lang="en-AU"/>
          </a:p>
        </p:txBody>
      </p:sp>
      <p:sp>
        <p:nvSpPr>
          <p:cNvPr id="5" name="Footer Placeholder 4">
            <a:extLst>
              <a:ext uri="{FF2B5EF4-FFF2-40B4-BE49-F238E27FC236}">
                <a16:creationId xmlns:a16="http://schemas.microsoft.com/office/drawing/2014/main" id="{920F2A29-1330-B38E-5EDB-687EED344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D2381BC-4D58-6CEF-4C23-7022AAD9D9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1B2B5-9364-4629-BD54-6867B80B657D}" type="slidenum">
              <a:rPr lang="en-AU" smtClean="0"/>
              <a:t>‹#›</a:t>
            </a:fld>
            <a:endParaRPr lang="en-AU"/>
          </a:p>
        </p:txBody>
      </p:sp>
    </p:spTree>
    <p:extLst>
      <p:ext uri="{BB962C8B-B14F-4D97-AF65-F5344CB8AC3E}">
        <p14:creationId xmlns:p14="http://schemas.microsoft.com/office/powerpoint/2010/main" val="1087657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B66B5B-7080-9B29-5D59-1C3FD4BABF2A}"/>
              </a:ext>
            </a:extLst>
          </p:cNvPr>
          <p:cNvSpPr>
            <a:spLocks noGrp="1"/>
          </p:cNvSpPr>
          <p:nvPr>
            <p:ph type="ctrTitle"/>
          </p:nvPr>
        </p:nvSpPr>
        <p:spPr>
          <a:xfrm>
            <a:off x="2558716" y="955309"/>
            <a:ext cx="7074568" cy="2898975"/>
          </a:xfrm>
        </p:spPr>
        <p:txBody>
          <a:bodyPr>
            <a:normAutofit/>
          </a:bodyPr>
          <a:lstStyle/>
          <a:p>
            <a:r>
              <a:rPr lang="en-AU" sz="5400" dirty="0">
                <a:solidFill>
                  <a:schemeClr val="bg1"/>
                </a:solidFill>
              </a:rPr>
              <a:t>Fast Gravitational waveform generation</a:t>
            </a:r>
            <a:endParaRPr lang="en-AU" sz="5100" dirty="0">
              <a:solidFill>
                <a:schemeClr val="bg1"/>
              </a:solidFill>
            </a:endParaRPr>
          </a:p>
        </p:txBody>
      </p:sp>
      <p:sp>
        <p:nvSpPr>
          <p:cNvPr id="3" name="Subtitle 2">
            <a:extLst>
              <a:ext uri="{FF2B5EF4-FFF2-40B4-BE49-F238E27FC236}">
                <a16:creationId xmlns:a16="http://schemas.microsoft.com/office/drawing/2014/main" id="{C195D407-9D1E-3BD6-40DA-4E1516818813}"/>
              </a:ext>
            </a:extLst>
          </p:cNvPr>
          <p:cNvSpPr>
            <a:spLocks noGrp="1"/>
          </p:cNvSpPr>
          <p:nvPr>
            <p:ph type="subTitle" idx="1"/>
          </p:nvPr>
        </p:nvSpPr>
        <p:spPr>
          <a:xfrm>
            <a:off x="4648855" y="4553671"/>
            <a:ext cx="2891241" cy="938463"/>
          </a:xfrm>
        </p:spPr>
        <p:txBody>
          <a:bodyPr>
            <a:normAutofit/>
          </a:bodyPr>
          <a:lstStyle/>
          <a:p>
            <a:r>
              <a:rPr lang="en-AU" dirty="0">
                <a:solidFill>
                  <a:srgbClr val="FFFFFF"/>
                </a:solidFill>
              </a:rPr>
              <a:t>By Jordan Moncrieff</a:t>
            </a: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DE9EB8C2-ABF5-EEE9-AC76-D81D2C1E6FC6}"/>
              </a:ext>
            </a:extLst>
          </p:cNvPr>
          <p:cNvSpPr txBox="1"/>
          <p:nvPr/>
        </p:nvSpPr>
        <p:spPr>
          <a:xfrm>
            <a:off x="3235686" y="5970394"/>
            <a:ext cx="167905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Course: ISC505</a:t>
            </a:r>
          </a:p>
        </p:txBody>
      </p:sp>
      <p:sp>
        <p:nvSpPr>
          <p:cNvPr id="13" name="TextBox 12">
            <a:extLst>
              <a:ext uri="{FF2B5EF4-FFF2-40B4-BE49-F238E27FC236}">
                <a16:creationId xmlns:a16="http://schemas.microsoft.com/office/drawing/2014/main" id="{061C3533-13B2-8100-EF04-1BBD84CFC8AB}"/>
              </a:ext>
            </a:extLst>
          </p:cNvPr>
          <p:cNvSpPr txBox="1"/>
          <p:nvPr/>
        </p:nvSpPr>
        <p:spPr>
          <a:xfrm>
            <a:off x="7540096" y="5970394"/>
            <a:ext cx="18810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Date: </a:t>
            </a:r>
            <a:r>
              <a:rPr lang="en-AU" dirty="0">
                <a:solidFill>
                  <a:prstClr val="white"/>
                </a:solidFill>
                <a:latin typeface="Calibri" panose="020F0502020204030204"/>
              </a:rPr>
              <a:t>20</a:t>
            </a: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/07/2022</a:t>
            </a:r>
          </a:p>
        </p:txBody>
      </p:sp>
    </p:spTree>
    <p:extLst>
      <p:ext uri="{BB962C8B-B14F-4D97-AF65-F5344CB8AC3E}">
        <p14:creationId xmlns:p14="http://schemas.microsoft.com/office/powerpoint/2010/main" val="342076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F1074F0-49E4-8240-1651-8D4540A488E9}"/>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Approach and study design</a:t>
            </a: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029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2775C1-37A7-2169-E4F4-37A160D8032C}"/>
              </a:ext>
            </a:extLst>
          </p:cNvPr>
          <p:cNvSpPr>
            <a:spLocks noGrp="1"/>
          </p:cNvSpPr>
          <p:nvPr>
            <p:ph type="title"/>
          </p:nvPr>
        </p:nvSpPr>
        <p:spPr>
          <a:xfrm>
            <a:off x="438913" y="859536"/>
            <a:ext cx="4832802" cy="1243584"/>
          </a:xfrm>
        </p:spPr>
        <p:txBody>
          <a:bodyPr>
            <a:normAutofit/>
          </a:bodyPr>
          <a:lstStyle/>
          <a:p>
            <a:r>
              <a:rPr lang="en-AU" sz="3400"/>
              <a:t>Approach and study design</a:t>
            </a:r>
          </a:p>
        </p:txBody>
      </p:sp>
      <p:sp>
        <p:nvSpPr>
          <p:cNvPr id="22" name="Rectangle 21">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FB49CA99-2268-624D-8802-BB94E05A42FF}"/>
              </a:ext>
            </a:extLst>
          </p:cNvPr>
          <p:cNvSpPr>
            <a:spLocks noGrp="1"/>
          </p:cNvSpPr>
          <p:nvPr>
            <p:ph idx="1"/>
          </p:nvPr>
        </p:nvSpPr>
        <p:spPr>
          <a:xfrm>
            <a:off x="438912" y="2512611"/>
            <a:ext cx="4832803" cy="3664351"/>
          </a:xfrm>
        </p:spPr>
        <p:txBody>
          <a:bodyPr>
            <a:normAutofit/>
          </a:bodyPr>
          <a:lstStyle/>
          <a:p>
            <a:r>
              <a:rPr lang="en-AU" sz="2400" dirty="0"/>
              <a:t>Generate waveforms using </a:t>
            </a:r>
            <a:r>
              <a:rPr lang="en-AU" sz="2400" dirty="0" err="1"/>
              <a:t>PyCBC</a:t>
            </a:r>
            <a:r>
              <a:rPr lang="en-AU" sz="2400" dirty="0"/>
              <a:t> gravitational wave library [pycbc.org] </a:t>
            </a:r>
          </a:p>
          <a:p>
            <a:r>
              <a:rPr lang="en-AU" sz="2400" dirty="0"/>
              <a:t>Build, train, and tune NN model to perform regression on generated data</a:t>
            </a:r>
          </a:p>
          <a:p>
            <a:r>
              <a:rPr lang="en-AU" sz="2400" dirty="0"/>
              <a:t>Validate model</a:t>
            </a:r>
          </a:p>
        </p:txBody>
      </p:sp>
      <p:pic>
        <p:nvPicPr>
          <p:cNvPr id="6" name="Picture 5">
            <a:extLst>
              <a:ext uri="{FF2B5EF4-FFF2-40B4-BE49-F238E27FC236}">
                <a16:creationId xmlns:a16="http://schemas.microsoft.com/office/drawing/2014/main" id="{63C8BDD3-8779-D559-D048-9B7DAA441E6F}"/>
              </a:ext>
            </a:extLst>
          </p:cNvPr>
          <p:cNvPicPr>
            <a:picLocks noChangeAspect="1"/>
          </p:cNvPicPr>
          <p:nvPr/>
        </p:nvPicPr>
        <p:blipFill>
          <a:blip r:embed="rId2"/>
          <a:stretch>
            <a:fillRect/>
          </a:stretch>
        </p:blipFill>
        <p:spPr>
          <a:xfrm>
            <a:off x="8970365" y="1230546"/>
            <a:ext cx="2211157" cy="1529670"/>
          </a:xfrm>
          <a:prstGeom prst="rect">
            <a:avLst/>
          </a:prstGeom>
        </p:spPr>
      </p:pic>
      <p:sp>
        <p:nvSpPr>
          <p:cNvPr id="3" name="Arrow: Right 2">
            <a:extLst>
              <a:ext uri="{FF2B5EF4-FFF2-40B4-BE49-F238E27FC236}">
                <a16:creationId xmlns:a16="http://schemas.microsoft.com/office/drawing/2014/main" id="{2002AA55-B18B-4333-5E71-78DDDAA7ED69}"/>
              </a:ext>
            </a:extLst>
          </p:cNvPr>
          <p:cNvSpPr/>
          <p:nvPr/>
        </p:nvSpPr>
        <p:spPr>
          <a:xfrm rot="8231100">
            <a:off x="8142560" y="2631945"/>
            <a:ext cx="655985" cy="256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4AF3EA24-3D10-858C-70AB-C83FD1A8A19A}"/>
              </a:ext>
            </a:extLst>
          </p:cNvPr>
          <p:cNvPicPr>
            <a:picLocks noChangeAspect="1"/>
          </p:cNvPicPr>
          <p:nvPr/>
        </p:nvPicPr>
        <p:blipFill>
          <a:blip r:embed="rId3"/>
          <a:stretch>
            <a:fillRect/>
          </a:stretch>
        </p:blipFill>
        <p:spPr>
          <a:xfrm>
            <a:off x="8970365" y="3711173"/>
            <a:ext cx="2333437" cy="2049051"/>
          </a:xfrm>
          <a:prstGeom prst="rect">
            <a:avLst/>
          </a:prstGeom>
        </p:spPr>
      </p:pic>
      <p:sp>
        <p:nvSpPr>
          <p:cNvPr id="15" name="Arrow: Right 14">
            <a:extLst>
              <a:ext uri="{FF2B5EF4-FFF2-40B4-BE49-F238E27FC236}">
                <a16:creationId xmlns:a16="http://schemas.microsoft.com/office/drawing/2014/main" id="{55DF7466-4ACF-7921-D204-27102A974467}"/>
              </a:ext>
            </a:extLst>
          </p:cNvPr>
          <p:cNvSpPr/>
          <p:nvPr/>
        </p:nvSpPr>
        <p:spPr>
          <a:xfrm rot="2186427">
            <a:off x="8154836" y="3880917"/>
            <a:ext cx="655985" cy="256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10" name="Diagram 9">
            <a:extLst>
              <a:ext uri="{FF2B5EF4-FFF2-40B4-BE49-F238E27FC236}">
                <a16:creationId xmlns:a16="http://schemas.microsoft.com/office/drawing/2014/main" id="{3656C5BD-E5CE-952E-3BB4-0B2F9729D4D5}"/>
              </a:ext>
            </a:extLst>
          </p:cNvPr>
          <p:cNvGraphicFramePr/>
          <p:nvPr>
            <p:extLst>
              <p:ext uri="{D42A27DB-BD31-4B8C-83A1-F6EECF244321}">
                <p14:modId xmlns:p14="http://schemas.microsoft.com/office/powerpoint/2010/main" val="3430757826"/>
              </p:ext>
            </p:extLst>
          </p:nvPr>
        </p:nvGraphicFramePr>
        <p:xfrm>
          <a:off x="5771527" y="2760216"/>
          <a:ext cx="2699026" cy="12085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3359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Background pattern&#10;&#10;Description automatically generated">
            <a:extLst>
              <a:ext uri="{FF2B5EF4-FFF2-40B4-BE49-F238E27FC236}">
                <a16:creationId xmlns:a16="http://schemas.microsoft.com/office/drawing/2014/main" id="{73AE00AB-6893-16E4-192A-5ADE9E38D565}"/>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ED5159-DA68-FA0D-31EB-F64820DBC064}"/>
              </a:ext>
            </a:extLst>
          </p:cNvPr>
          <p:cNvSpPr>
            <a:spLocks noGrp="1"/>
          </p:cNvSpPr>
          <p:nvPr>
            <p:ph type="title"/>
          </p:nvPr>
        </p:nvSpPr>
        <p:spPr>
          <a:xfrm>
            <a:off x="838200" y="365125"/>
            <a:ext cx="10515600" cy="1325563"/>
          </a:xfrm>
        </p:spPr>
        <p:txBody>
          <a:bodyPr>
            <a:normAutofit/>
          </a:bodyPr>
          <a:lstStyle/>
          <a:p>
            <a:pPr algn="ctr"/>
            <a:r>
              <a:rPr lang="en-AU" dirty="0"/>
              <a:t>Workflow</a:t>
            </a:r>
          </a:p>
        </p:txBody>
      </p:sp>
      <p:graphicFrame>
        <p:nvGraphicFramePr>
          <p:cNvPr id="3" name="Diagram 2">
            <a:extLst>
              <a:ext uri="{FF2B5EF4-FFF2-40B4-BE49-F238E27FC236}">
                <a16:creationId xmlns:a16="http://schemas.microsoft.com/office/drawing/2014/main" id="{59A984F6-5C83-236B-339F-F0EA85829C02}"/>
              </a:ext>
            </a:extLst>
          </p:cNvPr>
          <p:cNvGraphicFramePr/>
          <p:nvPr>
            <p:extLst>
              <p:ext uri="{D42A27DB-BD31-4B8C-83A1-F6EECF244321}">
                <p14:modId xmlns:p14="http://schemas.microsoft.com/office/powerpoint/2010/main" val="30305929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464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28917A4-8E51-9670-6086-6F019A7266DE}"/>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Results and discussion</a:t>
            </a: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66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698A9F26-221D-0504-B087-8C8FA0244A7D}"/>
              </a:ext>
            </a:extLst>
          </p:cNvPr>
          <p:cNvPicPr>
            <a:picLocks noChangeAspect="1"/>
          </p:cNvPicPr>
          <p:nvPr/>
        </p:nvPicPr>
        <p:blipFill>
          <a:blip r:embed="rId2"/>
          <a:stretch>
            <a:fillRect/>
          </a:stretch>
        </p:blipFill>
        <p:spPr>
          <a:xfrm>
            <a:off x="1344613" y="2476500"/>
            <a:ext cx="4410075" cy="1204913"/>
          </a:xfrm>
          <a:prstGeom prst="rect">
            <a:avLst/>
          </a:prstGeom>
        </p:spPr>
      </p:pic>
      <p:pic>
        <p:nvPicPr>
          <p:cNvPr id="4" name="Picture 3" descr="Chart, surface chart&#10;&#10;Description automatically generated">
            <a:extLst>
              <a:ext uri="{FF2B5EF4-FFF2-40B4-BE49-F238E27FC236}">
                <a16:creationId xmlns:a16="http://schemas.microsoft.com/office/drawing/2014/main" id="{DE622DF7-FED2-6697-6CDF-8F9E2B485282}"/>
              </a:ext>
            </a:extLst>
          </p:cNvPr>
          <p:cNvPicPr>
            <a:picLocks noChangeAspect="1"/>
          </p:cNvPicPr>
          <p:nvPr/>
        </p:nvPicPr>
        <p:blipFill>
          <a:blip r:embed="rId3"/>
          <a:stretch>
            <a:fillRect/>
          </a:stretch>
        </p:blipFill>
        <p:spPr>
          <a:xfrm>
            <a:off x="1344613" y="3744913"/>
            <a:ext cx="2114550" cy="2058988"/>
          </a:xfrm>
          <a:prstGeom prst="rect">
            <a:avLst/>
          </a:prstGeom>
        </p:spPr>
      </p:pic>
      <p:pic>
        <p:nvPicPr>
          <p:cNvPr id="3" name="Picture 2" descr="Chart, line chart&#10;&#10;Description automatically generated">
            <a:extLst>
              <a:ext uri="{FF2B5EF4-FFF2-40B4-BE49-F238E27FC236}">
                <a16:creationId xmlns:a16="http://schemas.microsoft.com/office/drawing/2014/main" id="{CAA7D9E7-4FD8-AA61-CBFE-5F9FCD8CEEDC}"/>
              </a:ext>
            </a:extLst>
          </p:cNvPr>
          <p:cNvPicPr>
            <a:picLocks noChangeAspect="1"/>
          </p:cNvPicPr>
          <p:nvPr/>
        </p:nvPicPr>
        <p:blipFill>
          <a:blip r:embed="rId4"/>
          <a:stretch>
            <a:fillRect/>
          </a:stretch>
        </p:blipFill>
        <p:spPr>
          <a:xfrm>
            <a:off x="3524250" y="3744913"/>
            <a:ext cx="2232025" cy="2058988"/>
          </a:xfrm>
          <a:prstGeom prst="rect">
            <a:avLst/>
          </a:prstGeom>
        </p:spPr>
      </p:pic>
      <p:pic>
        <p:nvPicPr>
          <p:cNvPr id="5" name="Picture 4" descr="Text&#10;&#10;Description automatically generated">
            <a:extLst>
              <a:ext uri="{FF2B5EF4-FFF2-40B4-BE49-F238E27FC236}">
                <a16:creationId xmlns:a16="http://schemas.microsoft.com/office/drawing/2014/main" id="{CACD8E95-603A-920F-D01F-1075A0BBD71A}"/>
              </a:ext>
            </a:extLst>
          </p:cNvPr>
          <p:cNvPicPr>
            <a:picLocks noChangeAspect="1"/>
          </p:cNvPicPr>
          <p:nvPr/>
        </p:nvPicPr>
        <p:blipFill>
          <a:blip r:embed="rId5"/>
          <a:stretch>
            <a:fillRect/>
          </a:stretch>
        </p:blipFill>
        <p:spPr>
          <a:xfrm>
            <a:off x="5819775" y="2476500"/>
            <a:ext cx="5027613" cy="3328988"/>
          </a:xfrm>
          <a:prstGeom prst="rect">
            <a:avLst/>
          </a:prstGeom>
        </p:spPr>
      </p:pic>
      <p:sp>
        <p:nvSpPr>
          <p:cNvPr id="2" name="Title 1">
            <a:extLst>
              <a:ext uri="{FF2B5EF4-FFF2-40B4-BE49-F238E27FC236}">
                <a16:creationId xmlns:a16="http://schemas.microsoft.com/office/drawing/2014/main" id="{C4762794-EE2F-9A83-89B7-FF6A100ADCE9}"/>
              </a:ext>
            </a:extLst>
          </p:cNvPr>
          <p:cNvSpPr>
            <a:spLocks noGrp="1"/>
          </p:cNvSpPr>
          <p:nvPr>
            <p:ph type="title"/>
          </p:nvPr>
        </p:nvSpPr>
        <p:spPr>
          <a:xfrm>
            <a:off x="2209800" y="914737"/>
            <a:ext cx="7772400" cy="1012806"/>
          </a:xfrm>
          <a:solidFill>
            <a:srgbClr val="FFFFFF">
              <a:alpha val="10000"/>
            </a:srgbClr>
          </a:solidFill>
          <a:ln w="25400" cap="sq">
            <a:solidFill>
              <a:schemeClr val="tx1"/>
            </a:solidFill>
            <a:miter lim="800000"/>
          </a:ln>
        </p:spPr>
        <p:txBody>
          <a:bodyPr vert="horz" lIns="91440" tIns="45720" rIns="91440" bIns="45720" rtlCol="0">
            <a:normAutofit/>
          </a:bodyPr>
          <a:lstStyle/>
          <a:p>
            <a:pPr algn="ctr"/>
            <a:r>
              <a:rPr lang="en-US" sz="2800"/>
              <a:t>Data generation</a:t>
            </a:r>
          </a:p>
        </p:txBody>
      </p:sp>
    </p:spTree>
    <p:extLst>
      <p:ext uri="{BB962C8B-B14F-4D97-AF65-F5344CB8AC3E}">
        <p14:creationId xmlns:p14="http://schemas.microsoft.com/office/powerpoint/2010/main" val="1935673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31AF3B-063D-15BD-CB71-61D71A44E63F}"/>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sz="2800"/>
              <a:t>Initial model</a:t>
            </a:r>
          </a:p>
        </p:txBody>
      </p:sp>
      <p:sp>
        <p:nvSpPr>
          <p:cNvPr id="45" name="Rectangle 44">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06D6E2E9-D7EC-DCCB-5F68-BD71CEE1EC70}"/>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100" dirty="0"/>
              <a:t>Use MLP architecture, consisting of 2 hidden layers with 10 nodes each</a:t>
            </a:r>
          </a:p>
          <a:p>
            <a:pPr indent="-228600">
              <a:lnSpc>
                <a:spcPct val="90000"/>
              </a:lnSpc>
              <a:spcAft>
                <a:spcPts val="600"/>
              </a:spcAft>
              <a:buFont typeface="Arial" panose="020B0604020202020204" pitchFamily="34" charset="0"/>
              <a:buChar char="•"/>
            </a:pPr>
            <a:r>
              <a:rPr lang="en-US" sz="1100" dirty="0" err="1"/>
              <a:t>Nesterov</a:t>
            </a:r>
            <a:r>
              <a:rPr lang="en-US" sz="1100" dirty="0"/>
              <a:t> Accelerated Gradient optimization for the learning algorithm, with learning rate and momentum 0.01</a:t>
            </a:r>
          </a:p>
          <a:p>
            <a:pPr indent="-228600">
              <a:lnSpc>
                <a:spcPct val="90000"/>
              </a:lnSpc>
              <a:spcAft>
                <a:spcPts val="600"/>
              </a:spcAft>
              <a:buFont typeface="Arial" panose="020B0604020202020204" pitchFamily="34" charset="0"/>
              <a:buChar char="•"/>
            </a:pPr>
            <a:r>
              <a:rPr lang="en-US" sz="1100" dirty="0" err="1"/>
              <a:t>ReLU</a:t>
            </a:r>
            <a:r>
              <a:rPr lang="en-US" sz="1100" dirty="0"/>
              <a:t> activation for hidden layers, linear activation for output layer</a:t>
            </a:r>
          </a:p>
          <a:p>
            <a:pPr indent="-228600">
              <a:lnSpc>
                <a:spcPct val="90000"/>
              </a:lnSpc>
              <a:spcAft>
                <a:spcPts val="600"/>
              </a:spcAft>
              <a:buFont typeface="Arial" panose="020B0604020202020204" pitchFamily="34" charset="0"/>
              <a:buChar char="•"/>
            </a:pPr>
            <a:r>
              <a:rPr lang="en-US" sz="1100" dirty="0"/>
              <a:t>MSE for loss function , RMSE for error metric</a:t>
            </a:r>
          </a:p>
          <a:p>
            <a:pPr indent="-228600">
              <a:lnSpc>
                <a:spcPct val="90000"/>
              </a:lnSpc>
              <a:spcAft>
                <a:spcPts val="600"/>
              </a:spcAft>
              <a:buFont typeface="Arial" panose="020B0604020202020204" pitchFamily="34" charset="0"/>
              <a:buChar char="•"/>
            </a:pPr>
            <a:r>
              <a:rPr lang="en-US" sz="1100" dirty="0"/>
              <a:t>Input: q (mass ratio) and time (t); output: A(t) (amplitude)</a:t>
            </a:r>
          </a:p>
          <a:p>
            <a:pPr indent="-228600">
              <a:lnSpc>
                <a:spcPct val="90000"/>
              </a:lnSpc>
              <a:spcAft>
                <a:spcPts val="600"/>
              </a:spcAft>
              <a:buFont typeface="Arial" panose="020B0604020202020204" pitchFamily="34" charset="0"/>
              <a:buChar char="•"/>
            </a:pPr>
            <a:r>
              <a:rPr lang="en-US" sz="1100" dirty="0"/>
              <a:t>Randomly split data into 70% training, 15% validation, and 15% testing data</a:t>
            </a:r>
          </a:p>
        </p:txBody>
      </p:sp>
      <p:pic>
        <p:nvPicPr>
          <p:cNvPr id="6" name="Picture 5">
            <a:extLst>
              <a:ext uri="{FF2B5EF4-FFF2-40B4-BE49-F238E27FC236}">
                <a16:creationId xmlns:a16="http://schemas.microsoft.com/office/drawing/2014/main" id="{8562A6F4-0FF2-DBB1-E93B-E1258C3E7DBD}"/>
              </a:ext>
            </a:extLst>
          </p:cNvPr>
          <p:cNvPicPr>
            <a:picLocks noChangeAspect="1"/>
          </p:cNvPicPr>
          <p:nvPr/>
        </p:nvPicPr>
        <p:blipFill>
          <a:blip r:embed="rId2"/>
          <a:stretch>
            <a:fillRect/>
          </a:stretch>
        </p:blipFill>
        <p:spPr>
          <a:xfrm>
            <a:off x="4425696" y="3282933"/>
            <a:ext cx="3584448" cy="2392618"/>
          </a:xfrm>
          <a:prstGeom prst="rect">
            <a:avLst/>
          </a:prstGeom>
        </p:spPr>
      </p:pic>
      <p:pic>
        <p:nvPicPr>
          <p:cNvPr id="11" name="Picture 10">
            <a:extLst>
              <a:ext uri="{FF2B5EF4-FFF2-40B4-BE49-F238E27FC236}">
                <a16:creationId xmlns:a16="http://schemas.microsoft.com/office/drawing/2014/main" id="{466BB194-F7D4-5FF3-14CD-CD93707A5886}"/>
              </a:ext>
            </a:extLst>
          </p:cNvPr>
          <p:cNvPicPr>
            <a:picLocks noChangeAspect="1"/>
          </p:cNvPicPr>
          <p:nvPr/>
        </p:nvPicPr>
        <p:blipFill>
          <a:blip r:embed="rId3"/>
          <a:stretch>
            <a:fillRect/>
          </a:stretch>
        </p:blipFill>
        <p:spPr>
          <a:xfrm>
            <a:off x="8519906" y="3282933"/>
            <a:ext cx="3584448" cy="2392618"/>
          </a:xfrm>
          <a:prstGeom prst="rect">
            <a:avLst/>
          </a:prstGeom>
        </p:spPr>
      </p:pic>
      <p:pic>
        <p:nvPicPr>
          <p:cNvPr id="4" name="Picture 3">
            <a:extLst>
              <a:ext uri="{FF2B5EF4-FFF2-40B4-BE49-F238E27FC236}">
                <a16:creationId xmlns:a16="http://schemas.microsoft.com/office/drawing/2014/main" id="{D36CA80F-454B-41C2-863F-416E4F2F3A8E}"/>
              </a:ext>
            </a:extLst>
          </p:cNvPr>
          <p:cNvPicPr>
            <a:picLocks noChangeAspect="1"/>
          </p:cNvPicPr>
          <p:nvPr/>
        </p:nvPicPr>
        <p:blipFill>
          <a:blip r:embed="rId4"/>
          <a:stretch>
            <a:fillRect/>
          </a:stretch>
        </p:blipFill>
        <p:spPr>
          <a:xfrm>
            <a:off x="352203" y="3250454"/>
            <a:ext cx="3721291" cy="2425097"/>
          </a:xfrm>
          <a:prstGeom prst="rect">
            <a:avLst/>
          </a:prstGeom>
        </p:spPr>
      </p:pic>
    </p:spTree>
    <p:extLst>
      <p:ext uri="{BB962C8B-B14F-4D97-AF65-F5344CB8AC3E}">
        <p14:creationId xmlns:p14="http://schemas.microsoft.com/office/powerpoint/2010/main" val="245399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99AB479-69DA-A831-64C9-252862AC9BDD}"/>
              </a:ext>
            </a:extLst>
          </p:cNvPr>
          <p:cNvPicPr>
            <a:picLocks noChangeAspect="1"/>
          </p:cNvPicPr>
          <p:nvPr/>
        </p:nvPicPr>
        <p:blipFill rotWithShape="1">
          <a:blip r:embed="rId2"/>
          <a:srcRect r="5533" b="2"/>
          <a:stretch/>
        </p:blipFill>
        <p:spPr>
          <a:xfrm>
            <a:off x="2522356" y="10"/>
            <a:ext cx="9352144" cy="6857990"/>
          </a:xfrm>
          <a:prstGeom prst="rect">
            <a:avLst/>
          </a:prstGeom>
        </p:spPr>
      </p:pic>
      <p:sp>
        <p:nvSpPr>
          <p:cNvPr id="44" name="Rectangle 4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51A9CE-8F71-2E79-A674-7B5F8C0DA20D}"/>
              </a:ext>
            </a:extLst>
          </p:cNvPr>
          <p:cNvSpPr>
            <a:spLocks noGrp="1"/>
          </p:cNvSpPr>
          <p:nvPr>
            <p:ph type="title"/>
          </p:nvPr>
        </p:nvSpPr>
        <p:spPr>
          <a:xfrm>
            <a:off x="838200" y="365125"/>
            <a:ext cx="4305300" cy="1899912"/>
          </a:xfrm>
        </p:spPr>
        <p:txBody>
          <a:bodyPr vert="horz" lIns="91440" tIns="45720" rIns="91440" bIns="45720" rtlCol="0" anchor="ctr">
            <a:normAutofit/>
          </a:bodyPr>
          <a:lstStyle/>
          <a:p>
            <a:r>
              <a:rPr lang="en-US" sz="4000"/>
              <a:t>Hyper-parameter tuning</a:t>
            </a:r>
          </a:p>
        </p:txBody>
      </p:sp>
      <p:sp>
        <p:nvSpPr>
          <p:cNvPr id="3" name="TextBox 2">
            <a:extLst>
              <a:ext uri="{FF2B5EF4-FFF2-40B4-BE49-F238E27FC236}">
                <a16:creationId xmlns:a16="http://schemas.microsoft.com/office/drawing/2014/main" id="{61CF77B2-471E-4004-FD91-482E04210B15}"/>
              </a:ext>
            </a:extLst>
          </p:cNvPr>
          <p:cNvSpPr txBox="1"/>
          <p:nvPr/>
        </p:nvSpPr>
        <p:spPr>
          <a:xfrm>
            <a:off x="838200" y="2434201"/>
            <a:ext cx="3822189" cy="374276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dirty="0"/>
              <a:t>Grid search node values  [1,2,3,4,5,6], and layer values [2,4,6,8,10,12]</a:t>
            </a:r>
          </a:p>
          <a:p>
            <a:pPr marL="285750" indent="-228600">
              <a:lnSpc>
                <a:spcPct val="90000"/>
              </a:lnSpc>
              <a:spcAft>
                <a:spcPts val="600"/>
              </a:spcAft>
              <a:buFont typeface="Arial" panose="020B0604020202020204" pitchFamily="34" charset="0"/>
              <a:buChar char="•"/>
            </a:pPr>
            <a:r>
              <a:rPr lang="en-US" sz="1700" dirty="0"/>
              <a:t>Found cross validation error, averaging over 10 runs to reduce random error</a:t>
            </a:r>
          </a:p>
          <a:p>
            <a:pPr marL="285750" indent="-228600">
              <a:lnSpc>
                <a:spcPct val="90000"/>
              </a:lnSpc>
              <a:spcAft>
                <a:spcPts val="600"/>
              </a:spcAft>
              <a:buFont typeface="Arial" panose="020B0604020202020204" pitchFamily="34" charset="0"/>
              <a:buChar char="•"/>
            </a:pPr>
            <a:r>
              <a:rPr lang="en-US" sz="1700" dirty="0"/>
              <a:t>Found optimal values 5 layers 16 nodes</a:t>
            </a:r>
          </a:p>
          <a:p>
            <a:pPr marL="285750" indent="-228600">
              <a:lnSpc>
                <a:spcPct val="90000"/>
              </a:lnSpc>
              <a:spcAft>
                <a:spcPts val="600"/>
              </a:spcAft>
              <a:buFont typeface="Arial" panose="020B0604020202020204" pitchFamily="34" charset="0"/>
              <a:buChar char="•"/>
            </a:pPr>
            <a:r>
              <a:rPr lang="en-US" sz="1700" dirty="0"/>
              <a:t>Using this architecture, grid searched over momentum 0.0, 0.1, 0.2, 0.4, 0.6, 0.8 and learning rate 0.001, 0.01, 0.03, 0.06, 0.08</a:t>
            </a:r>
          </a:p>
          <a:p>
            <a:pPr marL="285750" indent="-228600">
              <a:lnSpc>
                <a:spcPct val="90000"/>
              </a:lnSpc>
              <a:spcAft>
                <a:spcPts val="600"/>
              </a:spcAft>
              <a:buFont typeface="Arial" panose="020B0604020202020204" pitchFamily="34" charset="0"/>
              <a:buChar char="•"/>
            </a:pPr>
            <a:r>
              <a:rPr lang="en-US" sz="1700" dirty="0"/>
              <a:t>Found optimal learning rate of 0.01, and momentum 0.8</a:t>
            </a:r>
          </a:p>
          <a:p>
            <a:pPr marL="285750"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75409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C6D6BF-2EEB-ACF4-2974-60B616114DD9}"/>
              </a:ext>
            </a:extLst>
          </p:cNvPr>
          <p:cNvSpPr>
            <a:spLocks noGrp="1"/>
          </p:cNvSpPr>
          <p:nvPr>
            <p:ph type="title"/>
          </p:nvPr>
        </p:nvSpPr>
        <p:spPr>
          <a:xfrm>
            <a:off x="838199" y="978408"/>
            <a:ext cx="4056530" cy="1106424"/>
          </a:xfrm>
        </p:spPr>
        <p:txBody>
          <a:bodyPr vert="horz" lIns="91440" tIns="45720" rIns="91440" bIns="45720" rtlCol="0" anchor="ctr">
            <a:normAutofit/>
          </a:bodyPr>
          <a:lstStyle/>
          <a:p>
            <a:r>
              <a:rPr lang="en-US" sz="2800"/>
              <a:t>New model</a:t>
            </a:r>
          </a:p>
        </p:txBody>
      </p:sp>
      <p:sp>
        <p:nvSpPr>
          <p:cNvPr id="56" name="Rectangle 55">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7FAC389-3448-6245-E181-F691D80B4D7A}"/>
                  </a:ext>
                </a:extLst>
              </p:cNvPr>
              <p:cNvSpPr txBox="1"/>
              <p:nvPr/>
            </p:nvSpPr>
            <p:spPr>
              <a:xfrm>
                <a:off x="838199" y="2359152"/>
                <a:ext cx="4498790" cy="3429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Used 5 layers, with 16 nodes each</a:t>
                </a:r>
              </a:p>
              <a:p>
                <a:pPr indent="-228600">
                  <a:lnSpc>
                    <a:spcPct val="90000"/>
                  </a:lnSpc>
                  <a:spcAft>
                    <a:spcPts val="600"/>
                  </a:spcAft>
                  <a:buFont typeface="Arial" panose="020B0604020202020204" pitchFamily="34" charset="0"/>
                  <a:buChar char="•"/>
                </a:pPr>
                <a:r>
                  <a:rPr lang="en-US" dirty="0"/>
                  <a:t>Learning rate 0.01, momentum 0.8</a:t>
                </a:r>
              </a:p>
              <a:p>
                <a:pPr indent="-228600">
                  <a:lnSpc>
                    <a:spcPct val="90000"/>
                  </a:lnSpc>
                  <a:spcAft>
                    <a:spcPts val="600"/>
                  </a:spcAft>
                  <a:buFont typeface="Arial" panose="020B0604020202020204" pitchFamily="34" charset="0"/>
                  <a:buChar char="•"/>
                </a:pPr>
                <a:r>
                  <a:rPr lang="en-US" dirty="0"/>
                  <a:t>Significant drop in testing loss</a:t>
                </a:r>
              </a:p>
              <a:p>
                <a:pPr indent="-228600">
                  <a:lnSpc>
                    <a:spcPct val="90000"/>
                  </a:lnSpc>
                  <a:spcAft>
                    <a:spcPts val="600"/>
                  </a:spcAft>
                  <a:buFont typeface="Arial" panose="020B0604020202020204" pitchFamily="34" charset="0"/>
                  <a:buChar char="•"/>
                </a:pPr>
                <a14:m>
                  <m:oMath xmlns:m="http://schemas.openxmlformats.org/officeDocument/2006/math">
                    <m:sSup>
                      <m:sSupPr>
                        <m:ctrlPr>
                          <a:rPr lang="en-US" i="1" smtClean="0">
                            <a:latin typeface="Cambria Math" panose="02040503050406030204" pitchFamily="18" charset="0"/>
                          </a:rPr>
                        </m:ctrlPr>
                      </m:sSupPr>
                      <m:e>
                        <m:r>
                          <a:rPr lang="en-AU" b="0" i="1" smtClean="0">
                            <a:latin typeface="Cambria Math" panose="02040503050406030204" pitchFamily="18" charset="0"/>
                          </a:rPr>
                          <m:t>𝑅</m:t>
                        </m:r>
                      </m:e>
                      <m:sup>
                        <m:r>
                          <a:rPr lang="en-AU" b="0" i="1" smtClean="0">
                            <a:latin typeface="Cambria Math" panose="02040503050406030204" pitchFamily="18" charset="0"/>
                          </a:rPr>
                          <m:t>2</m:t>
                        </m:r>
                      </m:sup>
                    </m:sSup>
                  </m:oMath>
                </a14:m>
                <a:r>
                  <a:rPr lang="en-US" dirty="0"/>
                  <a:t> increased to 0.99965</a:t>
                </a:r>
              </a:p>
              <a:p>
                <a:pPr indent="-228600">
                  <a:lnSpc>
                    <a:spcPct val="90000"/>
                  </a:lnSpc>
                  <a:spcAft>
                    <a:spcPts val="600"/>
                  </a:spcAft>
                  <a:buFont typeface="Arial" panose="020B0604020202020204" pitchFamily="34" charset="0"/>
                  <a:buChar char="•"/>
                </a:pPr>
                <a:r>
                  <a:rPr lang="en-US" dirty="0"/>
                  <a:t>Training still quite quick, less than a minute</a:t>
                </a:r>
              </a:p>
            </p:txBody>
          </p:sp>
        </mc:Choice>
        <mc:Fallback xmlns="">
          <p:sp>
            <p:nvSpPr>
              <p:cNvPr id="10" name="TextBox 9">
                <a:extLst>
                  <a:ext uri="{FF2B5EF4-FFF2-40B4-BE49-F238E27FC236}">
                    <a16:creationId xmlns:a16="http://schemas.microsoft.com/office/drawing/2014/main" id="{57FAC389-3448-6245-E181-F691D80B4D7A}"/>
                  </a:ext>
                </a:extLst>
              </p:cNvPr>
              <p:cNvSpPr txBox="1">
                <a:spLocks noRot="1" noChangeAspect="1" noMove="1" noResize="1" noEditPoints="1" noAdjustHandles="1" noChangeArrowheads="1" noChangeShapeType="1" noTextEdit="1"/>
              </p:cNvSpPr>
              <p:nvPr/>
            </p:nvSpPr>
            <p:spPr>
              <a:xfrm>
                <a:off x="838199" y="2359152"/>
                <a:ext cx="4498790" cy="3429000"/>
              </a:xfrm>
              <a:prstGeom prst="rect">
                <a:avLst/>
              </a:prstGeom>
              <a:blipFill>
                <a:blip r:embed="rId2"/>
                <a:stretch>
                  <a:fillRect l="-813" t="-1599" r="-136"/>
                </a:stretch>
              </a:blipFill>
            </p:spPr>
            <p:txBody>
              <a:bodyPr/>
              <a:lstStyle/>
              <a:p>
                <a:r>
                  <a:rPr lang="en-AU">
                    <a:noFill/>
                  </a:rPr>
                  <a:t> </a:t>
                </a:r>
              </a:p>
            </p:txBody>
          </p:sp>
        </mc:Fallback>
      </mc:AlternateContent>
      <p:pic>
        <p:nvPicPr>
          <p:cNvPr id="11" name="Picture 10">
            <a:extLst>
              <a:ext uri="{FF2B5EF4-FFF2-40B4-BE49-F238E27FC236}">
                <a16:creationId xmlns:a16="http://schemas.microsoft.com/office/drawing/2014/main" id="{C108822A-3CC5-F24C-5E9F-AA950C23C19B}"/>
              </a:ext>
            </a:extLst>
          </p:cNvPr>
          <p:cNvPicPr>
            <a:picLocks noChangeAspect="1"/>
          </p:cNvPicPr>
          <p:nvPr/>
        </p:nvPicPr>
        <p:blipFill>
          <a:blip r:embed="rId3"/>
          <a:stretch>
            <a:fillRect/>
          </a:stretch>
        </p:blipFill>
        <p:spPr>
          <a:xfrm>
            <a:off x="5846705" y="727009"/>
            <a:ext cx="2873668" cy="2018751"/>
          </a:xfrm>
          <a:prstGeom prst="rect">
            <a:avLst/>
          </a:prstGeom>
        </p:spPr>
      </p:pic>
      <p:pic>
        <p:nvPicPr>
          <p:cNvPr id="4" name="Picture 3">
            <a:extLst>
              <a:ext uri="{FF2B5EF4-FFF2-40B4-BE49-F238E27FC236}">
                <a16:creationId xmlns:a16="http://schemas.microsoft.com/office/drawing/2014/main" id="{813DE6ED-EA9E-4450-CFC7-68197C0BC60C}"/>
              </a:ext>
            </a:extLst>
          </p:cNvPr>
          <p:cNvPicPr>
            <a:picLocks noChangeAspect="1"/>
          </p:cNvPicPr>
          <p:nvPr/>
        </p:nvPicPr>
        <p:blipFill>
          <a:blip r:embed="rId4"/>
          <a:stretch>
            <a:fillRect/>
          </a:stretch>
        </p:blipFill>
        <p:spPr>
          <a:xfrm>
            <a:off x="5846706" y="2969191"/>
            <a:ext cx="5989328" cy="3692482"/>
          </a:xfrm>
          <a:prstGeom prst="rect">
            <a:avLst/>
          </a:prstGeom>
        </p:spPr>
      </p:pic>
      <p:pic>
        <p:nvPicPr>
          <p:cNvPr id="7" name="Picture 6">
            <a:extLst>
              <a:ext uri="{FF2B5EF4-FFF2-40B4-BE49-F238E27FC236}">
                <a16:creationId xmlns:a16="http://schemas.microsoft.com/office/drawing/2014/main" id="{1D2F956B-779E-26FE-F92D-B0AF252E0EEA}"/>
              </a:ext>
            </a:extLst>
          </p:cNvPr>
          <p:cNvPicPr>
            <a:picLocks noChangeAspect="1"/>
          </p:cNvPicPr>
          <p:nvPr/>
        </p:nvPicPr>
        <p:blipFill>
          <a:blip r:embed="rId5"/>
          <a:stretch>
            <a:fillRect/>
          </a:stretch>
        </p:blipFill>
        <p:spPr>
          <a:xfrm>
            <a:off x="9230089" y="727009"/>
            <a:ext cx="2552335" cy="2018751"/>
          </a:xfrm>
          <a:prstGeom prst="rect">
            <a:avLst/>
          </a:prstGeom>
        </p:spPr>
      </p:pic>
    </p:spTree>
    <p:extLst>
      <p:ext uri="{BB962C8B-B14F-4D97-AF65-F5344CB8AC3E}">
        <p14:creationId xmlns:p14="http://schemas.microsoft.com/office/powerpoint/2010/main" val="3587153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4B7AD-6A8F-226F-F0FD-A6276196B76D}"/>
              </a:ext>
            </a:extLst>
          </p:cNvPr>
          <p:cNvSpPr>
            <a:spLocks noGrp="1"/>
          </p:cNvSpPr>
          <p:nvPr>
            <p:ph type="title"/>
          </p:nvPr>
        </p:nvSpPr>
        <p:spPr>
          <a:xfrm>
            <a:off x="612648" y="1078992"/>
            <a:ext cx="6272784" cy="1536192"/>
          </a:xfrm>
        </p:spPr>
        <p:txBody>
          <a:bodyPr anchor="b">
            <a:normAutofit/>
          </a:bodyPr>
          <a:lstStyle/>
          <a:p>
            <a:r>
              <a:rPr lang="en-AU" sz="5200"/>
              <a:t>Model vs built in function</a:t>
            </a:r>
          </a:p>
        </p:txBody>
      </p:sp>
      <p:sp>
        <p:nvSpPr>
          <p:cNvPr id="22" name="Rectangle 21">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CD16C2A-29AE-2E65-43D7-7B2D52543775}"/>
              </a:ext>
            </a:extLst>
          </p:cNvPr>
          <p:cNvPicPr>
            <a:picLocks noChangeAspect="1"/>
          </p:cNvPicPr>
          <p:nvPr/>
        </p:nvPicPr>
        <p:blipFill>
          <a:blip r:embed="rId2"/>
          <a:stretch>
            <a:fillRect/>
          </a:stretch>
        </p:blipFill>
        <p:spPr>
          <a:xfrm>
            <a:off x="8249911" y="331311"/>
            <a:ext cx="3097967" cy="2834640"/>
          </a:xfrm>
          <a:prstGeom prst="rect">
            <a:avLst/>
          </a:prstGeom>
        </p:spPr>
      </p:pic>
      <p:sp>
        <p:nvSpPr>
          <p:cNvPr id="3" name="Content Placeholder 2">
            <a:extLst>
              <a:ext uri="{FF2B5EF4-FFF2-40B4-BE49-F238E27FC236}">
                <a16:creationId xmlns:a16="http://schemas.microsoft.com/office/drawing/2014/main" id="{DF8C0528-5ED4-8D21-433F-DCC4BA0A5264}"/>
              </a:ext>
            </a:extLst>
          </p:cNvPr>
          <p:cNvSpPr>
            <a:spLocks noGrp="1"/>
          </p:cNvSpPr>
          <p:nvPr>
            <p:ph idx="1"/>
          </p:nvPr>
        </p:nvSpPr>
        <p:spPr>
          <a:xfrm>
            <a:off x="612648" y="3355848"/>
            <a:ext cx="6272784" cy="2825496"/>
          </a:xfrm>
        </p:spPr>
        <p:txBody>
          <a:bodyPr>
            <a:normAutofit/>
          </a:bodyPr>
          <a:lstStyle/>
          <a:p>
            <a:r>
              <a:rPr lang="en-AU" sz="2200" dirty="0" err="1"/>
              <a:t>PyCBC</a:t>
            </a:r>
            <a:r>
              <a:rPr lang="en-AU" sz="2200" dirty="0"/>
              <a:t> function takes over a minute to compute data, model takes 3 seconds.</a:t>
            </a:r>
          </a:p>
          <a:p>
            <a:r>
              <a:rPr lang="en-AU" sz="2200" dirty="0"/>
              <a:t>Model can be trained and evaluate data faster than can be generated in </a:t>
            </a:r>
            <a:r>
              <a:rPr lang="en-AU" sz="2200" dirty="0" err="1"/>
              <a:t>PyCBC</a:t>
            </a:r>
            <a:endParaRPr lang="en-AU" sz="2200" dirty="0"/>
          </a:p>
        </p:txBody>
      </p:sp>
      <p:pic>
        <p:nvPicPr>
          <p:cNvPr id="5" name="Picture 4">
            <a:extLst>
              <a:ext uri="{FF2B5EF4-FFF2-40B4-BE49-F238E27FC236}">
                <a16:creationId xmlns:a16="http://schemas.microsoft.com/office/drawing/2014/main" id="{55CAEC32-5371-4A03-70C7-2F1510703718}"/>
              </a:ext>
            </a:extLst>
          </p:cNvPr>
          <p:cNvPicPr>
            <a:picLocks noChangeAspect="1"/>
          </p:cNvPicPr>
          <p:nvPr/>
        </p:nvPicPr>
        <p:blipFill>
          <a:blip r:embed="rId3"/>
          <a:stretch>
            <a:fillRect/>
          </a:stretch>
        </p:blipFill>
        <p:spPr>
          <a:xfrm>
            <a:off x="8249911" y="3883596"/>
            <a:ext cx="3097967" cy="2720404"/>
          </a:xfrm>
          <a:prstGeom prst="rect">
            <a:avLst/>
          </a:prstGeom>
        </p:spPr>
      </p:pic>
    </p:spTree>
    <p:extLst>
      <p:ext uri="{BB962C8B-B14F-4D97-AF65-F5344CB8AC3E}">
        <p14:creationId xmlns:p14="http://schemas.microsoft.com/office/powerpoint/2010/main" val="361451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22DEF1-AA2B-6891-96F1-5C0FD5099B08}"/>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a:solidFill>
                  <a:schemeClr val="tx1"/>
                </a:solidFill>
                <a:latin typeface="+mj-lt"/>
                <a:ea typeface="+mj-ea"/>
                <a:cs typeface="+mj-cs"/>
              </a:rPr>
              <a:t>Conclusion</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B33EB59D-B856-4483-103F-7E0BEA22C2E3}"/>
              </a:ext>
            </a:extLst>
          </p:cNvPr>
          <p:cNvSpPr txBox="1"/>
          <p:nvPr/>
        </p:nvSpPr>
        <p:spPr>
          <a:xfrm>
            <a:off x="5440679" y="1161288"/>
            <a:ext cx="5548276" cy="1923475"/>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2000" dirty="0"/>
              <a:t>Performed regression on GW waveform data using an ANN</a:t>
            </a:r>
          </a:p>
          <a:p>
            <a:pPr indent="-228600" algn="ctr">
              <a:lnSpc>
                <a:spcPct val="90000"/>
              </a:lnSpc>
              <a:spcAft>
                <a:spcPts val="600"/>
              </a:spcAft>
              <a:buFont typeface="Arial" panose="020B0604020202020204" pitchFamily="34" charset="0"/>
              <a:buChar char="•"/>
            </a:pPr>
            <a:r>
              <a:rPr lang="en-US" sz="2000" dirty="0"/>
              <a:t>Used this model to efficiently reproduce waveform </a:t>
            </a:r>
          </a:p>
        </p:txBody>
      </p:sp>
      <p:sp>
        <p:nvSpPr>
          <p:cNvPr id="5" name="TextBox 4">
            <a:extLst>
              <a:ext uri="{FF2B5EF4-FFF2-40B4-BE49-F238E27FC236}">
                <a16:creationId xmlns:a16="http://schemas.microsoft.com/office/drawing/2014/main" id="{F5323273-B2AA-A47D-E51A-D038F2B03F0D}"/>
              </a:ext>
            </a:extLst>
          </p:cNvPr>
          <p:cNvSpPr txBox="1"/>
          <p:nvPr/>
        </p:nvSpPr>
        <p:spPr>
          <a:xfrm>
            <a:off x="7310356" y="535399"/>
            <a:ext cx="1808922" cy="553998"/>
          </a:xfrm>
          <a:prstGeom prst="rect">
            <a:avLst/>
          </a:prstGeom>
          <a:noFill/>
        </p:spPr>
        <p:txBody>
          <a:bodyPr wrap="square" rtlCol="0">
            <a:spAutoFit/>
          </a:bodyPr>
          <a:lstStyle/>
          <a:p>
            <a:r>
              <a:rPr lang="en-AU" sz="3000" dirty="0">
                <a:latin typeface="+mj-lt"/>
              </a:rPr>
              <a:t>Summary</a:t>
            </a:r>
          </a:p>
        </p:txBody>
      </p:sp>
      <p:sp>
        <p:nvSpPr>
          <p:cNvPr id="13" name="TextBox 12">
            <a:extLst>
              <a:ext uri="{FF2B5EF4-FFF2-40B4-BE49-F238E27FC236}">
                <a16:creationId xmlns:a16="http://schemas.microsoft.com/office/drawing/2014/main" id="{AE87C413-CC6E-32F1-D784-C1B979CEBD15}"/>
              </a:ext>
            </a:extLst>
          </p:cNvPr>
          <p:cNvSpPr txBox="1"/>
          <p:nvPr/>
        </p:nvSpPr>
        <p:spPr>
          <a:xfrm>
            <a:off x="7536915" y="3773238"/>
            <a:ext cx="1355803" cy="553998"/>
          </a:xfrm>
          <a:prstGeom prst="rect">
            <a:avLst/>
          </a:prstGeom>
          <a:noFill/>
        </p:spPr>
        <p:txBody>
          <a:bodyPr wrap="square" rtlCol="0">
            <a:spAutoFit/>
          </a:bodyPr>
          <a:lstStyle/>
          <a:p>
            <a:r>
              <a:rPr lang="en-AU" sz="3000" dirty="0">
                <a:latin typeface="+mj-lt"/>
              </a:rPr>
              <a:t>Impact</a:t>
            </a:r>
          </a:p>
        </p:txBody>
      </p:sp>
      <p:sp>
        <p:nvSpPr>
          <p:cNvPr id="14" name="TextBox 13">
            <a:extLst>
              <a:ext uri="{FF2B5EF4-FFF2-40B4-BE49-F238E27FC236}">
                <a16:creationId xmlns:a16="http://schemas.microsoft.com/office/drawing/2014/main" id="{74B33BF4-FCB7-4AF7-FAE8-DE2DA0FE3E2C}"/>
              </a:ext>
            </a:extLst>
          </p:cNvPr>
          <p:cNvSpPr txBox="1"/>
          <p:nvPr/>
        </p:nvSpPr>
        <p:spPr>
          <a:xfrm>
            <a:off x="5440679" y="4246051"/>
            <a:ext cx="6456460" cy="192347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Faster generation of GW waveforms in within domain</a:t>
            </a:r>
          </a:p>
          <a:p>
            <a:pPr indent="-228600" algn="ctr">
              <a:lnSpc>
                <a:spcPct val="90000"/>
              </a:lnSpc>
              <a:spcAft>
                <a:spcPts val="600"/>
              </a:spcAft>
              <a:buFont typeface="Arial" panose="020B0604020202020204" pitchFamily="34" charset="0"/>
              <a:buChar char="•"/>
            </a:pPr>
            <a:r>
              <a:rPr lang="en-US" sz="2000" dirty="0"/>
              <a:t>Could be applied to real time parameter estimation of GW signals, with numerous applications in Astronomy</a:t>
            </a:r>
          </a:p>
        </p:txBody>
      </p:sp>
    </p:spTree>
    <p:extLst>
      <p:ext uri="{BB962C8B-B14F-4D97-AF65-F5344CB8AC3E}">
        <p14:creationId xmlns:p14="http://schemas.microsoft.com/office/powerpoint/2010/main" val="311240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8A03F221-4CCE-18A7-3D2B-CB3B2C11537F}"/>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Background and motivation</a:t>
            </a: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56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F0983D-62FE-3C36-1C3E-5EEDB045CBB9}"/>
              </a:ext>
            </a:extLst>
          </p:cNvPr>
          <p:cNvSpPr>
            <a:spLocks noGrp="1"/>
          </p:cNvSpPr>
          <p:nvPr>
            <p:ph type="title"/>
          </p:nvPr>
        </p:nvSpPr>
        <p:spPr>
          <a:xfrm>
            <a:off x="621792" y="1161288"/>
            <a:ext cx="3602736" cy="4526280"/>
          </a:xfrm>
        </p:spPr>
        <p:txBody>
          <a:bodyPr>
            <a:normAutofit/>
          </a:bodyPr>
          <a:lstStyle/>
          <a:p>
            <a:r>
              <a:rPr lang="en-AU" sz="4000"/>
              <a:t>Path forward</a:t>
            </a:r>
          </a:p>
        </p:txBody>
      </p:sp>
      <p:sp>
        <p:nvSpPr>
          <p:cNvPr id="30" name="Rectangle 2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B62B849-9C32-26BC-E223-64D57A7B8434}"/>
              </a:ext>
            </a:extLst>
          </p:cNvPr>
          <p:cNvSpPr>
            <a:spLocks noGrp="1"/>
          </p:cNvSpPr>
          <p:nvPr>
            <p:ph idx="1"/>
          </p:nvPr>
        </p:nvSpPr>
        <p:spPr>
          <a:xfrm>
            <a:off x="5434149" y="932688"/>
            <a:ext cx="5916603" cy="4992624"/>
          </a:xfrm>
        </p:spPr>
        <p:txBody>
          <a:bodyPr anchor="ctr">
            <a:normAutofit/>
          </a:bodyPr>
          <a:lstStyle/>
          <a:p>
            <a:r>
              <a:rPr lang="en-AU" sz="2000" dirty="0"/>
              <a:t>Apply same methods to find phase of GW, which combined with amplitude forms the complete signal</a:t>
            </a:r>
          </a:p>
          <a:p>
            <a:r>
              <a:rPr lang="en-AU" sz="2000" dirty="0"/>
              <a:t>Increase number of input parameters to include spin of black holes, but just adding more nodes within input layer (more computationally intensive, but same in principle)</a:t>
            </a:r>
          </a:p>
          <a:p>
            <a:r>
              <a:rPr lang="en-AU" sz="2000" dirty="0"/>
              <a:t>Combine model with other tools for fast parameter estimation of BH mergers – applications in multi-messenger astronomy</a:t>
            </a:r>
          </a:p>
          <a:p>
            <a:endParaRPr lang="en-AU" sz="2000" dirty="0"/>
          </a:p>
        </p:txBody>
      </p:sp>
    </p:spTree>
    <p:extLst>
      <p:ext uri="{BB962C8B-B14F-4D97-AF65-F5344CB8AC3E}">
        <p14:creationId xmlns:p14="http://schemas.microsoft.com/office/powerpoint/2010/main" val="2790342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2A06429C-4C7E-DD12-4994-3E05F8368CFC}"/>
              </a:ext>
            </a:extLst>
          </p:cNvPr>
          <p:cNvSpPr>
            <a:spLocks noGrp="1"/>
          </p:cNvSpPr>
          <p:nvPr>
            <p:ph type="title"/>
          </p:nvPr>
        </p:nvSpPr>
        <p:spPr>
          <a:xfrm>
            <a:off x="621792" y="1161288"/>
            <a:ext cx="3602736" cy="4526280"/>
          </a:xfrm>
        </p:spPr>
        <p:txBody>
          <a:bodyPr>
            <a:normAutofit/>
          </a:bodyPr>
          <a:lstStyle/>
          <a:p>
            <a:r>
              <a:rPr lang="en-AU" sz="4000"/>
              <a:t>References</a:t>
            </a:r>
          </a:p>
        </p:txBody>
      </p:sp>
      <p:sp>
        <p:nvSpPr>
          <p:cNvPr id="39" name="Rectangle 3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2">
            <a:extLst>
              <a:ext uri="{FF2B5EF4-FFF2-40B4-BE49-F238E27FC236}">
                <a16:creationId xmlns:a16="http://schemas.microsoft.com/office/drawing/2014/main" id="{23F4359B-39BD-C28B-0D91-F8C33E3E6749}"/>
              </a:ext>
            </a:extLst>
          </p:cNvPr>
          <p:cNvSpPr>
            <a:spLocks noGrp="1"/>
          </p:cNvSpPr>
          <p:nvPr>
            <p:ph idx="1"/>
          </p:nvPr>
        </p:nvSpPr>
        <p:spPr>
          <a:xfrm>
            <a:off x="5434149" y="932688"/>
            <a:ext cx="5916603" cy="4992624"/>
          </a:xfrm>
        </p:spPr>
        <p:txBody>
          <a:bodyPr anchor="ctr">
            <a:normAutofit/>
          </a:bodyPr>
          <a:lstStyle/>
          <a:p>
            <a:r>
              <a:rPr lang="en-AU" sz="1100" b="0" i="0">
                <a:effectLst/>
              </a:rPr>
              <a:t>[Blackman et al., 2015] Blackman, J., Field, S. E., Galley, C. R., Szil ́agyi, B., Scheel, M. A., Tiglio,M., and Hemberger, D. A. (2015). Fast and accurate prediction of numerical relativity waveforms from binary black hole coalescences using surrogate models. Physical review letters, 115(12):121102.</a:t>
            </a:r>
            <a:endParaRPr lang="en-AU" sz="1100"/>
          </a:p>
          <a:p>
            <a:r>
              <a:rPr lang="en-US" sz="1100" b="0" i="0">
                <a:effectLst/>
              </a:rPr>
              <a:t>[Tiglio and Villanueva, 2021] Tiglio, M. and Villanueva, A. (2021). On ab initio-based, free and closed-form expressions for gravitational waves. Scientific Reports, 11(1):1–11.</a:t>
            </a:r>
            <a:endParaRPr lang="en-US" sz="1100"/>
          </a:p>
          <a:p>
            <a:r>
              <a:rPr lang="en-US" sz="1100" b="0" i="0">
                <a:effectLst/>
              </a:rPr>
              <a:t>[Tiglio and Villanueva, 2022] Tiglio, M. and Villanueva, A. (2022). Reduced order and surrogate models for gravitational waves. Living Reviews in Relativity, 25(1):1–97</a:t>
            </a:r>
            <a:endParaRPr lang="en-US" sz="1100"/>
          </a:p>
          <a:p>
            <a:r>
              <a:rPr lang="en-US" sz="1100" b="0" i="0">
                <a:effectLst/>
              </a:rPr>
              <a:t>[Udrescu and Tegmark, 2020] Udrescu, S.-M. and Tegmark, M. (2020). Ai feynman: A physics-inspired method for symbolic regression. Science Advances, 6(16):eaay2631.</a:t>
            </a:r>
            <a:endParaRPr lang="en-US" sz="1100"/>
          </a:p>
          <a:p>
            <a:r>
              <a:rPr lang="en-AU" sz="1100" b="0" i="0">
                <a:effectLst/>
              </a:rPr>
              <a:t>[Abbott et al., 2016] Abbott, B. P., Abbott, R., Abbott, T., Abernathy, M., Acernese, F., Ackley, K., Adams, C., Adams, T., Addesso, P., Adhikari, R., et al. (2016). Observation of gravitational waves from a binary black hole merger. Physical review letters, 116(6):061102</a:t>
            </a:r>
            <a:endParaRPr lang="en-AU" sz="1100"/>
          </a:p>
          <a:p>
            <a:r>
              <a:rPr lang="en-AU" sz="1100" b="0" i="0">
                <a:effectLst/>
              </a:rPr>
              <a:t>[Setyawati et al., 2020] Setyawati, Y., P ̈urrer, M., and Ohme, F. (2020). Regression methods in wave-form modeling: a comparative study. Classical and Quantum Gravity, 37(7):075012</a:t>
            </a:r>
            <a:endParaRPr lang="en-AU" sz="1100"/>
          </a:p>
          <a:p>
            <a:r>
              <a:rPr lang="en-AU" sz="1100" b="0" i="0">
                <a:effectLst/>
              </a:rPr>
              <a:t>[de Silva et al., 2020] de Silva, B. M., Champion, K., Quade, M., Loiseau, J.-C., Kutz, J. N., and Brunton, S. L. (2020). Pysindy: a python package for the sparse identification of nonlinear dynamics from data.</a:t>
            </a:r>
            <a:endParaRPr lang="en-AU" sz="1100"/>
          </a:p>
          <a:p>
            <a:r>
              <a:rPr lang="en-US" sz="1100" b="0" i="0">
                <a:effectLst/>
              </a:rPr>
              <a:t>[Chua et al., 2019] Chua, A. J., Galley, C. R., and Vallisneri, M. (2019). Reduced-order modeling with</a:t>
            </a:r>
            <a:br>
              <a:rPr lang="en-US" sz="1100"/>
            </a:br>
            <a:r>
              <a:rPr lang="en-US" sz="1100" b="0" i="0">
                <a:effectLst/>
              </a:rPr>
              <a:t>artificial neurons for gravitational-wave inference. Physical review letters, 122(21):211101</a:t>
            </a:r>
            <a:endParaRPr lang="en-AU" sz="1100"/>
          </a:p>
          <a:p>
            <a:pPr marL="0" indent="0">
              <a:buNone/>
            </a:pPr>
            <a:endParaRPr lang="en-AU" sz="1100"/>
          </a:p>
        </p:txBody>
      </p:sp>
    </p:spTree>
    <p:extLst>
      <p:ext uri="{BB962C8B-B14F-4D97-AF65-F5344CB8AC3E}">
        <p14:creationId xmlns:p14="http://schemas.microsoft.com/office/powerpoint/2010/main" val="44115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91">
            <a:extLst>
              <a:ext uri="{FF2B5EF4-FFF2-40B4-BE49-F238E27FC236}">
                <a16:creationId xmlns:a16="http://schemas.microsoft.com/office/drawing/2014/main" id="{4A4E7906-2E97-41E3-B042-F13FD1D64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CFA1A-A8FB-91D3-9B9A-64B8368B7DDC}"/>
              </a:ext>
            </a:extLst>
          </p:cNvPr>
          <p:cNvSpPr>
            <a:spLocks noGrp="1"/>
          </p:cNvSpPr>
          <p:nvPr>
            <p:ph type="ctrTitle"/>
          </p:nvPr>
        </p:nvSpPr>
        <p:spPr>
          <a:xfrm>
            <a:off x="793935" y="294283"/>
            <a:ext cx="3527117" cy="1081449"/>
          </a:xfrm>
        </p:spPr>
        <p:txBody>
          <a:bodyPr vert="horz" lIns="91440" tIns="45720" rIns="91440" bIns="45720" rtlCol="0" anchor="b">
            <a:normAutofit/>
          </a:bodyPr>
          <a:lstStyle/>
          <a:p>
            <a:r>
              <a:rPr lang="en-US" sz="3200" dirty="0"/>
              <a:t>Gravitational waves (GWs)</a:t>
            </a:r>
          </a:p>
        </p:txBody>
      </p:sp>
      <p:sp>
        <p:nvSpPr>
          <p:cNvPr id="3" name="Subtitle 2">
            <a:extLst>
              <a:ext uri="{FF2B5EF4-FFF2-40B4-BE49-F238E27FC236}">
                <a16:creationId xmlns:a16="http://schemas.microsoft.com/office/drawing/2014/main" id="{601C5E87-7F34-9E22-AABF-08FE4CCAF860}"/>
              </a:ext>
            </a:extLst>
          </p:cNvPr>
          <p:cNvSpPr>
            <a:spLocks noGrp="1"/>
          </p:cNvSpPr>
          <p:nvPr>
            <p:ph type="subTitle" idx="1"/>
          </p:nvPr>
        </p:nvSpPr>
        <p:spPr>
          <a:xfrm>
            <a:off x="793935" y="1670015"/>
            <a:ext cx="3527117" cy="4352977"/>
          </a:xfrm>
        </p:spPr>
        <p:txBody>
          <a:bodyPr vert="horz" lIns="91440" tIns="45720" rIns="91440" bIns="45720" rtlCol="0">
            <a:normAutofit/>
          </a:bodyPr>
          <a:lstStyle/>
          <a:p>
            <a:pPr marL="285750" indent="-285750" algn="just">
              <a:buFont typeface="Arial" panose="020B0604020202020204" pitchFamily="34" charset="0"/>
              <a:buChar char="•"/>
            </a:pPr>
            <a:r>
              <a:rPr lang="en-US" sz="1500" dirty="0"/>
              <a:t>Distortions in space time that are sent as a wave through space at the speed of light</a:t>
            </a:r>
          </a:p>
          <a:p>
            <a:pPr marL="285750" indent="-285750" algn="just">
              <a:buFont typeface="Arial" panose="020B0604020202020204" pitchFamily="34" charset="0"/>
              <a:buChar char="•"/>
            </a:pPr>
            <a:r>
              <a:rPr lang="en-US" sz="1500" dirty="0"/>
              <a:t>Predicted by General relativity, GWs result from accelerating masses, with the largest signals originating from the coalescence of two compact objects (e.g., neutron stars and black holes)</a:t>
            </a:r>
          </a:p>
          <a:p>
            <a:pPr marL="285750" indent="-285750" algn="just">
              <a:buFont typeface="Arial" panose="020B0604020202020204" pitchFamily="34" charset="0"/>
              <a:buChar char="•"/>
            </a:pPr>
            <a:r>
              <a:rPr lang="en-US" sz="1500" dirty="0"/>
              <a:t>Can be detected by the change in length of two points in space as a Gravitational wave passes through (as in LIGO-Virgo GW detectors)</a:t>
            </a:r>
          </a:p>
          <a:p>
            <a:pPr marL="285750" indent="-285750" algn="just">
              <a:buFont typeface="Arial" panose="020B0604020202020204" pitchFamily="34" charset="0"/>
              <a:buChar char="•"/>
            </a:pPr>
            <a:r>
              <a:rPr lang="en-US" sz="1500" dirty="0"/>
              <a:t>Gravitational waves are proving incredibly important to astronomy, allowing study of phenomena that otherwise would go undetected by conventional means</a:t>
            </a:r>
          </a:p>
          <a:p>
            <a:endParaRPr lang="en-US" sz="1100" dirty="0"/>
          </a:p>
        </p:txBody>
      </p:sp>
      <p:sp>
        <p:nvSpPr>
          <p:cNvPr id="3094" name="Rectangle 3093">
            <a:extLst>
              <a:ext uri="{FF2B5EF4-FFF2-40B4-BE49-F238E27FC236}">
                <a16:creationId xmlns:a16="http://schemas.microsoft.com/office/drawing/2014/main" id="{3276E0C7-D588-440B-8F4A-876392DB7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436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figure 1">
            <a:extLst>
              <a:ext uri="{FF2B5EF4-FFF2-40B4-BE49-F238E27FC236}">
                <a16:creationId xmlns:a16="http://schemas.microsoft.com/office/drawing/2014/main" id="{8D9F2D5B-7E49-F4A1-C2BD-519BF3490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63" r="4763" b="2"/>
          <a:stretch/>
        </p:blipFill>
        <p:spPr bwMode="auto">
          <a:xfrm>
            <a:off x="5104663" y="10"/>
            <a:ext cx="7087337"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E56997-240F-8335-6177-40B5A4303F1A}"/>
              </a:ext>
            </a:extLst>
          </p:cNvPr>
          <p:cNvSpPr txBox="1"/>
          <p:nvPr/>
        </p:nvSpPr>
        <p:spPr>
          <a:xfrm>
            <a:off x="6199146" y="6337905"/>
            <a:ext cx="4632960"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0" lang="en-AU" sz="1000" b="0" i="0" u="none" strike="noStrike" kern="1200" cap="none" spc="0" normalizeH="0" baseline="0" noProof="0">
                <a:ln>
                  <a:noFill/>
                </a:ln>
                <a:solidFill>
                  <a:prstClr val="black"/>
                </a:solidFill>
                <a:effectLst/>
                <a:uLnTx/>
                <a:uFillTx/>
                <a:latin typeface="Calibri" panose="020F0502020204030204"/>
                <a:ea typeface="+mn-ea"/>
                <a:cs typeface="+mn-cs"/>
              </a:rPr>
              <a:t>Image credit: </a:t>
            </a: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Image credit: ©Johan Jarnestad/The Royal Swedish Academy of Sciences.</a:t>
            </a:r>
            <a:endParaRPr kumimoji="0" lang="en-AU"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528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10E16-20DB-06F0-33B2-816E58D6C175}"/>
              </a:ext>
            </a:extLst>
          </p:cNvPr>
          <p:cNvSpPr>
            <a:spLocks noGrp="1"/>
          </p:cNvSpPr>
          <p:nvPr>
            <p:ph type="title"/>
          </p:nvPr>
        </p:nvSpPr>
        <p:spPr>
          <a:xfrm>
            <a:off x="838200" y="365125"/>
            <a:ext cx="10515600" cy="1306443"/>
          </a:xfrm>
        </p:spPr>
        <p:txBody>
          <a:bodyPr>
            <a:normAutofit/>
          </a:bodyPr>
          <a:lstStyle/>
          <a:p>
            <a:r>
              <a:rPr lang="en-AU" sz="4000"/>
              <a:t>GW waveforms</a:t>
            </a:r>
          </a:p>
        </p:txBody>
      </p:sp>
      <p:sp>
        <p:nvSpPr>
          <p:cNvPr id="3" name="Content Placeholder 2">
            <a:extLst>
              <a:ext uri="{FF2B5EF4-FFF2-40B4-BE49-F238E27FC236}">
                <a16:creationId xmlns:a16="http://schemas.microsoft.com/office/drawing/2014/main" id="{F29B744C-0FF1-210A-8246-E71A314DCAFF}"/>
              </a:ext>
            </a:extLst>
          </p:cNvPr>
          <p:cNvSpPr>
            <a:spLocks noGrp="1"/>
          </p:cNvSpPr>
          <p:nvPr>
            <p:ph idx="1"/>
          </p:nvPr>
        </p:nvSpPr>
        <p:spPr>
          <a:xfrm>
            <a:off x="838200" y="1825625"/>
            <a:ext cx="4152774" cy="4303464"/>
          </a:xfrm>
        </p:spPr>
        <p:txBody>
          <a:bodyPr>
            <a:normAutofit/>
          </a:bodyPr>
          <a:lstStyle/>
          <a:p>
            <a:r>
              <a:rPr lang="en-AU" sz="1500" dirty="0"/>
              <a:t>Merger of Binary Black Holes (BBHs) results in a GW signal of characteristic form, with the exact shape depending on several parameters</a:t>
            </a:r>
          </a:p>
          <a:p>
            <a:r>
              <a:rPr lang="en-AU" sz="1500" dirty="0"/>
              <a:t>Initially low frequency medium amplitude gravitational wave produced from orbiting black holes</a:t>
            </a:r>
          </a:p>
          <a:p>
            <a:r>
              <a:rPr lang="en-AU" sz="1500" dirty="0"/>
              <a:t>Just before black holes merge, rotation frequency increases rapidly, and due to increased acceleration, higher amplitude GWs are produced</a:t>
            </a:r>
          </a:p>
          <a:p>
            <a:r>
              <a:rPr lang="en-AU" sz="1500" dirty="0"/>
              <a:t>Once merged, “ring down” occurs, as seen in image, where amplitude rapidly drops toward zero</a:t>
            </a:r>
          </a:p>
          <a:p>
            <a:r>
              <a:rPr lang="en-AU" sz="1500" dirty="0"/>
              <a:t>Resulting signal depends on several parameters, including mass ratio of Black Holes and their respective spin</a:t>
            </a:r>
          </a:p>
          <a:p>
            <a:pPr marL="0" indent="0">
              <a:buNone/>
            </a:pPr>
            <a:endParaRPr lang="en-AU" sz="1400" dirty="0"/>
          </a:p>
        </p:txBody>
      </p:sp>
      <p:pic>
        <p:nvPicPr>
          <p:cNvPr id="1026" name="Picture 2" descr="figure_strain">
            <a:extLst>
              <a:ext uri="{FF2B5EF4-FFF2-40B4-BE49-F238E27FC236}">
                <a16:creationId xmlns:a16="http://schemas.microsoft.com/office/drawing/2014/main" id="{58AFAE9D-D0DE-FFAD-287C-6364E38C2E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95" r="-3" b="5163"/>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0127E4-B496-2E42-EB57-D6DB4F356F3E}"/>
              </a:ext>
            </a:extLst>
          </p:cNvPr>
          <p:cNvSpPr txBox="1"/>
          <p:nvPr/>
        </p:nvSpPr>
        <p:spPr>
          <a:xfrm>
            <a:off x="5183500" y="5706610"/>
            <a:ext cx="6170299" cy="422480"/>
          </a:xfrm>
          <a:prstGeom prst="rect">
            <a:avLst/>
          </a:prstGeom>
          <a:solidFill>
            <a:srgbClr val="000000">
              <a:alpha val="50000"/>
            </a:srgbClr>
          </a:solidFill>
          <a:ln>
            <a:noFill/>
          </a:ln>
        </p:spPr>
        <p:txBody>
          <a:bodyPr wrap="square" rtlCol="0">
            <a:noAutofit/>
          </a:bodyPr>
          <a:lstStyle/>
          <a:p>
            <a:pPr marL="0" marR="0" lvl="0" indent="0" algn="ctr" defTabSz="914400" rtl="0" eaLnBrk="1" fontAlgn="auto" latinLnBrk="0" hangingPunct="1">
              <a:spcBef>
                <a:spcPts val="0"/>
              </a:spcBef>
              <a:spcAft>
                <a:spcPts val="600"/>
              </a:spcAft>
              <a:buClrTx/>
              <a:buSzTx/>
              <a:buFontTx/>
              <a:buNone/>
              <a:tabLst/>
              <a:defRPr/>
            </a:pPr>
            <a:r>
              <a:rPr kumimoji="0" lang="en-AU" sz="1300" b="0" i="0" u="none" strike="noStrike" kern="1200" cap="none" spc="0" normalizeH="0" baseline="0" noProof="0">
                <a:ln>
                  <a:noFill/>
                </a:ln>
                <a:solidFill>
                  <a:srgbClr val="FFFFFF"/>
                </a:solidFill>
                <a:effectLst/>
                <a:uLnTx/>
                <a:uFillTx/>
              </a:rPr>
              <a:t>Figure from [Abbott et al., 2016] </a:t>
            </a:r>
          </a:p>
        </p:txBody>
      </p:sp>
    </p:spTree>
    <p:extLst>
      <p:ext uri="{BB962C8B-B14F-4D97-AF65-F5344CB8AC3E}">
        <p14:creationId xmlns:p14="http://schemas.microsoft.com/office/powerpoint/2010/main" val="264382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DA06D-1461-0CE6-530A-A7131D010A94}"/>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Modelling the waveforms</a:t>
            </a:r>
          </a:p>
        </p:txBody>
      </p:sp>
      <p:sp>
        <p:nvSpPr>
          <p:cNvPr id="21"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7A1F15-0346-5A5F-1B36-9E806AA28E03}"/>
              </a:ext>
            </a:extLst>
          </p:cNvPr>
          <p:cNvSpPr txBox="1"/>
          <p:nvPr/>
        </p:nvSpPr>
        <p:spPr>
          <a:xfrm>
            <a:off x="612648" y="2908005"/>
            <a:ext cx="5295015" cy="3268957"/>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dirty="0"/>
              <a:t>Understanding how the shape of a gravitational waveform depends on the parameters of the two black holes is a key step in using GW for Astronomy</a:t>
            </a:r>
          </a:p>
          <a:p>
            <a:pPr marL="285750" indent="-228600">
              <a:lnSpc>
                <a:spcPct val="90000"/>
              </a:lnSpc>
              <a:spcAft>
                <a:spcPts val="600"/>
              </a:spcAft>
              <a:buFont typeface="Arial" panose="020B0604020202020204" pitchFamily="34" charset="0"/>
              <a:buChar char="•"/>
            </a:pPr>
            <a:r>
              <a:rPr lang="en-US" sz="1700" dirty="0"/>
              <a:t>Want to be able to detect a GW signal, and quickly infer the parameters of the BHs, such as mass ratio, and spins (parameter estimation)</a:t>
            </a:r>
          </a:p>
          <a:p>
            <a:pPr marL="285750" indent="-228600">
              <a:lnSpc>
                <a:spcPct val="90000"/>
              </a:lnSpc>
              <a:spcAft>
                <a:spcPts val="600"/>
              </a:spcAft>
              <a:buFont typeface="Arial" panose="020B0604020202020204" pitchFamily="34" charset="0"/>
              <a:buChar char="•"/>
            </a:pPr>
            <a:r>
              <a:rPr lang="en-US" sz="1700" dirty="0"/>
              <a:t> Modelling waveform from first principals involves extremely complicated and computationally intensive numerical relativity simulations, can’t be done in real time – need more efficient modelling schemes</a:t>
            </a:r>
          </a:p>
          <a:p>
            <a:pPr marL="571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endParaRPr lang="en-US" sz="1700" dirty="0"/>
          </a:p>
        </p:txBody>
      </p:sp>
      <p:pic>
        <p:nvPicPr>
          <p:cNvPr id="7" name="Picture 6">
            <a:extLst>
              <a:ext uri="{FF2B5EF4-FFF2-40B4-BE49-F238E27FC236}">
                <a16:creationId xmlns:a16="http://schemas.microsoft.com/office/drawing/2014/main" id="{23579F6C-19FB-DCD9-BFB2-B625ACCB28F2}"/>
              </a:ext>
            </a:extLst>
          </p:cNvPr>
          <p:cNvPicPr>
            <a:picLocks noChangeAspect="1"/>
          </p:cNvPicPr>
          <p:nvPr/>
        </p:nvPicPr>
        <p:blipFill>
          <a:blip r:embed="rId2"/>
          <a:stretch>
            <a:fillRect/>
          </a:stretch>
        </p:blipFill>
        <p:spPr>
          <a:xfrm>
            <a:off x="9662786" y="3429000"/>
            <a:ext cx="2365188" cy="2237142"/>
          </a:xfrm>
          <a:prstGeom prst="rect">
            <a:avLst/>
          </a:prstGeom>
        </p:spPr>
      </p:pic>
      <p:pic>
        <p:nvPicPr>
          <p:cNvPr id="5" name="Picture 4">
            <a:extLst>
              <a:ext uri="{FF2B5EF4-FFF2-40B4-BE49-F238E27FC236}">
                <a16:creationId xmlns:a16="http://schemas.microsoft.com/office/drawing/2014/main" id="{907E1548-72A3-4338-6AD9-4FD33EC6B56A}"/>
              </a:ext>
            </a:extLst>
          </p:cNvPr>
          <p:cNvPicPr>
            <a:picLocks noChangeAspect="1"/>
          </p:cNvPicPr>
          <p:nvPr/>
        </p:nvPicPr>
        <p:blipFill>
          <a:blip r:embed="rId3"/>
          <a:stretch>
            <a:fillRect/>
          </a:stretch>
        </p:blipFill>
        <p:spPr>
          <a:xfrm>
            <a:off x="6095999" y="3429000"/>
            <a:ext cx="3405809" cy="2337269"/>
          </a:xfrm>
          <a:prstGeom prst="rect">
            <a:avLst/>
          </a:prstGeom>
        </p:spPr>
      </p:pic>
      <p:pic>
        <p:nvPicPr>
          <p:cNvPr id="4" name="Picture 3">
            <a:extLst>
              <a:ext uri="{FF2B5EF4-FFF2-40B4-BE49-F238E27FC236}">
                <a16:creationId xmlns:a16="http://schemas.microsoft.com/office/drawing/2014/main" id="{3BC5413F-557F-7034-A90D-4CB70D39EC25}"/>
              </a:ext>
            </a:extLst>
          </p:cNvPr>
          <p:cNvPicPr>
            <a:picLocks noChangeAspect="1"/>
          </p:cNvPicPr>
          <p:nvPr/>
        </p:nvPicPr>
        <p:blipFill>
          <a:blip r:embed="rId4"/>
          <a:stretch>
            <a:fillRect/>
          </a:stretch>
        </p:blipFill>
        <p:spPr>
          <a:xfrm>
            <a:off x="6096000" y="586409"/>
            <a:ext cx="5987680" cy="2629823"/>
          </a:xfrm>
          <a:prstGeom prst="rect">
            <a:avLst/>
          </a:prstGeom>
        </p:spPr>
      </p:pic>
    </p:spTree>
    <p:extLst>
      <p:ext uri="{BB962C8B-B14F-4D97-AF65-F5344CB8AC3E}">
        <p14:creationId xmlns:p14="http://schemas.microsoft.com/office/powerpoint/2010/main" val="338332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ECC3A6F-7BB1-B9DD-A204-887278AD17EA}"/>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Knowledge gaps</a:t>
            </a: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901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0906F-BAF9-D17D-DBEA-C645543DF165}"/>
              </a:ext>
            </a:extLst>
          </p:cNvPr>
          <p:cNvSpPr>
            <a:spLocks noGrp="1"/>
          </p:cNvSpPr>
          <p:nvPr>
            <p:ph type="title"/>
          </p:nvPr>
        </p:nvSpPr>
        <p:spPr>
          <a:xfrm>
            <a:off x="838200" y="365125"/>
            <a:ext cx="10515600" cy="1325563"/>
          </a:xfrm>
        </p:spPr>
        <p:txBody>
          <a:bodyPr>
            <a:normAutofit/>
          </a:bodyPr>
          <a:lstStyle/>
          <a:p>
            <a:r>
              <a:rPr lang="en-AU" sz="5400"/>
              <a:t>What has been done in this field?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7EE105-1BE8-ECE2-5DA7-64CC92BE99E3}"/>
              </a:ext>
            </a:extLst>
          </p:cNvPr>
          <p:cNvSpPr>
            <a:spLocks noGrp="1"/>
          </p:cNvSpPr>
          <p:nvPr>
            <p:ph idx="1"/>
          </p:nvPr>
        </p:nvSpPr>
        <p:spPr>
          <a:xfrm>
            <a:off x="838200" y="1929384"/>
            <a:ext cx="10515600" cy="4251960"/>
          </a:xfrm>
        </p:spPr>
        <p:txBody>
          <a:bodyPr>
            <a:normAutofit/>
          </a:bodyPr>
          <a:lstStyle/>
          <a:p>
            <a:r>
              <a:rPr lang="en-AU" sz="2200" dirty="0"/>
              <a:t>Reduced order and surrogate models (approximate models that are computationally cheaper) have significantly reduced computing time, with similar accuracy to traditional NR approach </a:t>
            </a:r>
            <a:r>
              <a:rPr lang="en-AU" sz="2200" b="0" i="0" dirty="0">
                <a:effectLst/>
              </a:rPr>
              <a:t>[Blackman et al., 2015] </a:t>
            </a:r>
            <a:endParaRPr lang="en-AU" sz="2200" dirty="0"/>
          </a:p>
          <a:p>
            <a:r>
              <a:rPr lang="en-AU" sz="2200" dirty="0"/>
              <a:t>Machine learning, particularly Artificial Neural Networks, have already successfully been employed to GW waveform modelling </a:t>
            </a:r>
            <a:r>
              <a:rPr lang="en-AU" sz="2200" b="0" i="0" dirty="0">
                <a:effectLst/>
              </a:rPr>
              <a:t>[</a:t>
            </a:r>
            <a:r>
              <a:rPr lang="en-AU" sz="2200" b="0" i="0" dirty="0" err="1">
                <a:effectLst/>
              </a:rPr>
              <a:t>Setyawati</a:t>
            </a:r>
            <a:r>
              <a:rPr lang="en-AU" sz="2200" b="0" i="0" dirty="0">
                <a:effectLst/>
              </a:rPr>
              <a:t> et al., 2020]</a:t>
            </a:r>
          </a:p>
          <a:p>
            <a:r>
              <a:rPr lang="en-US" sz="2200" dirty="0"/>
              <a:t>Has been shown that symbolic regression is highly effective in deriving simple Physics equations [</a:t>
            </a:r>
            <a:r>
              <a:rPr lang="en-US" sz="2200" dirty="0" err="1"/>
              <a:t>Udrescu</a:t>
            </a:r>
            <a:r>
              <a:rPr lang="en-US" sz="2200" dirty="0"/>
              <a:t> and </a:t>
            </a:r>
            <a:r>
              <a:rPr lang="en-US" sz="2200" dirty="0" err="1"/>
              <a:t>Tegmark</a:t>
            </a:r>
            <a:r>
              <a:rPr lang="en-US" sz="2200" dirty="0"/>
              <a:t>, 2020] </a:t>
            </a:r>
          </a:p>
          <a:p>
            <a:r>
              <a:rPr lang="en-US" sz="2200" dirty="0"/>
              <a:t>Symbolic regression has already been employed to predict waveforms of GWs in [</a:t>
            </a:r>
            <a:r>
              <a:rPr lang="en-US" sz="2200" dirty="0" err="1"/>
              <a:t>Tiglio</a:t>
            </a:r>
            <a:r>
              <a:rPr lang="en-US" sz="2200" dirty="0"/>
              <a:t> and Villanueva, 2021],</a:t>
            </a:r>
            <a:r>
              <a:rPr lang="en-AU" sz="2200" dirty="0"/>
              <a:t> using a genetic programming approach</a:t>
            </a:r>
          </a:p>
          <a:p>
            <a:endParaRPr lang="en-AU" sz="2200" dirty="0"/>
          </a:p>
        </p:txBody>
      </p:sp>
    </p:spTree>
    <p:extLst>
      <p:ext uri="{BB962C8B-B14F-4D97-AF65-F5344CB8AC3E}">
        <p14:creationId xmlns:p14="http://schemas.microsoft.com/office/powerpoint/2010/main" val="258239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54">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56">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0BE3C0-7037-5254-DA69-2CEE7AA980C5}"/>
              </a:ext>
            </a:extLst>
          </p:cNvPr>
          <p:cNvSpPr>
            <a:spLocks noGrp="1"/>
          </p:cNvSpPr>
          <p:nvPr>
            <p:ph type="title"/>
          </p:nvPr>
        </p:nvSpPr>
        <p:spPr>
          <a:xfrm>
            <a:off x="438913" y="859536"/>
            <a:ext cx="4832802" cy="1243584"/>
          </a:xfrm>
        </p:spPr>
        <p:txBody>
          <a:bodyPr>
            <a:normAutofit/>
          </a:bodyPr>
          <a:lstStyle/>
          <a:p>
            <a:r>
              <a:rPr lang="en-AU" sz="3400"/>
              <a:t>What remains to be solved?</a:t>
            </a:r>
          </a:p>
        </p:txBody>
      </p:sp>
      <p:sp>
        <p:nvSpPr>
          <p:cNvPr id="59" name="Rectangle 5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1EF01CE-D2B6-4BA0-D8D9-B14ED3D38E3A}"/>
              </a:ext>
            </a:extLst>
          </p:cNvPr>
          <p:cNvSpPr>
            <a:spLocks noGrp="1"/>
          </p:cNvSpPr>
          <p:nvPr>
            <p:ph idx="1"/>
          </p:nvPr>
        </p:nvSpPr>
        <p:spPr>
          <a:xfrm>
            <a:off x="438912" y="2512611"/>
            <a:ext cx="4832803" cy="3664351"/>
          </a:xfrm>
        </p:spPr>
        <p:txBody>
          <a:bodyPr>
            <a:normAutofit/>
          </a:bodyPr>
          <a:lstStyle/>
          <a:p>
            <a:r>
              <a:rPr lang="en-AU" sz="1800" dirty="0"/>
              <a:t>Neural networks have not yet been able to successfully model full 7D parameter space of signal manifold </a:t>
            </a:r>
            <a:r>
              <a:rPr lang="en-US" sz="1800" b="0" i="0" dirty="0">
                <a:effectLst/>
              </a:rPr>
              <a:t>[Chua et al., 2019] </a:t>
            </a:r>
            <a:endParaRPr lang="en-AU" sz="1800" dirty="0"/>
          </a:p>
          <a:p>
            <a:r>
              <a:rPr lang="en-AU" sz="1800" dirty="0"/>
              <a:t>The symbolic work that has been done has not been able to identify sparse models of GW waveforms, such as in </a:t>
            </a:r>
            <a:r>
              <a:rPr lang="en-US" sz="1800" b="0" i="0" dirty="0">
                <a:effectLst/>
              </a:rPr>
              <a:t>[</a:t>
            </a:r>
            <a:r>
              <a:rPr lang="en-US" sz="1800" b="0" i="0" dirty="0" err="1">
                <a:effectLst/>
              </a:rPr>
              <a:t>Tiglio</a:t>
            </a:r>
            <a:r>
              <a:rPr lang="en-US" sz="1800" b="0" i="0" dirty="0">
                <a:effectLst/>
              </a:rPr>
              <a:t> and Villanueva, 2021]</a:t>
            </a:r>
          </a:p>
          <a:p>
            <a:r>
              <a:rPr lang="en-US" sz="1800" dirty="0"/>
              <a:t>Former gap in literature potentially amenable  to parsimonious nature of </a:t>
            </a:r>
            <a:r>
              <a:rPr lang="en-US" sz="1800" dirty="0" err="1"/>
              <a:t>SINDy</a:t>
            </a:r>
            <a:endParaRPr lang="en-AU" sz="1800" dirty="0"/>
          </a:p>
          <a:p>
            <a:endParaRPr lang="en-AU" sz="1800" dirty="0"/>
          </a:p>
        </p:txBody>
      </p:sp>
      <p:pic>
        <p:nvPicPr>
          <p:cNvPr id="7" name="Picture 6">
            <a:extLst>
              <a:ext uri="{FF2B5EF4-FFF2-40B4-BE49-F238E27FC236}">
                <a16:creationId xmlns:a16="http://schemas.microsoft.com/office/drawing/2014/main" id="{B0C5BA1F-2327-798D-3914-CAE89BABDFF4}"/>
              </a:ext>
            </a:extLst>
          </p:cNvPr>
          <p:cNvPicPr>
            <a:picLocks noChangeAspect="1"/>
          </p:cNvPicPr>
          <p:nvPr/>
        </p:nvPicPr>
        <p:blipFill>
          <a:blip r:embed="rId2"/>
          <a:stretch>
            <a:fillRect/>
          </a:stretch>
        </p:blipFill>
        <p:spPr>
          <a:xfrm>
            <a:off x="5892800" y="5281269"/>
            <a:ext cx="4420953" cy="564928"/>
          </a:xfrm>
          <a:prstGeom prst="rect">
            <a:avLst/>
          </a:prstGeom>
        </p:spPr>
      </p:pic>
      <p:pic>
        <p:nvPicPr>
          <p:cNvPr id="5" name="Picture 4">
            <a:extLst>
              <a:ext uri="{FF2B5EF4-FFF2-40B4-BE49-F238E27FC236}">
                <a16:creationId xmlns:a16="http://schemas.microsoft.com/office/drawing/2014/main" id="{85627C33-F244-3EE1-7156-29392973F67B}"/>
              </a:ext>
            </a:extLst>
          </p:cNvPr>
          <p:cNvPicPr>
            <a:picLocks noChangeAspect="1"/>
          </p:cNvPicPr>
          <p:nvPr/>
        </p:nvPicPr>
        <p:blipFill>
          <a:blip r:embed="rId3"/>
          <a:stretch>
            <a:fillRect/>
          </a:stretch>
        </p:blipFill>
        <p:spPr>
          <a:xfrm>
            <a:off x="5892800" y="424252"/>
            <a:ext cx="4420953" cy="513571"/>
          </a:xfrm>
          <a:prstGeom prst="rect">
            <a:avLst/>
          </a:prstGeom>
        </p:spPr>
      </p:pic>
      <p:cxnSp>
        <p:nvCxnSpPr>
          <p:cNvPr id="11" name="Straight Arrow Connector 10">
            <a:extLst>
              <a:ext uri="{FF2B5EF4-FFF2-40B4-BE49-F238E27FC236}">
                <a16:creationId xmlns:a16="http://schemas.microsoft.com/office/drawing/2014/main" id="{E0C763FF-822D-B643-2E5B-A79C986CEDCC}"/>
              </a:ext>
            </a:extLst>
          </p:cNvPr>
          <p:cNvCxnSpPr>
            <a:stCxn id="5" idx="2"/>
            <a:endCxn id="7" idx="0"/>
          </p:cNvCxnSpPr>
          <p:nvPr/>
        </p:nvCxnSpPr>
        <p:spPr>
          <a:xfrm>
            <a:off x="8103277" y="937823"/>
            <a:ext cx="0" cy="4343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C1113479-F060-6F52-9C69-1B46B13E42AA}"/>
              </a:ext>
            </a:extLst>
          </p:cNvPr>
          <p:cNvCxnSpPr>
            <a:cxnSpLocks/>
            <a:stCxn id="3" idx="3"/>
            <a:endCxn id="5" idx="1"/>
          </p:cNvCxnSpPr>
          <p:nvPr/>
        </p:nvCxnSpPr>
        <p:spPr>
          <a:xfrm flipV="1">
            <a:off x="5271715" y="681038"/>
            <a:ext cx="621085" cy="3663749"/>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125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788BA3-9BB8-5F46-63BC-B740CCB1BD0C}"/>
              </a:ext>
            </a:extLst>
          </p:cNvPr>
          <p:cNvSpPr>
            <a:spLocks noGrp="1"/>
          </p:cNvSpPr>
          <p:nvPr>
            <p:ph type="title"/>
          </p:nvPr>
        </p:nvSpPr>
        <p:spPr>
          <a:xfrm>
            <a:off x="621792" y="1161288"/>
            <a:ext cx="3602736" cy="4526280"/>
          </a:xfrm>
        </p:spPr>
        <p:txBody>
          <a:bodyPr>
            <a:normAutofit/>
          </a:bodyPr>
          <a:lstStyle/>
          <a:p>
            <a:r>
              <a:rPr lang="en-AU" sz="4000"/>
              <a:t>Project goal</a:t>
            </a:r>
          </a:p>
        </p:txBody>
      </p:sp>
      <p:sp>
        <p:nvSpPr>
          <p:cNvPr id="21" name="Rectangle 2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463FBE7-0CAD-4797-1B9F-15F06FF50CED}"/>
              </a:ext>
            </a:extLst>
          </p:cNvPr>
          <p:cNvSpPr>
            <a:spLocks noGrp="1"/>
          </p:cNvSpPr>
          <p:nvPr>
            <p:ph idx="1"/>
          </p:nvPr>
        </p:nvSpPr>
        <p:spPr>
          <a:xfrm>
            <a:off x="5434149" y="932688"/>
            <a:ext cx="5916603" cy="4992624"/>
          </a:xfrm>
        </p:spPr>
        <p:txBody>
          <a:bodyPr anchor="ctr">
            <a:normAutofit/>
          </a:bodyPr>
          <a:lstStyle/>
          <a:p>
            <a:r>
              <a:rPr lang="en-AU" sz="2000" dirty="0"/>
              <a:t>Be able to efficiently compute GW waveforms - for the particular case of gravitational waves emitted during </a:t>
            </a:r>
            <a:r>
              <a:rPr lang="en-AU" sz="2000" dirty="0" err="1"/>
              <a:t>inspiral</a:t>
            </a:r>
            <a:r>
              <a:rPr lang="en-AU" sz="2000" dirty="0"/>
              <a:t> of binary black holes in case of no spin</a:t>
            </a:r>
          </a:p>
          <a:p>
            <a:r>
              <a:rPr lang="en-AU" sz="2000" dirty="0"/>
              <a:t>Using </a:t>
            </a:r>
            <a:r>
              <a:rPr lang="en-AU" sz="2000" dirty="0" err="1"/>
              <a:t>SINDy</a:t>
            </a:r>
            <a:r>
              <a:rPr lang="en-AU" sz="2000" dirty="0"/>
              <a:t>, find a sparse and simple model for waveforms – identifying simple dynamics of the system</a:t>
            </a:r>
          </a:p>
          <a:p>
            <a:r>
              <a:rPr lang="en-AU" sz="2000" dirty="0"/>
              <a:t>Using ANNs, produce an efficient model to quickly compute waveforms from given parameters of black hole system </a:t>
            </a:r>
          </a:p>
        </p:txBody>
      </p:sp>
      <p:cxnSp>
        <p:nvCxnSpPr>
          <p:cNvPr id="11" name="Straight Connector 10">
            <a:extLst>
              <a:ext uri="{FF2B5EF4-FFF2-40B4-BE49-F238E27FC236}">
                <a16:creationId xmlns:a16="http://schemas.microsoft.com/office/drawing/2014/main" id="{35418093-554A-25D4-DA99-83E39BC05737}"/>
              </a:ext>
            </a:extLst>
          </p:cNvPr>
          <p:cNvCxnSpPr>
            <a:cxnSpLocks/>
          </p:cNvCxnSpPr>
          <p:nvPr/>
        </p:nvCxnSpPr>
        <p:spPr>
          <a:xfrm flipV="1">
            <a:off x="5724940" y="3102049"/>
            <a:ext cx="5088834" cy="10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DF0ABE0F-B69C-063E-0FC6-CD0E9A75BF4D}"/>
              </a:ext>
            </a:extLst>
          </p:cNvPr>
          <p:cNvCxnSpPr>
            <a:cxnSpLocks/>
          </p:cNvCxnSpPr>
          <p:nvPr/>
        </p:nvCxnSpPr>
        <p:spPr>
          <a:xfrm>
            <a:off x="5724940" y="3424454"/>
            <a:ext cx="5088834" cy="4546"/>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88F0F0AA-D56D-3830-3580-6C0D4CBD27C6}"/>
              </a:ext>
            </a:extLst>
          </p:cNvPr>
          <p:cNvCxnSpPr/>
          <p:nvPr/>
        </p:nvCxnSpPr>
        <p:spPr>
          <a:xfrm>
            <a:off x="5724940" y="3676439"/>
            <a:ext cx="824947"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93188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1380</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Fast Gravitational waveform generation</vt:lpstr>
      <vt:lpstr>Background and motivation</vt:lpstr>
      <vt:lpstr>Gravitational waves (GWs)</vt:lpstr>
      <vt:lpstr>GW waveforms</vt:lpstr>
      <vt:lpstr>Modelling the waveforms</vt:lpstr>
      <vt:lpstr>Knowledge gaps</vt:lpstr>
      <vt:lpstr>What has been done in this field?</vt:lpstr>
      <vt:lpstr>What remains to be solved?</vt:lpstr>
      <vt:lpstr>Project goal</vt:lpstr>
      <vt:lpstr>Approach and study design</vt:lpstr>
      <vt:lpstr>Approach and study design</vt:lpstr>
      <vt:lpstr>Workflow</vt:lpstr>
      <vt:lpstr>Results and discussion</vt:lpstr>
      <vt:lpstr>Data generation</vt:lpstr>
      <vt:lpstr>Initial model</vt:lpstr>
      <vt:lpstr>Hyper-parameter tuning</vt:lpstr>
      <vt:lpstr>New model</vt:lpstr>
      <vt:lpstr>Model vs built in function</vt:lpstr>
      <vt:lpstr>Conclusion</vt:lpstr>
      <vt:lpstr>Path forward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Moncrieff (22968254)</dc:creator>
  <cp:lastModifiedBy>Jordan Moncrieff (22968254)</cp:lastModifiedBy>
  <cp:revision>2</cp:revision>
  <dcterms:created xsi:type="dcterms:W3CDTF">2022-07-18T09:03:45Z</dcterms:created>
  <dcterms:modified xsi:type="dcterms:W3CDTF">2022-07-20T10:06:56Z</dcterms:modified>
</cp:coreProperties>
</file>