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77" r:id="rId4"/>
    <p:sldId id="276" r:id="rId5"/>
    <p:sldId id="278" r:id="rId6"/>
    <p:sldId id="287" r:id="rId7"/>
    <p:sldId id="291" r:id="rId8"/>
    <p:sldId id="303" r:id="rId9"/>
    <p:sldId id="293" r:id="rId10"/>
    <p:sldId id="304" r:id="rId11"/>
    <p:sldId id="281" r:id="rId12"/>
    <p:sldId id="282" r:id="rId13"/>
    <p:sldId id="289" r:id="rId14"/>
    <p:sldId id="288" r:id="rId15"/>
    <p:sldId id="285" r:id="rId16"/>
    <p:sldId id="295" r:id="rId17"/>
    <p:sldId id="296" r:id="rId18"/>
    <p:sldId id="310" r:id="rId19"/>
    <p:sldId id="297" r:id="rId20"/>
    <p:sldId id="298" r:id="rId21"/>
    <p:sldId id="299" r:id="rId22"/>
    <p:sldId id="301" r:id="rId23"/>
    <p:sldId id="294" r:id="rId24"/>
    <p:sldId id="311" r:id="rId25"/>
    <p:sldId id="300" r:id="rId26"/>
    <p:sldId id="309" r:id="rId27"/>
    <p:sldId id="317" r:id="rId28"/>
    <p:sldId id="305" r:id="rId29"/>
    <p:sldId id="302" r:id="rId30"/>
    <p:sldId id="312" r:id="rId31"/>
    <p:sldId id="313" r:id="rId32"/>
    <p:sldId id="314" r:id="rId33"/>
    <p:sldId id="316" r:id="rId34"/>
    <p:sldId id="307" r:id="rId35"/>
    <p:sldId id="320" r:id="rId36"/>
    <p:sldId id="321" r:id="rId37"/>
    <p:sldId id="308" r:id="rId38"/>
    <p:sldId id="326" r:id="rId39"/>
    <p:sldId id="261" r:id="rId40"/>
    <p:sldId id="318" r:id="rId41"/>
    <p:sldId id="325" r:id="rId42"/>
    <p:sldId id="31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4" autoAdjust="0"/>
    <p:restoredTop sz="76996" autoAdjust="0"/>
  </p:normalViewPr>
  <p:slideViewPr>
    <p:cSldViewPr snapToGrid="0">
      <p:cViewPr varScale="1">
        <p:scale>
          <a:sx n="97" d="100"/>
          <a:sy n="97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96069-525A-416E-A921-6C74C3AC657A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9A9B7-5DA2-4815-97DF-4D21C34F9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9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Experience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Will</a:t>
            </a:r>
            <a:r>
              <a:rPr lang="en-GB" baseline="0" dirty="0"/>
              <a:t> look at some code for stream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Then try to generalise it a little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FS2 vs </a:t>
            </a:r>
            <a:r>
              <a:rPr lang="en-GB" baseline="0" dirty="0" err="1"/>
              <a:t>scalaz</a:t>
            </a:r>
            <a:r>
              <a:rPr lang="en-GB" baseline="0" dirty="0"/>
              <a:t>-streams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436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7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Monad, </a:t>
            </a:r>
            <a:r>
              <a:rPr lang="en-GB" dirty="0" err="1"/>
              <a:t>comonad</a:t>
            </a:r>
            <a:r>
              <a:rPr lang="en-GB" dirty="0"/>
              <a:t>, </a:t>
            </a:r>
            <a:r>
              <a:rPr lang="en-GB" dirty="0" err="1"/>
              <a:t>functor</a:t>
            </a:r>
            <a:r>
              <a:rPr lang="en-GB" dirty="0"/>
              <a:t>, </a:t>
            </a:r>
            <a:r>
              <a:rPr lang="en-GB" dirty="0" err="1"/>
              <a:t>etc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Does</a:t>
            </a:r>
            <a:r>
              <a:rPr lang="en-GB" baseline="0" dirty="0"/>
              <a:t> not combine even though it has a monad instance (does the wrong thing)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Need a </a:t>
            </a:r>
            <a:r>
              <a:rPr lang="en-GB" baseline="0" dirty="0" err="1"/>
              <a:t>dsl</a:t>
            </a:r>
            <a:r>
              <a:rPr lang="en-GB" baseline="0" dirty="0"/>
              <a:t> that we can use to model </a:t>
            </a:r>
            <a:r>
              <a:rPr lang="en-GB" baseline="0" dirty="0" err="1"/>
              <a:t>workfows</a:t>
            </a:r>
            <a:r>
              <a:rPr lang="en-GB" baseline="0" dirty="0"/>
              <a:t> and then “compile” to FSM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847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Streams do not support backtracking because</a:t>
            </a:r>
            <a:r>
              <a:rPr lang="en-GB" baseline="0" dirty="0"/>
              <a:t> they aim for constant memory usage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But we don’t care about that so much because a transaction typically has &lt;50 events (tokens)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05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Type parameters!! K,</a:t>
            </a:r>
            <a:r>
              <a:rPr lang="en-GB" baseline="0" dirty="0"/>
              <a:t> O, M, A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Simplified (</a:t>
            </a:r>
            <a:r>
              <a:rPr lang="en-GB" dirty="0" err="1"/>
              <a:t>nextInput</a:t>
            </a:r>
            <a:r>
              <a:rPr lang="en-GB" dirty="0"/>
              <a:t>, feed should be</a:t>
            </a:r>
            <a:r>
              <a:rPr lang="en-GB" baseline="0" dirty="0"/>
              <a:t> in different trait</a:t>
            </a:r>
            <a:r>
              <a:rPr lang="en-GB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INPUT will be explained in a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12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Final encoding (GADTs</a:t>
            </a:r>
            <a:r>
              <a:rPr lang="en-GB" baseline="0" dirty="0"/>
              <a:t> due to `parallel`)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Now going to talk about some specific problems, (where the </a:t>
            </a:r>
            <a:r>
              <a:rPr lang="en-GB" baseline="0" dirty="0" err="1"/>
              <a:t>impl</a:t>
            </a:r>
            <a:r>
              <a:rPr lang="en-GB" baseline="0" dirty="0"/>
              <a:t>. differs from </a:t>
            </a:r>
            <a:r>
              <a:rPr lang="en-GB" baseline="0"/>
              <a:t>other libraries)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12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59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In all other plan types we match on M(_)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17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In all other plan types we match on M(_)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52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922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1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Fraud and risk management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Transactional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Workflows tailored</a:t>
            </a:r>
            <a:r>
              <a:rPr lang="en-GB" baseline="0" dirty="0"/>
              <a:t> to clients needs/industry &amp; country templates/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925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</a:t>
            </a:r>
            <a:r>
              <a:rPr lang="en-GB" baseline="0" dirty="0"/>
              <a:t> Partial match…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859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Vendor calls have</a:t>
            </a:r>
            <a:r>
              <a:rPr lang="en-GB" baseline="0" dirty="0"/>
              <a:t> a cost &amp; other commercial </a:t>
            </a:r>
            <a:r>
              <a:rPr lang="en-GB" baseline="0" dirty="0" err="1"/>
              <a:t>impliciations</a:t>
            </a:r>
            <a:r>
              <a:rPr lang="en-GB" baseline="0" dirty="0"/>
              <a:t> so need to be managed in the language, not implicitly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48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Nothing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Monoid</a:t>
            </a:r>
            <a:r>
              <a:rPr lang="en-GB" baseline="0" dirty="0"/>
              <a:t> (partial results)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114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Nothing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Monoid</a:t>
            </a:r>
            <a:r>
              <a:rPr lang="en-GB" baseline="0" dirty="0"/>
              <a:t> (partial results)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6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Final encoding (GADTs</a:t>
            </a:r>
            <a:r>
              <a:rPr lang="en-GB" baseline="0" dirty="0"/>
              <a:t> due to `parallel`)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380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Final encoding (GADTs</a:t>
            </a:r>
            <a:r>
              <a:rPr lang="en-GB" baseline="0" dirty="0"/>
              <a:t> due to `parallel`)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434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Final encoding (GADTs</a:t>
            </a:r>
            <a:r>
              <a:rPr lang="en-GB" baseline="0" dirty="0"/>
              <a:t> due to `parallel`)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314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Final encoding (GADTs</a:t>
            </a:r>
            <a:r>
              <a:rPr lang="en-GB" baseline="0" dirty="0"/>
              <a:t> due to `parallel`)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698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090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Nothing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Monoid</a:t>
            </a:r>
            <a:r>
              <a:rPr lang="en-GB" baseline="0" dirty="0"/>
              <a:t> (partial results)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8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Just to give an idea of the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 exactly</a:t>
            </a:r>
            <a:r>
              <a:rPr lang="en-GB" baseline="0" dirty="0"/>
              <a:t> big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compute perf. Characteristics of workflow based on AST and historical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62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Nothing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Monoid</a:t>
            </a:r>
            <a:r>
              <a:rPr lang="en-GB" baseline="0" dirty="0"/>
              <a:t> (partial results)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5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Nothing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Monoid</a:t>
            </a:r>
            <a:r>
              <a:rPr lang="en-GB" baseline="0" dirty="0"/>
              <a:t> (partial results)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2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129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Did</a:t>
            </a:r>
            <a:r>
              <a:rPr lang="en-GB" baseline="0" dirty="0"/>
              <a:t> some performance testing, reached &gt; 1400 </a:t>
            </a:r>
            <a:r>
              <a:rPr lang="en-GB" baseline="0" dirty="0" err="1"/>
              <a:t>tps</a:t>
            </a:r>
            <a:r>
              <a:rPr lang="en-GB" baseline="0" dirty="0"/>
              <a:t> on a single partition (just </a:t>
            </a:r>
            <a:r>
              <a:rPr lang="en-GB" baseline="0" dirty="0" err="1"/>
              <a:t>kafka</a:t>
            </a:r>
            <a:r>
              <a:rPr lang="en-GB" baseline="0" dirty="0"/>
              <a:t>/fs2/</a:t>
            </a:r>
            <a:r>
              <a:rPr lang="en-GB" baseline="0" dirty="0" err="1"/>
              <a:t>circe</a:t>
            </a:r>
            <a:r>
              <a:rPr lang="en-GB" baseline="0" dirty="0"/>
              <a:t>), chose not to investigate further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837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Did</a:t>
            </a:r>
            <a:r>
              <a:rPr lang="en-GB" baseline="0" dirty="0"/>
              <a:t> some performance testing, reached &gt; 1400 </a:t>
            </a:r>
            <a:r>
              <a:rPr lang="en-GB" baseline="0" dirty="0" err="1"/>
              <a:t>tps</a:t>
            </a:r>
            <a:r>
              <a:rPr lang="en-GB" baseline="0" dirty="0"/>
              <a:t> on a single partition (just </a:t>
            </a:r>
            <a:r>
              <a:rPr lang="en-GB" baseline="0" dirty="0" err="1"/>
              <a:t>kafka</a:t>
            </a:r>
            <a:r>
              <a:rPr lang="en-GB" baseline="0" dirty="0"/>
              <a:t>/fs2/</a:t>
            </a:r>
            <a:r>
              <a:rPr lang="en-GB" baseline="0" dirty="0" err="1"/>
              <a:t>circe</a:t>
            </a:r>
            <a:r>
              <a:rPr lang="en-GB" baseline="0" dirty="0"/>
              <a:t>), chose not to investigate further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328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Did</a:t>
            </a:r>
            <a:r>
              <a:rPr lang="en-GB" baseline="0" dirty="0"/>
              <a:t> some performance testing, reached &gt; 1400 </a:t>
            </a:r>
            <a:r>
              <a:rPr lang="en-GB" baseline="0" dirty="0" err="1"/>
              <a:t>tps</a:t>
            </a:r>
            <a:r>
              <a:rPr lang="en-GB" baseline="0" dirty="0"/>
              <a:t> on a single partition (just </a:t>
            </a:r>
            <a:r>
              <a:rPr lang="en-GB" baseline="0" dirty="0" err="1"/>
              <a:t>kafka</a:t>
            </a:r>
            <a:r>
              <a:rPr lang="en-GB" baseline="0" dirty="0"/>
              <a:t>/fs2/</a:t>
            </a:r>
            <a:r>
              <a:rPr lang="en-GB" baseline="0" dirty="0" err="1"/>
              <a:t>circe</a:t>
            </a:r>
            <a:r>
              <a:rPr lang="en-GB" baseline="0" dirty="0"/>
              <a:t>), chose not to investigate further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95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dirty="0" err="1"/>
              <a:t>scala</a:t>
            </a:r>
            <a:r>
              <a:rPr lang="en-GB" dirty="0"/>
              <a:t> for</a:t>
            </a:r>
            <a:r>
              <a:rPr lang="en-GB" baseline="0" dirty="0"/>
              <a:t> most things already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Kafk</a:t>
            </a:r>
            <a:r>
              <a:rPr lang="en-GB" baseline="0" dirty="0"/>
              <a:t>a currently only used after a transaction has happened (aggregation </a:t>
            </a:r>
            <a:r>
              <a:rPr lang="en-GB" baseline="0" dirty="0" err="1"/>
              <a:t>etc</a:t>
            </a:r>
            <a:r>
              <a:rPr lang="en-GB" baseline="0" dirty="0"/>
              <a:t>)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Why </a:t>
            </a:r>
            <a:r>
              <a:rPr lang="en-GB" b="1" dirty="0" err="1"/>
              <a:t>kafka</a:t>
            </a:r>
            <a:r>
              <a:rPr lang="en-GB" b="1" dirty="0"/>
              <a:t>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Have a </a:t>
            </a:r>
            <a:r>
              <a:rPr lang="en-GB" dirty="0" err="1"/>
              <a:t>dsl</a:t>
            </a:r>
            <a:r>
              <a:rPr lang="en-GB" dirty="0"/>
              <a:t> for workflows already, now need a new interpreter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We also do counts,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24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All side-effects are encapsulated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Parallelism: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Run multiple service connectors, workflow engines based on partitions of the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91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053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377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868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Important to have strongly</a:t>
            </a:r>
            <a:r>
              <a:rPr lang="en-GB" baseline="0" dirty="0"/>
              <a:t> typed topics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Thrift, </a:t>
            </a:r>
            <a:r>
              <a:rPr lang="en-GB" baseline="0" dirty="0" err="1"/>
              <a:t>json</a:t>
            </a:r>
            <a:r>
              <a:rPr lang="en-GB" baseline="0" dirty="0"/>
              <a:t>, </a:t>
            </a:r>
            <a:r>
              <a:rPr lang="en-GB" baseline="0" dirty="0" err="1"/>
              <a:t>etc</a:t>
            </a:r>
            <a:r>
              <a:rPr lang="en-GB" baseline="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Need to store schema, versions, 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9A9B7-5DA2-4815-97DF-4D21C34F96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69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5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9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2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35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4AC7-C553-4469-9D2D-6E3FDC967CD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9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4AC7-C553-4469-9D2D-6E3FDC967CDC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02CF-E0E7-4644-B089-9D8DEB729E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03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omonad.com/reader/wp-content/uploads/2009/08/A-Parsing-Trifecta.pdf" TargetMode="External"/><Relationship Id="rId2" Type="http://schemas.openxmlformats.org/officeDocument/2006/relationships/hyperlink" Target="http://hackage.haskell.org/package/machines-0.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Stream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With Kafka, </a:t>
            </a:r>
            <a:r>
              <a:rPr lang="en-GB" dirty="0" err="1"/>
              <a:t>scalaz</a:t>
            </a:r>
            <a:r>
              <a:rPr lang="en-GB" dirty="0"/>
              <a:t>, fs2 – experience report</a:t>
            </a:r>
          </a:p>
          <a:p>
            <a:r>
              <a:rPr lang="en-GB" dirty="0"/>
              <a:t>jannmueller@sphonic.com</a:t>
            </a:r>
          </a:p>
          <a:p>
            <a:endParaRPr lang="en-GB" dirty="0"/>
          </a:p>
          <a:p>
            <a:r>
              <a:rPr lang="en-GB" dirty="0"/>
              <a:t>9 December 2016</a:t>
            </a:r>
          </a:p>
        </p:txBody>
      </p:sp>
    </p:spTree>
    <p:extLst>
      <p:ext uri="{BB962C8B-B14F-4D97-AF65-F5344CB8AC3E}">
        <p14:creationId xmlns:p14="http://schemas.microsoft.com/office/powerpoint/2010/main" val="104701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Workflows as streams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Input &amp; Output format</a:t>
            </a:r>
            <a:endParaRPr lang="en-GB" sz="3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transaction is  a stream of </a:t>
            </a:r>
            <a:r>
              <a:rPr lang="en-GB" sz="24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APIResponse</a:t>
            </a:r>
            <a:r>
              <a:rPr lang="en-GB" dirty="0" err="1"/>
              <a:t>s</a:t>
            </a:r>
            <a:endParaRPr lang="en-GB" dirty="0"/>
          </a:p>
          <a:p>
            <a:r>
              <a:rPr lang="en-GB" dirty="0"/>
              <a:t>The execution engine produces a stream of </a:t>
            </a:r>
            <a:r>
              <a:rPr lang="en-GB" sz="24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APIRequest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[Unit]</a:t>
            </a:r>
            <a:r>
              <a:rPr lang="en-GB" dirty="0"/>
              <a:t>s and a final result 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R</a:t>
            </a:r>
          </a:p>
          <a:p>
            <a:r>
              <a:rPr lang="en-GB" dirty="0"/>
              <a:t>Conceptually: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876" y="4468626"/>
            <a:ext cx="9067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4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Workflows as streams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Finite state machines (Moore)</a:t>
            </a:r>
            <a:endParaRPr lang="en-GB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435" y="2194191"/>
            <a:ext cx="4772025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035971"/>
            <a:ext cx="10515600" cy="2140991"/>
          </a:xfrm>
        </p:spPr>
        <p:txBody>
          <a:bodyPr/>
          <a:lstStyle/>
          <a:p>
            <a:r>
              <a:rPr lang="en-GB" dirty="0" err="1"/>
              <a:t>Resumable</a:t>
            </a:r>
            <a:r>
              <a:rPr lang="en-GB" dirty="0"/>
              <a:t> / partial execution</a:t>
            </a:r>
          </a:p>
          <a:p>
            <a:r>
              <a:rPr lang="en-GB" dirty="0"/>
              <a:t>BUT Cannot combine easily</a:t>
            </a:r>
          </a:p>
          <a:p>
            <a:pPr lvl="1"/>
            <a:r>
              <a:rPr lang="en-GB" dirty="0"/>
              <a:t>Need some combinators to interpret our workflows</a:t>
            </a:r>
          </a:p>
          <a:p>
            <a:pPr lvl="1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452" y="4196824"/>
            <a:ext cx="1975300" cy="19801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615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Workflow DSL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What is out there</a:t>
            </a:r>
            <a:endParaRPr lang="en-GB" sz="3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Streams/</a:t>
            </a:r>
            <a:r>
              <a:rPr lang="en-GB" dirty="0" err="1"/>
              <a:t>iteratees</a:t>
            </a:r>
            <a:endParaRPr lang="en-GB" dirty="0"/>
          </a:p>
          <a:p>
            <a:pPr lvl="1"/>
            <a:r>
              <a:rPr lang="en-GB" dirty="0"/>
              <a:t>Many implementations: Machines (Haskell), </a:t>
            </a:r>
            <a:r>
              <a:rPr lang="en-GB" dirty="0" err="1"/>
              <a:t>scalaz</a:t>
            </a:r>
            <a:r>
              <a:rPr lang="en-GB" dirty="0"/>
              <a:t>-stream/fs2, …</a:t>
            </a:r>
          </a:p>
          <a:p>
            <a:pPr lvl="1"/>
            <a:r>
              <a:rPr lang="en-GB" dirty="0"/>
              <a:t>Can be resumed</a:t>
            </a:r>
          </a:p>
          <a:p>
            <a:pPr lvl="1"/>
            <a:r>
              <a:rPr lang="en-GB" dirty="0"/>
              <a:t>Do not support backtracking</a:t>
            </a:r>
          </a:p>
          <a:p>
            <a:r>
              <a:rPr lang="en-GB" dirty="0"/>
              <a:t>Parser combinators</a:t>
            </a:r>
          </a:p>
          <a:p>
            <a:pPr lvl="1"/>
            <a:r>
              <a:rPr lang="en-GB" dirty="0"/>
              <a:t>Backtracking</a:t>
            </a:r>
          </a:p>
          <a:p>
            <a:pPr lvl="1"/>
            <a:r>
              <a:rPr lang="en-GB" dirty="0"/>
              <a:t>Cannot be resumed</a:t>
            </a:r>
          </a:p>
          <a:p>
            <a:pPr lvl="1"/>
            <a:endParaRPr lang="en-GB" dirty="0"/>
          </a:p>
          <a:p>
            <a:r>
              <a:rPr lang="en-GB" dirty="0"/>
              <a:t>Also, how can we do requests (to external services)?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28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Workflow DSL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Solution</a:t>
            </a:r>
            <a:endParaRPr lang="en-GB" sz="3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Let’s build a hybrid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234565"/>
            <a:ext cx="103251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33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DSL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Solution</a:t>
            </a:r>
            <a:endParaRPr lang="en-GB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24719"/>
            <a:ext cx="10668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9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Branches of a workflow can run in parallel</a:t>
            </a:r>
          </a:p>
          <a:p>
            <a:r>
              <a:rPr lang="en-GB" dirty="0"/>
              <a:t>In </a:t>
            </a:r>
            <a:r>
              <a:rPr lang="en-GB" dirty="0" err="1"/>
              <a:t>parallel.feed</a:t>
            </a:r>
            <a:r>
              <a:rPr lang="en-GB" dirty="0"/>
              <a:t> we need to know which branch to run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515519"/>
            <a:ext cx="11925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Branches of a workflow can run in parallel</a:t>
            </a:r>
          </a:p>
          <a:p>
            <a:r>
              <a:rPr lang="en-GB" dirty="0"/>
              <a:t>In </a:t>
            </a:r>
            <a:r>
              <a:rPr lang="en-GB" dirty="0" err="1"/>
              <a:t>parallel.feed</a:t>
            </a:r>
            <a:r>
              <a:rPr lang="en-GB" dirty="0"/>
              <a:t> we need to know which branch to run</a:t>
            </a:r>
          </a:p>
          <a:p>
            <a:r>
              <a:rPr lang="en-GB" dirty="0"/>
              <a:t>So we encode the branch in the input type: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790" y="3928078"/>
            <a:ext cx="66960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8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Branches of a workflow can run in parallel</a:t>
            </a:r>
          </a:p>
          <a:p>
            <a:r>
              <a:rPr lang="en-GB" dirty="0"/>
              <a:t>In </a:t>
            </a:r>
            <a:r>
              <a:rPr lang="en-GB" dirty="0" err="1"/>
              <a:t>parallel.feed</a:t>
            </a:r>
            <a:r>
              <a:rPr lang="en-GB" dirty="0"/>
              <a:t> we need to know which branch to run</a:t>
            </a:r>
          </a:p>
          <a:p>
            <a:r>
              <a:rPr lang="en-GB" dirty="0"/>
              <a:t>So we encode the branch in the input type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478431"/>
            <a:ext cx="106870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4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Branches of a workflow can run in parallel</a:t>
            </a:r>
          </a:p>
          <a:p>
            <a:r>
              <a:rPr lang="en-GB" dirty="0"/>
              <a:t>In </a:t>
            </a:r>
            <a:r>
              <a:rPr lang="en-GB" dirty="0" err="1"/>
              <a:t>parallel.feed</a:t>
            </a:r>
            <a:r>
              <a:rPr lang="en-GB" dirty="0"/>
              <a:t> we need to know which branch to run</a:t>
            </a:r>
          </a:p>
          <a:p>
            <a:r>
              <a:rPr lang="en-GB" dirty="0"/>
              <a:t>So we encode the branch in the input type</a:t>
            </a:r>
          </a:p>
          <a:p>
            <a:r>
              <a:rPr lang="en-GB" dirty="0"/>
              <a:t>And wrap the inputs in </a:t>
            </a:r>
            <a:r>
              <a:rPr lang="en-GB" dirty="0" err="1"/>
              <a:t>parallel.nextInputs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081463"/>
            <a:ext cx="8534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48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await</a:t>
            </a:r>
            <a:r>
              <a:rPr lang="en-GB" dirty="0"/>
              <a:t> needs to specify the request parameters</a:t>
            </a:r>
          </a:p>
          <a:p>
            <a:pPr lvl="1"/>
            <a:r>
              <a:rPr lang="en-GB" dirty="0"/>
              <a:t>Which service to call, arguments,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181350"/>
            <a:ext cx="9867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7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Fraud risk management</a:t>
            </a:r>
          </a:p>
          <a:p>
            <a:pPr lvl="1"/>
            <a:r>
              <a:rPr lang="en-GB" dirty="0"/>
              <a:t>Address &amp; age verification, anti-money laundering etc.</a:t>
            </a:r>
          </a:p>
          <a:p>
            <a:pPr lvl="1"/>
            <a:r>
              <a:rPr lang="en-GB" dirty="0"/>
              <a:t>Aggregate data from ~60 3</a:t>
            </a:r>
            <a:r>
              <a:rPr lang="en-GB" baseline="30000" dirty="0"/>
              <a:t>rd</a:t>
            </a:r>
            <a:r>
              <a:rPr lang="en-GB" dirty="0"/>
              <a:t> party APIs</a:t>
            </a:r>
          </a:p>
          <a:p>
            <a:pPr lvl="1"/>
            <a:r>
              <a:rPr lang="en-GB" dirty="0"/>
              <a:t>Post-processing: data mining, analytics</a:t>
            </a:r>
          </a:p>
          <a:p>
            <a:r>
              <a:rPr lang="en-GB" dirty="0"/>
              <a:t>Custom workflows for each client</a:t>
            </a:r>
          </a:p>
          <a:p>
            <a:r>
              <a:rPr lang="en-GB" dirty="0"/>
              <a:t>Graphical editor + expression DSL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14" y="3714647"/>
            <a:ext cx="2925849" cy="2933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423" y="722836"/>
            <a:ext cx="3825240" cy="6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5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await</a:t>
            </a:r>
            <a:r>
              <a:rPr lang="en-GB" dirty="0"/>
              <a:t> needs to specify the request parameters</a:t>
            </a:r>
          </a:p>
          <a:p>
            <a:pPr lvl="1"/>
            <a:r>
              <a:rPr lang="en-GB" dirty="0"/>
              <a:t>Which service to call, arguments, etc.</a:t>
            </a:r>
          </a:p>
          <a:p>
            <a:r>
              <a:rPr lang="en-GB" dirty="0"/>
              <a:t>In </a:t>
            </a:r>
            <a:r>
              <a:rPr lang="en-GB" sz="24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nextInput</a:t>
            </a:r>
            <a:r>
              <a:rPr lang="en-GB" dirty="0"/>
              <a:t> we return 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M[Unit]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3300417"/>
            <a:ext cx="10315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41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await</a:t>
            </a:r>
            <a:r>
              <a:rPr lang="en-GB" dirty="0"/>
              <a:t> needs to specify the request parameters</a:t>
            </a:r>
          </a:p>
          <a:p>
            <a:pPr lvl="1"/>
            <a:r>
              <a:rPr lang="en-GB" dirty="0"/>
              <a:t>Which service to call, arguments, etc.</a:t>
            </a:r>
          </a:p>
          <a:p>
            <a:r>
              <a:rPr lang="en-GB" dirty="0"/>
              <a:t>In </a:t>
            </a:r>
            <a:r>
              <a:rPr lang="en-GB" sz="24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nextInput</a:t>
            </a:r>
            <a:r>
              <a:rPr lang="en-GB" dirty="0"/>
              <a:t> we return 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M[Unit]</a:t>
            </a:r>
          </a:p>
          <a:p>
            <a:r>
              <a:rPr lang="en-GB" dirty="0"/>
              <a:t>In</a:t>
            </a:r>
            <a:r>
              <a:rPr lang="en-GB" sz="2400" dirty="0"/>
              <a:t>  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feed</a:t>
            </a:r>
            <a:r>
              <a:rPr lang="en-GB" sz="2400" dirty="0"/>
              <a:t> </a:t>
            </a:r>
            <a:r>
              <a:rPr lang="en-GB" dirty="0"/>
              <a:t>we unwrap the innermost 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Input</a:t>
            </a:r>
            <a:r>
              <a:rPr lang="en-GB" sz="2400" dirty="0"/>
              <a:t> </a:t>
            </a:r>
            <a:r>
              <a:rPr lang="en-GB" dirty="0"/>
              <a:t>value</a:t>
            </a:r>
            <a:endParaRPr lang="en-GB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37096"/>
            <a:ext cx="103632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1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service connector implements 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Input[M[Unit]] =&gt; Input[K]</a:t>
            </a:r>
          </a:p>
          <a:p>
            <a:endParaRPr lang="en-GB" sz="2400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  <a:p>
            <a:endParaRPr lang="en-GB" sz="2400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  <a:p>
            <a:endParaRPr lang="en-GB" sz="2400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  <a:p>
            <a:endParaRPr lang="en-GB" sz="2400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  <a:p>
            <a:pPr marL="0" indent="0">
              <a:buNone/>
            </a:pPr>
            <a:endParaRPr lang="en-GB" sz="2400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  <a:p>
            <a:r>
              <a:rPr lang="en-GB" dirty="0"/>
              <a:t>This means that 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K</a:t>
            </a:r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 </a:t>
            </a:r>
            <a:r>
              <a:rPr lang="en-GB" dirty="0"/>
              <a:t>should be able to express failed requests</a:t>
            </a:r>
          </a:p>
          <a:p>
            <a:pPr lvl="1"/>
            <a:r>
              <a:rPr lang="en-GB" dirty="0"/>
              <a:t>We want to handle most failures in the workflow language</a:t>
            </a:r>
          </a:p>
          <a:p>
            <a:pPr lvl="1"/>
            <a:r>
              <a:rPr lang="en-GB" dirty="0"/>
              <a:t>For example, retries can be done without a round trip to the workflow engine, but failover (vendor down) should be managed in the workflow</a:t>
            </a:r>
          </a:p>
          <a:p>
            <a:pPr lvl="1"/>
            <a:endParaRPr lang="en-GB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52193" y="2693849"/>
            <a:ext cx="3933496" cy="1483061"/>
            <a:chOff x="1474075" y="2181470"/>
            <a:chExt cx="9246476" cy="3486233"/>
          </a:xfrm>
        </p:grpSpPr>
        <p:sp>
          <p:nvSpPr>
            <p:cNvPr id="6" name="Rectangle 5"/>
            <p:cNvSpPr/>
            <p:nvPr/>
          </p:nvSpPr>
          <p:spPr>
            <a:xfrm>
              <a:off x="1474075" y="4351282"/>
              <a:ext cx="2096813" cy="1316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HTTP API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7103" y="4351282"/>
              <a:ext cx="2096813" cy="1316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Workflow engine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77103" y="2362774"/>
              <a:ext cx="2096813" cy="1316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Service connector</a:t>
              </a:r>
            </a:p>
          </p:txBody>
        </p:sp>
        <p:sp>
          <p:nvSpPr>
            <p:cNvPr id="9" name="Cloud 8"/>
            <p:cNvSpPr/>
            <p:nvPr/>
          </p:nvSpPr>
          <p:spPr>
            <a:xfrm>
              <a:off x="7740869" y="2181470"/>
              <a:ext cx="2979682" cy="167902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3</a:t>
              </a:r>
              <a:r>
                <a:rPr lang="en-GB" sz="800" baseline="30000" dirty="0"/>
                <a:t>rd</a:t>
              </a:r>
              <a:r>
                <a:rPr lang="en-GB" sz="800" dirty="0"/>
                <a:t> parties,</a:t>
              </a:r>
            </a:p>
            <a:p>
              <a:pPr algn="ctr"/>
              <a:r>
                <a:rPr lang="en-GB" sz="800" dirty="0"/>
                <a:t>Other services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40869" y="4351280"/>
              <a:ext cx="2065283" cy="11902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Post-processing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570888" y="4702066"/>
              <a:ext cx="11062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228896" y="3679193"/>
              <a:ext cx="0" cy="6720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70887" y="5295900"/>
              <a:ext cx="1106215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61841" y="3679193"/>
              <a:ext cx="0" cy="672087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2"/>
            </p:cNvCxnSpPr>
            <p:nvPr/>
          </p:nvCxnSpPr>
          <p:spPr>
            <a:xfrm flipV="1">
              <a:off x="6773916" y="3020984"/>
              <a:ext cx="976196" cy="1"/>
            </a:xfrm>
            <a:prstGeom prst="line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225" y="808831"/>
            <a:ext cx="19335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2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DSL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Generating a finite state machine</a:t>
            </a:r>
            <a:endParaRPr lang="en-GB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5" y="3905085"/>
            <a:ext cx="7486650" cy="183832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Run a plan on a sequence of inputs</a:t>
            </a:r>
          </a:p>
          <a:p>
            <a:r>
              <a:rPr lang="en-GB" dirty="0"/>
              <a:t>Collect partial results along the way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684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DSL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Generating a finite state machine</a:t>
            </a:r>
            <a:endParaRPr lang="en-GB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Run a plan on a sequence of inputs</a:t>
            </a:r>
          </a:p>
          <a:p>
            <a:r>
              <a:rPr lang="en-GB" dirty="0"/>
              <a:t>Collect partial results along the way</a:t>
            </a:r>
          </a:p>
          <a:p>
            <a:r>
              <a:rPr lang="en-GB" dirty="0"/>
              <a:t>To get a 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Plan[K, O, M, Nothing]: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3875854"/>
            <a:ext cx="83724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49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DSL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Using the language</a:t>
            </a:r>
            <a:endParaRPr lang="en-GB" sz="3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We store workflows as ASTs and interpret them using the </a:t>
            </a:r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Plan</a:t>
            </a:r>
            <a:r>
              <a:rPr lang="en-GB" dirty="0"/>
              <a:t> combinators</a:t>
            </a:r>
          </a:p>
          <a:p>
            <a:r>
              <a:rPr lang="en-GB" dirty="0"/>
              <a:t>But we can also write workflows in Scala directly (embedded DSL)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452" y="4196824"/>
            <a:ext cx="1975300" cy="19801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9782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DSL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Using the language</a:t>
            </a:r>
            <a:endParaRPr lang="en-GB" sz="3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We store workflows as ASTs and interpret them using the </a:t>
            </a:r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Plan</a:t>
            </a:r>
            <a:r>
              <a:rPr lang="en-GB" dirty="0"/>
              <a:t> combinators</a:t>
            </a:r>
          </a:p>
          <a:p>
            <a:r>
              <a:rPr lang="en-GB" dirty="0"/>
              <a:t>But we can also write workflows in Scala directly (embedded DSL)</a:t>
            </a:r>
          </a:p>
          <a:p>
            <a:r>
              <a:rPr lang="en-GB" dirty="0"/>
              <a:t>The output type should have an associative operation to enable intermediate results – </a:t>
            </a:r>
            <a:r>
              <a:rPr lang="en-GB" sz="24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scalaz.Semiring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[O]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For example: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206" y="4748754"/>
            <a:ext cx="53054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23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DSL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Using the language</a:t>
            </a:r>
            <a:endParaRPr lang="en-GB" sz="3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We store workflows as ASTs and interpret them using the </a:t>
            </a:r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Plan</a:t>
            </a:r>
            <a:r>
              <a:rPr lang="en-GB" dirty="0"/>
              <a:t> combinators</a:t>
            </a:r>
          </a:p>
          <a:p>
            <a:r>
              <a:rPr lang="en-GB" dirty="0"/>
              <a:t>But we can also write workflows in Scala directly (embedded DSL)</a:t>
            </a:r>
          </a:p>
          <a:p>
            <a:r>
              <a:rPr lang="en-GB" dirty="0"/>
              <a:t>The output type should be monoidal to enable intermediate results – </a:t>
            </a:r>
            <a:r>
              <a:rPr lang="en-GB" sz="24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scalaz.Monoid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[O]</a:t>
            </a:r>
            <a:endParaRPr lang="en-GB" dirty="0"/>
          </a:p>
          <a:p>
            <a:r>
              <a:rPr lang="en-GB" dirty="0"/>
              <a:t>If there are no reasonable append/zero operations, use 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Last[O]</a:t>
            </a:r>
            <a:endParaRPr lang="en-GB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095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DSL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Conveniences</a:t>
            </a:r>
            <a:endParaRPr lang="en-GB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97" y="1690688"/>
            <a:ext cx="7396766" cy="49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66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DSL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Example</a:t>
            </a:r>
            <a:endParaRPr lang="en-GB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824459"/>
            <a:ext cx="105060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3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&amp;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Relatively low </a:t>
            </a:r>
            <a:r>
              <a:rPr lang="en-GB" dirty="0" err="1"/>
              <a:t>tps</a:t>
            </a:r>
            <a:r>
              <a:rPr lang="en-GB" dirty="0"/>
              <a:t> (&lt;10 on average), high variance</a:t>
            </a:r>
          </a:p>
          <a:p>
            <a:pPr lvl="1"/>
            <a:r>
              <a:rPr lang="en-GB" dirty="0"/>
              <a:t>Batches</a:t>
            </a:r>
          </a:p>
          <a:p>
            <a:pPr lvl="1"/>
            <a:r>
              <a:rPr lang="en-GB" dirty="0"/>
              <a:t>Seasonal/time-of-day</a:t>
            </a:r>
          </a:p>
          <a:p>
            <a:r>
              <a:rPr lang="en-GB" dirty="0"/>
              <a:t>Latency highly dependent on API calls</a:t>
            </a:r>
          </a:p>
          <a:p>
            <a:pPr lvl="1"/>
            <a:r>
              <a:rPr lang="en-GB" dirty="0"/>
              <a:t>Most time is spent waiting for other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777" y="4632082"/>
            <a:ext cx="5754742" cy="2007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80" y="4631125"/>
            <a:ext cx="5021482" cy="2008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395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workflows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Property tests</a:t>
            </a:r>
            <a:endParaRPr lang="en-GB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Define case classes &amp; arbitrary instances for each kind of input data</a:t>
            </a:r>
          </a:p>
          <a:p>
            <a:endParaRPr lang="en-GB" sz="2400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7" y="3038475"/>
            <a:ext cx="57245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31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workflows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Property tests</a:t>
            </a:r>
            <a:endParaRPr lang="en-GB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Define case classes &amp; arbitrary instances for each kind of input data</a:t>
            </a:r>
          </a:p>
          <a:p>
            <a:endParaRPr lang="en-GB" dirty="0"/>
          </a:p>
          <a:p>
            <a:endParaRPr lang="en-GB" sz="2400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2959100"/>
            <a:ext cx="88296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28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workflows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Property tests</a:t>
            </a:r>
            <a:endParaRPr lang="en-GB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Define case classes &amp; arbitrary instances for each kind of input data</a:t>
            </a:r>
          </a:p>
          <a:p>
            <a:endParaRPr lang="en-GB" dirty="0"/>
          </a:p>
          <a:p>
            <a:endParaRPr lang="en-GB" sz="2400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563" y="2655384"/>
            <a:ext cx="6263673" cy="39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5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workflows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Upgrade running transactions to a new version</a:t>
            </a:r>
            <a:endParaRPr lang="en-GB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Try to parse all events for that transaction using the new version</a:t>
            </a:r>
          </a:p>
          <a:p>
            <a:r>
              <a:rPr lang="en-GB" dirty="0"/>
              <a:t>Revert to old version on failure</a:t>
            </a:r>
          </a:p>
          <a:p>
            <a:pPr lvl="1"/>
            <a:r>
              <a:rPr lang="en-GB" dirty="0"/>
              <a:t>This is safe because it doesn’t have cause any side effects</a:t>
            </a:r>
          </a:p>
          <a:p>
            <a:endParaRPr lang="en-GB" dirty="0"/>
          </a:p>
          <a:p>
            <a:endParaRPr lang="en-GB" sz="2400" dirty="0">
              <a:latin typeface="PragmataPro" panose="02000509030000020004" pitchFamily="49" charset="0"/>
              <a:ea typeface="PragmataPro" panose="02000509030000020004" pitchFamily="49" charset="0"/>
              <a:cs typeface="PragmataPro" panose="020005090300000200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39" y="4001652"/>
            <a:ext cx="117633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46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Pieces of the puzzle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Running the workflow engine on </a:t>
            </a:r>
            <a:r>
              <a:rPr lang="en-GB" sz="3400" dirty="0" err="1">
                <a:latin typeface="Basic Sans ExtraLight" panose="00000300000000000000" pitchFamily="50" charset="0"/>
              </a:rPr>
              <a:t>kafka</a:t>
            </a:r>
            <a:endParaRPr lang="en-GB" sz="3400" dirty="0">
              <a:latin typeface="Basic Sans ExtraLight" panose="000003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Serialise to/from JSON </a:t>
            </a:r>
          </a:p>
          <a:p>
            <a:pPr lvl="1"/>
            <a:r>
              <a:rPr lang="en-GB" dirty="0"/>
              <a:t>Because it can be derived automatically with </a:t>
            </a:r>
            <a:r>
              <a:rPr lang="en-GB" dirty="0" err="1"/>
              <a:t>circe</a:t>
            </a:r>
            <a:endParaRPr lang="en-GB" dirty="0"/>
          </a:p>
          <a:p>
            <a:pPr lvl="1"/>
            <a:r>
              <a:rPr lang="en-GB" dirty="0"/>
              <a:t>Alternatively, use binary format </a:t>
            </a:r>
            <a:r>
              <a:rPr lang="en-GB" dirty="0" err="1"/>
              <a:t>eg</a:t>
            </a:r>
            <a:r>
              <a:rPr lang="en-GB" dirty="0"/>
              <a:t>. thrift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5892"/>
            <a:ext cx="8296275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43425"/>
            <a:ext cx="82867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11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Pieces of the puzzle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Running the workflow engine on </a:t>
            </a:r>
            <a:r>
              <a:rPr lang="en-GB" sz="3400" dirty="0" err="1">
                <a:latin typeface="Basic Sans ExtraLight" panose="00000300000000000000" pitchFamily="50" charset="0"/>
              </a:rPr>
              <a:t>kafka</a:t>
            </a:r>
            <a:endParaRPr lang="en-GB" sz="3400" dirty="0">
              <a:latin typeface="Basic Sans ExtraLight" panose="000003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FS2 </a:t>
            </a:r>
            <a:r>
              <a:rPr lang="en-GB" dirty="0" err="1"/>
              <a:t>kafka</a:t>
            </a:r>
            <a:r>
              <a:rPr lang="en-GB" dirty="0"/>
              <a:t> stream </a:t>
            </a:r>
          </a:p>
          <a:p>
            <a:pPr lvl="1"/>
            <a:r>
              <a:rPr lang="en-GB" dirty="0" err="1"/>
              <a:t>ConsumerConnector</a:t>
            </a:r>
            <a:r>
              <a:rPr lang="en-GB" dirty="0"/>
              <a:t> (</a:t>
            </a:r>
            <a:r>
              <a:rPr lang="en-GB" dirty="0" err="1"/>
              <a:t>kafka</a:t>
            </a:r>
            <a:r>
              <a:rPr lang="en-GB" dirty="0"/>
              <a:t>) gives 1 iterator for each partition</a:t>
            </a:r>
          </a:p>
          <a:p>
            <a:pPr lvl="1"/>
            <a:r>
              <a:rPr lang="en-GB" dirty="0"/>
              <a:t>Create 1 stream per partition and join with fs2.concurrent.join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97" y="3544120"/>
            <a:ext cx="8677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14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Pieces of the puzzle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Running the workflow engine on </a:t>
            </a:r>
            <a:r>
              <a:rPr lang="en-GB" sz="3400" dirty="0" err="1">
                <a:latin typeface="Basic Sans ExtraLight" panose="00000300000000000000" pitchFamily="50" charset="0"/>
              </a:rPr>
              <a:t>kafka</a:t>
            </a:r>
            <a:endParaRPr lang="en-GB" sz="3400" dirty="0">
              <a:latin typeface="Basic Sans ExtraLight" panose="000003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FS2 </a:t>
            </a:r>
            <a:r>
              <a:rPr lang="en-GB" dirty="0" err="1"/>
              <a:t>kafka</a:t>
            </a:r>
            <a:r>
              <a:rPr lang="en-GB" dirty="0"/>
              <a:t> stream </a:t>
            </a:r>
          </a:p>
          <a:p>
            <a:pPr lvl="1"/>
            <a:r>
              <a:rPr lang="en-GB" dirty="0"/>
              <a:t>Write to another topic when done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72" y="3127648"/>
            <a:ext cx="8153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72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Pieces of the puzzle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Running the workflow engine on </a:t>
            </a:r>
            <a:r>
              <a:rPr lang="en-GB" sz="3400" dirty="0" err="1">
                <a:latin typeface="Basic Sans ExtraLight" panose="00000300000000000000" pitchFamily="50" charset="0"/>
              </a:rPr>
              <a:t>kafka</a:t>
            </a:r>
            <a:endParaRPr lang="en-GB" sz="3400" dirty="0">
              <a:latin typeface="Basic Sans ExtraLight" panose="00000300000000000000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FS2 pipeline to…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Fetch from </a:t>
            </a:r>
            <a:r>
              <a:rPr lang="en-GB" dirty="0" err="1"/>
              <a:t>kafka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Deserialise</a:t>
            </a:r>
            <a:r>
              <a:rPr lang="en-GB" dirty="0"/>
              <a:t> records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Keep track of intermediate state for all running transactions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 err="1"/>
              <a:t>RocksDB</a:t>
            </a:r>
            <a:r>
              <a:rPr lang="en-GB" dirty="0"/>
              <a:t>, but RAM would work just as well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Feed new records to the relevant transaction (or initialise if not present)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Check output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sz="18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Some(</a:t>
            </a:r>
            <a:r>
              <a:rPr lang="en-GB" sz="18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APIRequest</a:t>
            </a:r>
            <a:r>
              <a:rPr lang="en-GB" sz="18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)</a:t>
            </a:r>
            <a:r>
              <a:rPr lang="en-GB" dirty="0"/>
              <a:t>, write to API request topic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If </a:t>
            </a:r>
            <a:r>
              <a:rPr lang="en-GB" sz="18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None</a:t>
            </a:r>
            <a:r>
              <a:rPr lang="en-GB" dirty="0"/>
              <a:t>, write results to results topic and empty cache</a:t>
            </a:r>
          </a:p>
        </p:txBody>
      </p:sp>
    </p:spTree>
    <p:extLst>
      <p:ext uri="{BB962C8B-B14F-4D97-AF65-F5344CB8AC3E}">
        <p14:creationId xmlns:p14="http://schemas.microsoft.com/office/powerpoint/2010/main" val="3897974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to not run out of memory</a:t>
            </a:r>
          </a:p>
          <a:p>
            <a:pPr lvl="1"/>
            <a:r>
              <a:rPr lang="en-GB" dirty="0"/>
              <a:t>Cache everything with </a:t>
            </a:r>
            <a:r>
              <a:rPr lang="en-GB" dirty="0" err="1"/>
              <a:t>RocksDB</a:t>
            </a:r>
            <a:r>
              <a:rPr lang="en-GB" dirty="0"/>
              <a:t>, no state in RAM</a:t>
            </a:r>
          </a:p>
          <a:p>
            <a:pPr lvl="1"/>
            <a:r>
              <a:rPr lang="en-GB" dirty="0"/>
              <a:t>Or: Sliding window</a:t>
            </a:r>
          </a:p>
          <a:p>
            <a:pPr lvl="1"/>
            <a:endParaRPr lang="en-GB" dirty="0"/>
          </a:p>
          <a:p>
            <a:r>
              <a:rPr lang="en-GB" dirty="0"/>
              <a:t>Futures</a:t>
            </a:r>
          </a:p>
          <a:p>
            <a:pPr lvl="1"/>
            <a:r>
              <a:rPr lang="en-GB" dirty="0"/>
              <a:t>Three different implementations (</a:t>
            </a:r>
            <a:r>
              <a:rPr lang="en-GB" dirty="0" err="1"/>
              <a:t>scalaz</a:t>
            </a:r>
            <a:r>
              <a:rPr lang="en-GB" dirty="0"/>
              <a:t>, twitter-</a:t>
            </a:r>
            <a:r>
              <a:rPr lang="en-GB" dirty="0" err="1"/>
              <a:t>util</a:t>
            </a:r>
            <a:r>
              <a:rPr lang="en-GB" dirty="0"/>
              <a:t>, </a:t>
            </a:r>
            <a:r>
              <a:rPr lang="en-GB" dirty="0" err="1"/>
              <a:t>scala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So we need 6 conversions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841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http://hackage.haskell.org/package/machines-0.6</a:t>
            </a:r>
            <a:endParaRPr lang="en-GB" dirty="0"/>
          </a:p>
          <a:p>
            <a:r>
              <a:rPr lang="en-GB" dirty="0">
                <a:hlinkClick r:id="rId3"/>
              </a:rPr>
              <a:t>http://comonad.com/reader/wp-content/uploads/2009/08/A-Parsing-Trifecta.pdf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88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 @ Sphonic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workflow engine:</a:t>
            </a:r>
          </a:p>
          <a:p>
            <a:pPr lvl="1"/>
            <a:r>
              <a:rPr lang="en-GB" dirty="0"/>
              <a:t>Monolithic, hard to debug, does not scale etc. </a:t>
            </a:r>
          </a:p>
          <a:p>
            <a:pPr lvl="1"/>
            <a:r>
              <a:rPr lang="en-GB" dirty="0"/>
              <a:t>BUT post-transaction processing already based on </a:t>
            </a:r>
            <a:r>
              <a:rPr lang="en-GB" dirty="0" err="1"/>
              <a:t>kafka</a:t>
            </a:r>
            <a:endParaRPr lang="en-GB" dirty="0"/>
          </a:p>
          <a:p>
            <a:r>
              <a:rPr lang="en-GB" dirty="0"/>
              <a:t>We implemented a proof-of-concept for 1 client</a:t>
            </a:r>
          </a:p>
          <a:p>
            <a:pPr lvl="1"/>
            <a:r>
              <a:rPr lang="en-GB" dirty="0"/>
              <a:t>fs2, </a:t>
            </a:r>
            <a:r>
              <a:rPr lang="en-GB" dirty="0" err="1"/>
              <a:t>scalaz</a:t>
            </a:r>
            <a:r>
              <a:rPr lang="en-GB" dirty="0"/>
              <a:t>, finagle, finch, </a:t>
            </a:r>
            <a:r>
              <a:rPr lang="en-GB" dirty="0" err="1"/>
              <a:t>algebird</a:t>
            </a:r>
            <a:r>
              <a:rPr lang="en-GB" dirty="0"/>
              <a:t>, … </a:t>
            </a:r>
          </a:p>
          <a:p>
            <a:r>
              <a:rPr lang="en-GB" dirty="0"/>
              <a:t>Good results, but workflow is hard-coded</a:t>
            </a:r>
          </a:p>
          <a:p>
            <a:pPr lvl="1"/>
            <a:r>
              <a:rPr lang="en-GB" dirty="0"/>
              <a:t>To generalise it, we need a stream-based workflow execution engine </a:t>
            </a:r>
          </a:p>
          <a:p>
            <a:pPr lvl="1"/>
            <a:r>
              <a:rPr lang="en-GB" i="1" dirty="0"/>
              <a:t>That’s what the rest of this talk is about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03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284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to not run out of memory</a:t>
            </a:r>
          </a:p>
          <a:p>
            <a:pPr lvl="1"/>
            <a:r>
              <a:rPr lang="en-GB" dirty="0"/>
              <a:t>Cache everything with </a:t>
            </a:r>
            <a:r>
              <a:rPr lang="en-GB" dirty="0" err="1"/>
              <a:t>RocksDB</a:t>
            </a:r>
            <a:r>
              <a:rPr lang="en-GB" dirty="0"/>
              <a:t>, no state in RAM</a:t>
            </a:r>
          </a:p>
          <a:p>
            <a:pPr lvl="1"/>
            <a:r>
              <a:rPr lang="en-GB" dirty="0"/>
              <a:t>Or: Sliding window</a:t>
            </a:r>
          </a:p>
          <a:p>
            <a:pPr lvl="2"/>
            <a:r>
              <a:rPr lang="en-GB" dirty="0" err="1"/>
              <a:t>Scalaz</a:t>
            </a:r>
            <a:r>
              <a:rPr lang="en-GB" dirty="0"/>
              <a:t> </a:t>
            </a:r>
            <a:r>
              <a:rPr lang="en-GB" dirty="0" err="1"/>
              <a:t>FingerTree</a:t>
            </a:r>
            <a:r>
              <a:rPr lang="en-GB" dirty="0"/>
              <a:t> for querying a time series on O(log(n))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13" y="3645607"/>
            <a:ext cx="5187677" cy="3018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70" y="3645607"/>
            <a:ext cx="4629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84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Kafka connector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374" y="1567049"/>
            <a:ext cx="5653252" cy="49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8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Workflows as streams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4075" y="4351282"/>
            <a:ext cx="2096813" cy="131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7103" y="4351282"/>
            <a:ext cx="2096813" cy="131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Workflow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7103" y="2362774"/>
            <a:ext cx="2096813" cy="131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 connector</a:t>
            </a:r>
          </a:p>
        </p:txBody>
      </p:sp>
      <p:sp>
        <p:nvSpPr>
          <p:cNvPr id="8" name="Cloud 7"/>
          <p:cNvSpPr/>
          <p:nvPr/>
        </p:nvSpPr>
        <p:spPr>
          <a:xfrm>
            <a:off x="7740869" y="2181470"/>
            <a:ext cx="2979682" cy="16790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parties,</a:t>
            </a:r>
          </a:p>
          <a:p>
            <a:pPr algn="ctr"/>
            <a:r>
              <a:rPr lang="en-GB" dirty="0"/>
              <a:t>user input,</a:t>
            </a:r>
          </a:p>
          <a:p>
            <a:pPr algn="ctr"/>
            <a:r>
              <a:rPr lang="en-GB" dirty="0"/>
              <a:t>Other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880130" y="4477407"/>
            <a:ext cx="2065283" cy="11902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Post-processing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70888" y="4702066"/>
            <a:ext cx="11062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28896" y="3679193"/>
            <a:ext cx="0" cy="672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70887" y="5295900"/>
            <a:ext cx="110621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61841" y="3679193"/>
            <a:ext cx="0" cy="6720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  <a:endCxn id="8" idx="2"/>
          </p:cNvCxnSpPr>
          <p:nvPr/>
        </p:nvCxnSpPr>
        <p:spPr>
          <a:xfrm flipV="1">
            <a:off x="6773916" y="3020984"/>
            <a:ext cx="976196" cy="1"/>
          </a:xfrm>
          <a:prstGeom prst="line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97879" y="5009492"/>
            <a:ext cx="976196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7879" y="6325913"/>
            <a:ext cx="1693528" cy="303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/>
          <p:cNvGrpSpPr/>
          <p:nvPr/>
        </p:nvGrpSpPr>
        <p:grpSpPr>
          <a:xfrm>
            <a:off x="673903" y="6279202"/>
            <a:ext cx="1400657" cy="369332"/>
            <a:chOff x="807914" y="6090010"/>
            <a:chExt cx="140065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1474075" y="609001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kafka</a:t>
              </a:r>
              <a:endParaRPr lang="en-GB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807914" y="6283871"/>
              <a:ext cx="5300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6773916" y="4974020"/>
            <a:ext cx="11062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6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Workflows as streams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All side effects are events</a:t>
            </a:r>
            <a:endParaRPr lang="en-GB" sz="3400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2728627"/>
            <a:ext cx="10515600" cy="3448335"/>
          </a:xfrm>
        </p:spPr>
        <p:txBody>
          <a:bodyPr/>
          <a:lstStyle/>
          <a:p>
            <a:r>
              <a:rPr lang="en-GB" dirty="0"/>
              <a:t>Long-running transactions!</a:t>
            </a:r>
          </a:p>
          <a:p>
            <a:r>
              <a:rPr lang="en-GB" dirty="0"/>
              <a:t>Persistence!</a:t>
            </a:r>
          </a:p>
          <a:p>
            <a:r>
              <a:rPr lang="en-GB" dirty="0"/>
              <a:t>Debugging!</a:t>
            </a:r>
          </a:p>
          <a:p>
            <a:r>
              <a:rPr lang="en-GB" dirty="0"/>
              <a:t>Upgrades!</a:t>
            </a:r>
          </a:p>
          <a:p>
            <a:r>
              <a:rPr lang="en-GB" dirty="0" err="1"/>
              <a:t>Scalacheck</a:t>
            </a:r>
            <a:r>
              <a:rPr lang="en-GB" dirty="0"/>
              <a:t> for workflows!</a:t>
            </a:r>
          </a:p>
          <a:p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7874876" y="1487787"/>
            <a:ext cx="3933496" cy="1483061"/>
            <a:chOff x="1474075" y="2181470"/>
            <a:chExt cx="9246476" cy="3486233"/>
          </a:xfrm>
        </p:grpSpPr>
        <p:sp>
          <p:nvSpPr>
            <p:cNvPr id="5" name="Rectangle 4"/>
            <p:cNvSpPr/>
            <p:nvPr/>
          </p:nvSpPr>
          <p:spPr>
            <a:xfrm>
              <a:off x="1474075" y="4351282"/>
              <a:ext cx="2096813" cy="1316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HTTP API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77103" y="4351282"/>
              <a:ext cx="2096813" cy="1316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Workflow 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7103" y="2362774"/>
              <a:ext cx="2096813" cy="1316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Service connector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7740869" y="2181470"/>
              <a:ext cx="2979682" cy="167902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3</a:t>
              </a:r>
              <a:r>
                <a:rPr lang="en-GB" sz="800" baseline="30000" dirty="0"/>
                <a:t>rd</a:t>
              </a:r>
              <a:r>
                <a:rPr lang="en-GB" sz="800" dirty="0"/>
                <a:t> parties,</a:t>
              </a:r>
            </a:p>
            <a:p>
              <a:pPr algn="ctr"/>
              <a:r>
                <a:rPr lang="en-GB" sz="800" dirty="0"/>
                <a:t>Other services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869" y="4351280"/>
              <a:ext cx="2065283" cy="119029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Post-processing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570888" y="4702066"/>
              <a:ext cx="11062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228896" y="3679193"/>
              <a:ext cx="0" cy="6720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70887" y="5295900"/>
              <a:ext cx="1106215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061841" y="3679193"/>
              <a:ext cx="0" cy="672087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3"/>
              <a:endCxn id="8" idx="2"/>
            </p:cNvCxnSpPr>
            <p:nvPr/>
          </p:nvCxnSpPr>
          <p:spPr>
            <a:xfrm flipV="1">
              <a:off x="6773916" y="3020984"/>
              <a:ext cx="976196" cy="1"/>
            </a:xfrm>
            <a:prstGeom prst="line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9" idx="1"/>
          </p:cNvCxnSpPr>
          <p:nvPr/>
        </p:nvCxnSpPr>
        <p:spPr>
          <a:xfrm>
            <a:off x="10129454" y="2651501"/>
            <a:ext cx="411347" cy="12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24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Workflows as streams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Input &amp; Output format</a:t>
            </a:r>
            <a:endParaRPr lang="en-GB" sz="3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transaction is  a stream of </a:t>
            </a:r>
            <a:r>
              <a:rPr lang="en-GB" sz="24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APIResponse</a:t>
            </a:r>
            <a:r>
              <a:rPr lang="en-GB" dirty="0" err="1"/>
              <a:t>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882" y="2717744"/>
            <a:ext cx="49434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1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Workflows as streams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Input &amp; Output format</a:t>
            </a:r>
            <a:endParaRPr lang="en-GB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transaction is  a stream of </a:t>
                </a:r>
                <a:r>
                  <a:rPr lang="en-GB" sz="2400" dirty="0" err="1">
                    <a:latin typeface="PragmataPro" panose="02000509030000020004" pitchFamily="49" charset="0"/>
                    <a:ea typeface="PragmataPro" panose="02000509030000020004" pitchFamily="49" charset="0"/>
                    <a:cs typeface="PragmataPro" panose="02000509030000020004" pitchFamily="49" charset="0"/>
                  </a:rPr>
                  <a:t>APIResponse</a:t>
                </a:r>
                <a:r>
                  <a:rPr lang="en-GB" dirty="0" err="1"/>
                  <a:t>s</a:t>
                </a:r>
                <a:endParaRPr lang="en-GB" dirty="0"/>
              </a:p>
              <a:p>
                <a:r>
                  <a:rPr lang="en-GB" dirty="0"/>
                  <a:t>The execution engine produces a stream of </a:t>
                </a:r>
                <a:r>
                  <a:rPr lang="en-GB" sz="2400" dirty="0" err="1">
                    <a:latin typeface="PragmataPro" panose="02000509030000020004" pitchFamily="49" charset="0"/>
                    <a:ea typeface="PragmataPro" panose="02000509030000020004" pitchFamily="49" charset="0"/>
                    <a:cs typeface="PragmataPro" panose="02000509030000020004" pitchFamily="49" charset="0"/>
                  </a:rPr>
                  <a:t>APIRequest</a:t>
                </a:r>
                <a:r>
                  <a:rPr lang="en-GB" sz="2400" dirty="0">
                    <a:latin typeface="PragmataPro" panose="02000509030000020004" pitchFamily="49" charset="0"/>
                    <a:ea typeface="PragmataPro" panose="02000509030000020004" pitchFamily="49" charset="0"/>
                    <a:cs typeface="PragmataPro" panose="02000509030000020004" pitchFamily="49" charset="0"/>
                  </a:rPr>
                  <a:t>[Unit]</a:t>
                </a:r>
                <a:r>
                  <a:rPr lang="en-GB" dirty="0"/>
                  <a:t>s and a final result </a:t>
                </a:r>
                <a:r>
                  <a:rPr lang="en-GB" sz="2400" dirty="0">
                    <a:latin typeface="PragmataPro" panose="02000509030000020004" pitchFamily="49" charset="0"/>
                    <a:ea typeface="PragmataPro" panose="02000509030000020004" pitchFamily="49" charset="0"/>
                    <a:cs typeface="PragmataPro" panose="02000509030000020004" pitchFamily="49" charset="0"/>
                  </a:rPr>
                  <a:t>R</a:t>
                </a:r>
                <a:endParaRPr lang="en-GB" dirty="0">
                  <a:latin typeface="PragmataPro" panose="02000509030000020004" pitchFamily="49" charset="0"/>
                  <a:ea typeface="PragmataPro" panose="02000509030000020004" pitchFamily="49" charset="0"/>
                  <a:cs typeface="PragmataPro" panose="02000509030000020004" pitchFamily="49" charset="0"/>
                </a:endParaRPr>
              </a:p>
              <a:p>
                <a:endParaRPr lang="en-GB" dirty="0">
                  <a:latin typeface="PragmataPro" panose="02000509030000020004" pitchFamily="49" charset="0"/>
                  <a:ea typeface="PragmataPro" panose="02000509030000020004" pitchFamily="49" charset="0"/>
                  <a:cs typeface="PragmataPro" panose="02000509030000020004" pitchFamily="49" charset="0"/>
                </a:endParaRPr>
              </a:p>
              <a:p>
                <a:endParaRPr lang="en-GB" dirty="0">
                  <a:latin typeface="PragmataPro" panose="02000509030000020004" pitchFamily="49" charset="0"/>
                  <a:ea typeface="PragmataPro" panose="02000509030000020004" pitchFamily="49" charset="0"/>
                  <a:cs typeface="PragmataPro" panose="02000509030000020004" pitchFamily="49" charset="0"/>
                </a:endParaRPr>
              </a:p>
              <a:p>
                <a:endParaRPr lang="en-GB" dirty="0">
                  <a:latin typeface="PragmataPro" panose="02000509030000020004" pitchFamily="49" charset="0"/>
                  <a:ea typeface="PragmataPro" panose="02000509030000020004" pitchFamily="49" charset="0"/>
                  <a:cs typeface="PragmataPro" panose="02000509030000020004" pitchFamily="49" charset="0"/>
                </a:endParaRPr>
              </a:p>
              <a:p>
                <a:r>
                  <a:rPr lang="en-GB" dirty="0"/>
                  <a:t>Note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𝑈𝑛𝑖𝑡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GB" dirty="0"/>
                  <a:t>, but we need the </a:t>
                </a:r>
                <a:r>
                  <a:rPr lang="en-GB" dirty="0">
                    <a:latin typeface="PragmataPro" panose="02000509030000020004" pitchFamily="49" charset="0"/>
                    <a:ea typeface="PragmataPro" panose="02000509030000020004" pitchFamily="49" charset="0"/>
                    <a:cs typeface="PragmataPro" panose="02000509030000020004" pitchFamily="49" charset="0"/>
                  </a:rPr>
                  <a:t>S</a:t>
                </a:r>
                <a:r>
                  <a:rPr lang="en-GB" dirty="0"/>
                  <a:t> parameter later on</a:t>
                </a:r>
                <a:endParaRPr lang="en-GB" dirty="0">
                  <a:latin typeface="PragmataPro" panose="02000509030000020004" pitchFamily="49" charset="0"/>
                  <a:ea typeface="PragmataPro" panose="02000509030000020004" pitchFamily="49" charset="0"/>
                  <a:cs typeface="PragmataPro" panose="020005090300000200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75" y="3420269"/>
            <a:ext cx="93154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Workflows as streams</a:t>
            </a:r>
            <a:br>
              <a:rPr lang="en-GB" dirty="0"/>
            </a:br>
            <a:r>
              <a:rPr lang="en-GB" sz="3400" dirty="0">
                <a:latin typeface="Basic Sans ExtraLight" panose="00000300000000000000" pitchFamily="50" charset="0"/>
              </a:rPr>
              <a:t>Input &amp; Output format</a:t>
            </a:r>
            <a:endParaRPr lang="en-GB" sz="3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transaction is  a stream of </a:t>
            </a:r>
            <a:r>
              <a:rPr lang="en-GB" sz="24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APIResponse</a:t>
            </a:r>
            <a:r>
              <a:rPr lang="en-GB" dirty="0" err="1"/>
              <a:t>s</a:t>
            </a:r>
            <a:endParaRPr lang="en-GB" dirty="0"/>
          </a:p>
          <a:p>
            <a:r>
              <a:rPr lang="en-GB" dirty="0"/>
              <a:t>The execution engine produces a stream of </a:t>
            </a:r>
            <a:r>
              <a:rPr lang="en-GB" sz="2400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APIRequest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[Unit]</a:t>
            </a:r>
            <a:r>
              <a:rPr lang="en-GB" dirty="0"/>
              <a:t>s and a final result </a:t>
            </a:r>
            <a:r>
              <a:rPr lang="en-GB" sz="2400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89841" y="4995479"/>
            <a:ext cx="2096813" cy="131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4692869" y="4995479"/>
            <a:ext cx="2096813" cy="131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Workflow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4692869" y="3006971"/>
            <a:ext cx="2096813" cy="131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 connector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86654" y="5346263"/>
            <a:ext cx="11062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44662" y="4323390"/>
            <a:ext cx="0" cy="6720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6653" y="5940097"/>
            <a:ext cx="110621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77607" y="4323390"/>
            <a:ext cx="0" cy="6720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55716" y="6311093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200849" y="4154672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APIResponse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411718" y="4524005"/>
            <a:ext cx="751489" cy="11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26903" y="4930080"/>
            <a:ext cx="158946" cy="30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35327" y="444611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APIRequest</a:t>
            </a:r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[Unit]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4630784"/>
            <a:ext cx="517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85849" y="5940097"/>
            <a:ext cx="0" cy="28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78740" y="4582388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PragmataPro" panose="02000509030000020004" pitchFamily="49" charset="0"/>
                <a:ea typeface="PragmataPro" panose="02000509030000020004" pitchFamily="49" charset="0"/>
                <a:cs typeface="PragmataPro" panose="02000509030000020004" pitchFamily="49" charset="0"/>
              </a:rPr>
              <a:t>Transaction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95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sic Sans Light"/>
        <a:ea typeface=""/>
        <a:cs typeface=""/>
      </a:majorFont>
      <a:minorFont>
        <a:latin typeface="Basic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1575</Words>
  <Application>Microsoft Office PowerPoint</Application>
  <PresentationFormat>Widescreen</PresentationFormat>
  <Paragraphs>310</Paragraphs>
  <Slides>42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Basic Sans ExtraLight</vt:lpstr>
      <vt:lpstr>Basic Sans Light</vt:lpstr>
      <vt:lpstr>Calibri</vt:lpstr>
      <vt:lpstr>Cambria Math</vt:lpstr>
      <vt:lpstr>PragmataPro</vt:lpstr>
      <vt:lpstr>Office Theme</vt:lpstr>
      <vt:lpstr>Stream Processing</vt:lpstr>
      <vt:lpstr>What we do</vt:lpstr>
      <vt:lpstr>Performance &amp; Scale</vt:lpstr>
      <vt:lpstr>Scala @ Sphonic</vt:lpstr>
      <vt:lpstr>Workflows as streams Architecture</vt:lpstr>
      <vt:lpstr>Workflows as streams All side effects are events</vt:lpstr>
      <vt:lpstr>Workflows as streams Input &amp; Output format</vt:lpstr>
      <vt:lpstr>Workflows as streams Input &amp; Output format</vt:lpstr>
      <vt:lpstr>Workflows as streams Input &amp; Output format</vt:lpstr>
      <vt:lpstr>Workflows as streams Input &amp; Output format</vt:lpstr>
      <vt:lpstr>Workflows as streams Finite state machines (Moore)</vt:lpstr>
      <vt:lpstr>Workflow DSL What is out there</vt:lpstr>
      <vt:lpstr>Workflow DSL Solution</vt:lpstr>
      <vt:lpstr>Workflow DSL Solution</vt:lpstr>
      <vt:lpstr>Parallel Branches</vt:lpstr>
      <vt:lpstr>Parallel Branches</vt:lpstr>
      <vt:lpstr>Parallel Branches</vt:lpstr>
      <vt:lpstr>Parallel Branches</vt:lpstr>
      <vt:lpstr>Requesting Input</vt:lpstr>
      <vt:lpstr>Requesting Input</vt:lpstr>
      <vt:lpstr>Requesting Input</vt:lpstr>
      <vt:lpstr>Requesting Input</vt:lpstr>
      <vt:lpstr>Workflow DSL Generating a finite state machine</vt:lpstr>
      <vt:lpstr>Workflow DSL Generating a finite state machine</vt:lpstr>
      <vt:lpstr>Workflow DSL Using the language</vt:lpstr>
      <vt:lpstr>Workflow DSL Using the language</vt:lpstr>
      <vt:lpstr>Workflow DSL Using the language</vt:lpstr>
      <vt:lpstr>Workflow DSL Conveniences</vt:lpstr>
      <vt:lpstr>Workflow DSL Example</vt:lpstr>
      <vt:lpstr>Working with workflows Property tests</vt:lpstr>
      <vt:lpstr>Working with workflows Property tests</vt:lpstr>
      <vt:lpstr>Working with workflows Property tests</vt:lpstr>
      <vt:lpstr>Working with workflows Upgrade running transactions to a new version</vt:lpstr>
      <vt:lpstr>Pieces of the puzzle Running the workflow engine on kafka</vt:lpstr>
      <vt:lpstr>Pieces of the puzzle Running the workflow engine on kafka</vt:lpstr>
      <vt:lpstr>Pieces of the puzzle Running the workflow engine on kafka</vt:lpstr>
      <vt:lpstr>Pieces of the puzzle Running the workflow engine on kafka</vt:lpstr>
      <vt:lpstr>Caveats</vt:lpstr>
      <vt:lpstr>References</vt:lpstr>
      <vt:lpstr>Additional material</vt:lpstr>
      <vt:lpstr>Caveats</vt:lpstr>
      <vt:lpstr>Kafka connector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virtual-hom</dc:title>
  <dc:creator>Jann Müller</dc:creator>
  <cp:lastModifiedBy>Dr. Jann Müller</cp:lastModifiedBy>
  <cp:revision>124</cp:revision>
  <dcterms:created xsi:type="dcterms:W3CDTF">2016-10-05T14:36:05Z</dcterms:created>
  <dcterms:modified xsi:type="dcterms:W3CDTF">2016-12-09T17:13:30Z</dcterms:modified>
</cp:coreProperties>
</file>