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77" r:id="rId5"/>
    <p:sldId id="258" r:id="rId6"/>
    <p:sldId id="275" r:id="rId7"/>
    <p:sldId id="262" r:id="rId8"/>
    <p:sldId id="266" r:id="rId9"/>
    <p:sldId id="269" r:id="rId10"/>
    <p:sldId id="270" r:id="rId11"/>
    <p:sldId id="267" r:id="rId12"/>
    <p:sldId id="268" r:id="rId13"/>
    <p:sldId id="265" r:id="rId14"/>
    <p:sldId id="271" r:id="rId15"/>
    <p:sldId id="273" r:id="rId16"/>
    <p:sldId id="263" r:id="rId17"/>
    <p:sldId id="272" r:id="rId18"/>
    <p:sldId id="259" r:id="rId19"/>
    <p:sldId id="260" r:id="rId20"/>
    <p:sldId id="264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4" autoAdjust="0"/>
    <p:restoredTop sz="76996" autoAdjust="0"/>
  </p:normalViewPr>
  <p:slideViewPr>
    <p:cSldViewPr snapToGrid="0">
      <p:cViewPr varScale="1">
        <p:scale>
          <a:sx n="97" d="100"/>
          <a:sy n="97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6069-525A-416E-A921-6C74C3AC657A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A9B7-5DA2-4815-97DF-4D21C34F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Experience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Will</a:t>
            </a:r>
            <a:r>
              <a:rPr lang="en-GB" baseline="0" dirty="0"/>
              <a:t> look at some code for stream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Then try to generalise it a little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3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scalaz.fingerTree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Implement</a:t>
            </a:r>
            <a:r>
              <a:rPr lang="en-GB" baseline="0" dirty="0"/>
              <a:t> reducer as well (can just use </a:t>
            </a:r>
            <a:r>
              <a:rPr lang="en-GB" baseline="0" dirty="0" err="1"/>
              <a:t>UnitReducer</a:t>
            </a:r>
            <a:r>
              <a:rPr lang="en-GB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* This diagram shows a binary tree</a:t>
            </a:r>
            <a:r>
              <a:rPr lang="en-GB" baseline="0" dirty="0"/>
              <a:t> (actual implementation uses a tree with up to four children)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1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0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17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22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00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5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1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Fraud and risk management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Workflows tailored</a:t>
            </a:r>
            <a:r>
              <a:rPr lang="en-GB" baseline="0" dirty="0"/>
              <a:t> to clients needs/industry &amp; country templates/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2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Kafk</a:t>
            </a:r>
            <a:r>
              <a:rPr lang="en-GB" baseline="0" dirty="0"/>
              <a:t>a currently only used after a transaction has happened (aggregation </a:t>
            </a:r>
            <a:r>
              <a:rPr lang="en-GB" baseline="0" dirty="0" err="1"/>
              <a:t>etc</a:t>
            </a:r>
            <a:r>
              <a:rPr lang="en-GB" baseline="0" dirty="0"/>
              <a:t>)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Why </a:t>
            </a:r>
            <a:r>
              <a:rPr lang="en-GB" b="1" dirty="0" err="1"/>
              <a:t>kafka</a:t>
            </a:r>
            <a:r>
              <a:rPr lang="en-GB" b="1" dirty="0"/>
              <a:t>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New interpreter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4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 exactly</a:t>
            </a:r>
            <a:r>
              <a:rPr lang="en-GB" baseline="0" dirty="0"/>
              <a:t> big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compute perf. Characteristics of workflow based on AST and historical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6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9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8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3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4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Monoid gives us an associative operation for combining two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We can use these step-wise aggregations to annotate the nodes of a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BUT trees are tedious (rebalancing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2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5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4AC7-C553-4469-9D2D-6E3FDC967CD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10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31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2.png"/><Relationship Id="rId3" Type="http://schemas.openxmlformats.org/officeDocument/2006/relationships/image" Target="../media/image110.png"/><Relationship Id="rId21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24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9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28.png"/><Relationship Id="rId2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4.png"/><Relationship Id="rId3" Type="http://schemas.openxmlformats.org/officeDocument/2006/relationships/image" Target="../media/image110.png"/><Relationship Id="rId21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24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9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28.png"/><Relationship Id="rId2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210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zbicki.me/blog/functors-and-monads-for-analyzing-data" TargetMode="External"/><Relationship Id="rId2" Type="http://schemas.openxmlformats.org/officeDocument/2006/relationships/hyperlink" Target="https://izbicki.me/blog/the-categorical-distributions-algebraic-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zbicki.me/blog/markov-networks-monoids-and-futuram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10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10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31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Stream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Kafka, </a:t>
            </a:r>
            <a:r>
              <a:rPr lang="en-GB" dirty="0" err="1"/>
              <a:t>scalaz</a:t>
            </a:r>
            <a:r>
              <a:rPr lang="en-GB" dirty="0"/>
              <a:t>, fs2 – experience report</a:t>
            </a:r>
          </a:p>
          <a:p>
            <a:endParaRPr lang="en-GB" dirty="0"/>
          </a:p>
          <a:p>
            <a:r>
              <a:rPr lang="en-GB" dirty="0"/>
              <a:t>9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0470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Time series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5487390" cy="1336783"/>
            <a:chOff x="629631" y="2179712"/>
            <a:chExt cx="5487390" cy="1336783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5278821" cy="559674"/>
              <a:chOff x="838200" y="1918710"/>
              <a:chExt cx="5278821" cy="559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7595" y="1911698"/>
            <a:ext cx="5921279" cy="2534245"/>
            <a:chOff x="719945" y="4230837"/>
            <a:chExt cx="5921279" cy="2534245"/>
          </a:xfrm>
        </p:grpSpPr>
        <p:sp>
          <p:nvSpPr>
            <p:cNvPr id="13" name="TextBox 12"/>
            <p:cNvSpPr txBox="1"/>
            <p:nvPr/>
          </p:nvSpPr>
          <p:spPr>
            <a:xfrm>
              <a:off x="719945" y="4230837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Solution: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7320" y="4733757"/>
              <a:ext cx="57439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GB" dirty="0"/>
                <a:t>Map each transaction to a </a:t>
              </a:r>
              <a:r>
                <a:rPr lang="en-GB" sz="1600" dirty="0" err="1">
                  <a:latin typeface="PragmataPro" panose="02000509030000020004" pitchFamily="49" charset="0"/>
                  <a:ea typeface="PragmataPro" panose="02000509030000020004" pitchFamily="49" charset="0"/>
                  <a:cs typeface="PragmataPro" panose="02000509030000020004" pitchFamily="49" charset="0"/>
                </a:rPr>
                <a:t>TransactionMeasure</a:t>
              </a:r>
              <a:endParaRPr lang="en-GB" dirty="0"/>
            </a:p>
            <a:p>
              <a:pPr marL="285750" indent="-285750">
                <a:buFontTx/>
                <a:buChar char="-"/>
              </a:pPr>
              <a:r>
                <a:rPr lang="en-GB" dirty="0"/>
                <a:t>Implement monoid and reducer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Create a </a:t>
              </a:r>
              <a:r>
                <a:rPr lang="en-GB" dirty="0" err="1"/>
                <a:t>scalaz.FingerTree</a:t>
              </a:r>
              <a:endParaRPr lang="en-GB" dirty="0"/>
            </a:p>
            <a:p>
              <a:pPr marL="742950" lvl="1" indent="-285750">
                <a:buFontTx/>
                <a:buChar char="-"/>
              </a:pPr>
              <a:r>
                <a:rPr lang="en-GB" dirty="0"/>
                <a:t>Maintain order of events!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Additional indices by ID etc.</a:t>
              </a:r>
            </a:p>
            <a:p>
              <a:pPr marL="285750" indent="-285750">
                <a:buFontTx/>
                <a:buChar char="-"/>
              </a:pPr>
              <a:endParaRPr lang="en-GB" dirty="0"/>
            </a:p>
            <a:p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1′′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2′′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298440" y="4582637"/>
            <a:ext cx="57385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implicit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val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txnReducer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=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UnitReducer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[Transaction,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](…)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58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Time series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5487390" cy="1336783"/>
            <a:chOff x="629631" y="2179712"/>
            <a:chExt cx="5487390" cy="1336783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5278821" cy="559674"/>
              <a:chOff x="838200" y="1918710"/>
              <a:chExt cx="5278821" cy="559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7595" y="1911698"/>
            <a:ext cx="5921279" cy="2257246"/>
            <a:chOff x="719945" y="4230837"/>
            <a:chExt cx="5921279" cy="2257246"/>
          </a:xfrm>
        </p:grpSpPr>
        <p:sp>
          <p:nvSpPr>
            <p:cNvPr id="13" name="TextBox 12"/>
            <p:cNvSpPr txBox="1"/>
            <p:nvPr/>
          </p:nvSpPr>
          <p:spPr>
            <a:xfrm>
              <a:off x="719945" y="4230837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Solution: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7320" y="4733757"/>
                  <a:ext cx="5743904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To select events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.. .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GB" dirty="0"/>
                </a:p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Use </a:t>
                  </a:r>
                  <a:r>
                    <a:rPr lang="en-GB" sz="1600" dirty="0" err="1">
                      <a:latin typeface="PragmataPro" panose="02000509030000020004" pitchFamily="49" charset="0"/>
                      <a:ea typeface="PragmataPro" panose="02000509030000020004" pitchFamily="49" charset="0"/>
                      <a:cs typeface="PragmataPro" panose="02000509030000020004" pitchFamily="49" charset="0"/>
                    </a:rPr>
                    <a:t>FingerTree.split</a:t>
                  </a:r>
                  <a:r>
                    <a:rPr lang="en-GB" dirty="0"/>
                    <a:t> twice</a:t>
                  </a:r>
                </a:p>
                <a:p>
                  <a:pPr marL="742950" lvl="1" indent="-285750">
                    <a:buFontTx/>
                    <a:buChar char="-"/>
                  </a:pPr>
                  <a:r>
                    <a:rPr lang="en-GB" dirty="0"/>
                    <a:t>First split the tree into two (before, </a:t>
                  </a:r>
                  <a:r>
                    <a:rPr lang="en-GB" dirty="0" err="1"/>
                    <a:t>during+after</a:t>
                  </a:r>
                  <a:r>
                    <a:rPr lang="en-GB" dirty="0"/>
                    <a:t>)</a:t>
                  </a:r>
                </a:p>
                <a:p>
                  <a:pPr marL="742950" lvl="1" indent="-285750">
                    <a:buFontTx/>
                    <a:buChar char="-"/>
                  </a:pPr>
                  <a:r>
                    <a:rPr lang="en-GB" dirty="0"/>
                    <a:t>Then split the second tree into two (during, after)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0" y="4733757"/>
                  <a:ext cx="5743904" cy="1754326"/>
                </a:xfrm>
                <a:prstGeom prst="rect">
                  <a:avLst/>
                </a:prstGeom>
                <a:blipFill>
                  <a:blip r:embed="rId11"/>
                  <a:stretch>
                    <a:fillRect l="-848" t="-1736" b="-45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1′′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2′′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385913" y="23133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0053" y="231183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6783" y="231947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49327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Time series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5487390" cy="1336783"/>
            <a:chOff x="629631" y="2179712"/>
            <a:chExt cx="5487390" cy="1336783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5278821" cy="559674"/>
              <a:chOff x="838200" y="1918710"/>
              <a:chExt cx="5278821" cy="559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7595" y="1911698"/>
            <a:ext cx="5921279" cy="1703249"/>
            <a:chOff x="719945" y="4230837"/>
            <a:chExt cx="5921279" cy="1703249"/>
          </a:xfrm>
        </p:grpSpPr>
        <p:sp>
          <p:nvSpPr>
            <p:cNvPr id="13" name="TextBox 12"/>
            <p:cNvSpPr txBox="1"/>
            <p:nvPr/>
          </p:nvSpPr>
          <p:spPr>
            <a:xfrm>
              <a:off x="719945" y="4230837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Solution: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7320" y="4733757"/>
                  <a:ext cx="574390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Time split is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2∗ 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endParaRPr lang="en-GB" dirty="0"/>
                </a:p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Average duration and other measures are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en-GB" dirty="0"/>
                </a:p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Transaction by ID is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en-GB" dirty="0"/>
                </a:p>
                <a:p>
                  <a:pPr marL="285750" indent="-285750">
                    <a:buFontTx/>
                    <a:buChar char="-"/>
                  </a:pPr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0" y="4733757"/>
                  <a:ext cx="5743904" cy="1200329"/>
                </a:xfrm>
                <a:prstGeom prst="rect">
                  <a:avLst/>
                </a:prstGeom>
                <a:blipFill>
                  <a:blip r:embed="rId11"/>
                  <a:stretch>
                    <a:fillRect l="-848" t="-25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3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Time series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5487390" cy="1336783"/>
            <a:chOff x="629631" y="2179712"/>
            <a:chExt cx="5487390" cy="1336783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5278821" cy="559674"/>
              <a:chOff x="838200" y="1918710"/>
              <a:chExt cx="5278821" cy="559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1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Workflow (state machine)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47139" y="3098717"/>
            <a:ext cx="4955628" cy="2724451"/>
            <a:chOff x="3097924" y="3587449"/>
            <a:chExt cx="4955628" cy="2724451"/>
          </a:xfrm>
        </p:grpSpPr>
        <p:sp>
          <p:nvSpPr>
            <p:cNvPr id="20" name="Oval 19"/>
            <p:cNvSpPr/>
            <p:nvPr/>
          </p:nvSpPr>
          <p:spPr>
            <a:xfrm>
              <a:off x="3097924" y="4753303"/>
              <a:ext cx="827690" cy="827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Init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039710" y="3587449"/>
              <a:ext cx="827690" cy="827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Call #1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225862" y="4501849"/>
              <a:ext cx="827690" cy="827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039710" y="5484210"/>
              <a:ext cx="827690" cy="827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Call #2</a:t>
              </a:r>
            </a:p>
          </p:txBody>
        </p:sp>
        <p:cxnSp>
          <p:nvCxnSpPr>
            <p:cNvPr id="24" name="Straight Arrow Connector 23"/>
            <p:cNvCxnSpPr>
              <a:stCxn id="20" idx="7"/>
              <a:endCxn id="21" idx="2"/>
            </p:cNvCxnSpPr>
            <p:nvPr/>
          </p:nvCxnSpPr>
          <p:spPr>
            <a:xfrm flipV="1">
              <a:off x="3804402" y="4001294"/>
              <a:ext cx="1235308" cy="873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6"/>
              <a:endCxn id="22" idx="1"/>
            </p:cNvCxnSpPr>
            <p:nvPr/>
          </p:nvCxnSpPr>
          <p:spPr>
            <a:xfrm>
              <a:off x="5867400" y="4001294"/>
              <a:ext cx="1479674" cy="6217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4"/>
              <a:endCxn id="23" idx="0"/>
            </p:cNvCxnSpPr>
            <p:nvPr/>
          </p:nvCxnSpPr>
          <p:spPr>
            <a:xfrm>
              <a:off x="5453555" y="4415139"/>
              <a:ext cx="0" cy="1069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6"/>
              <a:endCxn id="22" idx="3"/>
            </p:cNvCxnSpPr>
            <p:nvPr/>
          </p:nvCxnSpPr>
          <p:spPr>
            <a:xfrm flipV="1">
              <a:off x="5867400" y="5208327"/>
              <a:ext cx="1479674" cy="6897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54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Workflow (state machine)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7683692" cy="2991894"/>
            <a:chOff x="629631" y="2179712"/>
            <a:chExt cx="7683692" cy="2991894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7475123" cy="2214785"/>
              <a:chOff x="838200" y="1918710"/>
              <a:chExt cx="7475123" cy="22147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38200" y="2933166"/>
                <a:ext cx="747512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Incoming stream of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Ordered by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Indexed by transaction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Union of event types (here: </a:t>
                </a:r>
                <a:r>
                  <a:rPr lang="en-GB" dirty="0" err="1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InitTransaction</a:t>
                </a:r>
                <a:r>
                  <a:rPr lang="en-GB" dirty="0">
                    <a:ea typeface="PragmataPro" panose="02000509030000020004" pitchFamily="49" charset="0"/>
                    <a:cs typeface="PragmataPro" panose="02000509030000020004" pitchFamily="49" charset="0"/>
                  </a:rPr>
                  <a:t>,</a:t>
                </a:r>
                <a:r>
                  <a:rPr lang="en-GB" dirty="0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 </a:t>
                </a:r>
                <a:r>
                  <a:rPr lang="en-GB" dirty="0" err="1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ServiceResponse</a:t>
                </a:r>
                <a:r>
                  <a:rPr lang="en-GB" dirty="0">
                    <a:ea typeface="PragmataPro" panose="02000509030000020004" pitchFamily="49" charset="0"/>
                    <a:cs typeface="PragmataPro" panose="02000509030000020004" pitchFamily="49" charset="0"/>
                  </a:rPr>
                  <a:t>,</a:t>
                </a:r>
                <a:r>
                  <a:rPr lang="en-GB" dirty="0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 …</a:t>
                </a:r>
                <a:r>
                  <a:rPr lang="en-GB" dirty="0"/>
                  <a:t>)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7595" y="1911698"/>
            <a:ext cx="4777943" cy="1703249"/>
            <a:chOff x="719945" y="4230837"/>
            <a:chExt cx="5921279" cy="1703249"/>
          </a:xfrm>
        </p:grpSpPr>
        <p:sp>
          <p:nvSpPr>
            <p:cNvPr id="13" name="TextBox 12"/>
            <p:cNvSpPr txBox="1"/>
            <p:nvPr/>
          </p:nvSpPr>
          <p:spPr>
            <a:xfrm>
              <a:off x="719945" y="4230837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Queries: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7320" y="4733757"/>
                  <a:ext cx="574390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Current state of transaction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GB" dirty="0"/>
                </a:p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New state after receiving input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dirty="0"/>
                </a:p>
                <a:p>
                  <a:pPr marL="285750" indent="-285750">
                    <a:buFontTx/>
                    <a:buChar char="-"/>
                  </a:pPr>
                  <a:endParaRPr lang="en-GB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0" y="4733757"/>
                  <a:ext cx="5743904" cy="1200329"/>
                </a:xfrm>
                <a:prstGeom prst="rect">
                  <a:avLst/>
                </a:prstGeom>
                <a:blipFill>
                  <a:blip r:embed="rId11"/>
                  <a:stretch>
                    <a:fillRect l="-1184" t="-25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56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Workflow (state machine)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838200" y="3895171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Basic Sans Light It" panose="00000400000000000000" pitchFamily="50" charset="0"/>
              </a:rPr>
              <a:t>Init</a:t>
            </a:r>
            <a:endParaRPr lang="en-GB" dirty="0">
              <a:solidFill>
                <a:schemeClr val="tx1"/>
              </a:solidFill>
              <a:latin typeface="Basic Sans Light It" panose="000004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79986" y="2855044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ic Sans Light It" panose="00000400000000000000" pitchFamily="50" charset="0"/>
              </a:rPr>
              <a:t>Call #1</a:t>
            </a:r>
          </a:p>
        </p:txBody>
      </p:sp>
      <p:sp>
        <p:nvSpPr>
          <p:cNvPr id="6" name="Oval 5"/>
          <p:cNvSpPr/>
          <p:nvPr/>
        </p:nvSpPr>
        <p:spPr>
          <a:xfrm>
            <a:off x="4966138" y="3895171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ic Sans Bold" panose="00000800000000000000" pitchFamily="50" charset="0"/>
              </a:rPr>
              <a:t>End</a:t>
            </a:r>
          </a:p>
        </p:txBody>
      </p:sp>
      <p:sp>
        <p:nvSpPr>
          <p:cNvPr id="7" name="Oval 6"/>
          <p:cNvSpPr/>
          <p:nvPr/>
        </p:nvSpPr>
        <p:spPr>
          <a:xfrm>
            <a:off x="2779986" y="4751805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ic Sans Light It" panose="00000400000000000000" pitchFamily="50" charset="0"/>
              </a:rPr>
              <a:t>Call #2</a:t>
            </a:r>
          </a:p>
        </p:txBody>
      </p:sp>
      <p:cxnSp>
        <p:nvCxnSpPr>
          <p:cNvPr id="9" name="Straight Arrow Connector 8"/>
          <p:cNvCxnSpPr>
            <a:stCxn id="4" idx="7"/>
            <a:endCxn id="5" idx="2"/>
          </p:cNvCxnSpPr>
          <p:nvPr/>
        </p:nvCxnSpPr>
        <p:spPr>
          <a:xfrm flipV="1">
            <a:off x="1544678" y="3268889"/>
            <a:ext cx="1235308" cy="74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6" idx="1"/>
          </p:cNvCxnSpPr>
          <p:nvPr/>
        </p:nvCxnSpPr>
        <p:spPr>
          <a:xfrm>
            <a:off x="3607676" y="3268889"/>
            <a:ext cx="1479674" cy="7474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7" idx="0"/>
          </p:cNvCxnSpPr>
          <p:nvPr/>
        </p:nvCxnSpPr>
        <p:spPr>
          <a:xfrm>
            <a:off x="3193831" y="3682734"/>
            <a:ext cx="0" cy="10690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3"/>
          </p:cNvCxnSpPr>
          <p:nvPr/>
        </p:nvCxnSpPr>
        <p:spPr>
          <a:xfrm flipV="1">
            <a:off x="3607676" y="4601649"/>
            <a:ext cx="1479674" cy="564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1921279" y="3401402"/>
                <a:ext cx="575442" cy="54391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79" y="3401402"/>
                <a:ext cx="575442" cy="54391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2915478" y="3890513"/>
                <a:ext cx="575442" cy="54391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78" y="3890513"/>
                <a:ext cx="575442" cy="54391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3999186" y="4505941"/>
                <a:ext cx="575442" cy="54391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186" y="4505941"/>
                <a:ext cx="575442" cy="54391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6445812" y="3895171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Basic Sans Light It" panose="00000400000000000000" pitchFamily="50" charset="0"/>
              </a:rPr>
              <a:t>Init</a:t>
            </a:r>
            <a:endParaRPr lang="en-GB" dirty="0">
              <a:solidFill>
                <a:schemeClr val="tx1"/>
              </a:solidFill>
              <a:latin typeface="Basic Sans Light It" panose="00000400000000000000" pitchFamily="50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87598" y="2855044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ic Sans Bold" panose="00000800000000000000" pitchFamily="50" charset="0"/>
              </a:rPr>
              <a:t>Call #1</a:t>
            </a:r>
          </a:p>
        </p:txBody>
      </p:sp>
      <p:sp>
        <p:nvSpPr>
          <p:cNvPr id="30" name="Oval 29"/>
          <p:cNvSpPr/>
          <p:nvPr/>
        </p:nvSpPr>
        <p:spPr>
          <a:xfrm>
            <a:off x="10573750" y="3895171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1" name="Oval 30"/>
          <p:cNvSpPr/>
          <p:nvPr/>
        </p:nvSpPr>
        <p:spPr>
          <a:xfrm>
            <a:off x="8387598" y="4751805"/>
            <a:ext cx="827690" cy="8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Call #2</a:t>
            </a:r>
          </a:p>
        </p:txBody>
      </p:sp>
      <p:cxnSp>
        <p:nvCxnSpPr>
          <p:cNvPr id="32" name="Straight Arrow Connector 31"/>
          <p:cNvCxnSpPr>
            <a:stCxn id="28" idx="7"/>
            <a:endCxn id="29" idx="2"/>
          </p:cNvCxnSpPr>
          <p:nvPr/>
        </p:nvCxnSpPr>
        <p:spPr>
          <a:xfrm flipV="1">
            <a:off x="7152290" y="3268889"/>
            <a:ext cx="1235308" cy="74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6"/>
            <a:endCxn id="30" idx="1"/>
          </p:cNvCxnSpPr>
          <p:nvPr/>
        </p:nvCxnSpPr>
        <p:spPr>
          <a:xfrm>
            <a:off x="9215288" y="3268889"/>
            <a:ext cx="1479674" cy="74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1" idx="0"/>
          </p:cNvCxnSpPr>
          <p:nvPr/>
        </p:nvCxnSpPr>
        <p:spPr>
          <a:xfrm>
            <a:off x="8801443" y="3682734"/>
            <a:ext cx="0" cy="1069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0" idx="3"/>
          </p:cNvCxnSpPr>
          <p:nvPr/>
        </p:nvCxnSpPr>
        <p:spPr>
          <a:xfrm flipV="1">
            <a:off x="9215288" y="4601649"/>
            <a:ext cx="1479674" cy="5640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7519523" y="3399543"/>
                <a:ext cx="575442" cy="54391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23" y="3399543"/>
                <a:ext cx="575442" cy="54391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82334" y="191169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sic Sans Bold It" panose="00000800000000000000" pitchFamily="50" charset="0"/>
              </a:rPr>
              <a:t>Concurrent Transactions:</a:t>
            </a:r>
          </a:p>
        </p:txBody>
      </p:sp>
    </p:spTree>
    <p:extLst>
      <p:ext uri="{BB962C8B-B14F-4D97-AF65-F5344CB8AC3E}">
        <p14:creationId xmlns:p14="http://schemas.microsoft.com/office/powerpoint/2010/main" val="370862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Workflow (state machine)</a:t>
            </a:r>
            <a:endParaRPr lang="en-GB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982607" y="1778567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trait FSM[-E, +S] {</a:t>
            </a:r>
          </a:p>
          <a:p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</a:t>
            </a:r>
            <a:r>
              <a:rPr lang="en-GB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def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apply(input: E): FSM[E, S]</a:t>
            </a:r>
          </a:p>
          <a:p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</a:t>
            </a:r>
            <a:r>
              <a:rPr lang="en-GB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def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</a:t>
            </a:r>
            <a:r>
              <a:rPr lang="en-GB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getState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: S</a:t>
            </a:r>
          </a:p>
          <a:p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86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In this part we generalise the examples from the previous part</a:t>
            </a:r>
          </a:p>
          <a:p>
            <a:r>
              <a:rPr lang="en-GB" dirty="0"/>
              <a:t>How to reason about streams</a:t>
            </a:r>
          </a:p>
          <a:p>
            <a:pPr lvl="1"/>
            <a:r>
              <a:rPr lang="en-GB" dirty="0"/>
              <a:t>Reactive/FRP model? Expressive but cannot prove very much</a:t>
            </a:r>
          </a:p>
          <a:p>
            <a:pPr lvl="1"/>
            <a:r>
              <a:rPr lang="en-GB" dirty="0"/>
              <a:t>Just use monoid/semigroup instead</a:t>
            </a:r>
          </a:p>
          <a:p>
            <a:pPr lvl="2"/>
            <a:r>
              <a:rPr lang="en-GB" dirty="0"/>
              <a:t>Monoid homomorphism</a:t>
            </a:r>
          </a:p>
          <a:p>
            <a:pPr lvl="2"/>
            <a:r>
              <a:rPr lang="en-GB" dirty="0"/>
              <a:t>Action on monoid</a:t>
            </a:r>
          </a:p>
          <a:p>
            <a:pPr lvl="2"/>
            <a:r>
              <a:rPr lang="en-GB" dirty="0"/>
              <a:t>Idempotent operations to deal with “at least once” delivery</a:t>
            </a:r>
          </a:p>
        </p:txBody>
      </p:sp>
    </p:spTree>
    <p:extLst>
      <p:ext uri="{BB962C8B-B14F-4D97-AF65-F5344CB8AC3E}">
        <p14:creationId xmlns:p14="http://schemas.microsoft.com/office/powerpoint/2010/main" val="319400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Time series:</a:t>
                </a:r>
              </a:p>
              <a:p>
                <a:pPr lvl="1"/>
                <a:r>
                  <a:rPr lang="en-GB" dirty="0"/>
                  <a:t>Semigroup: Associative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b="0" dirty="0"/>
              </a:p>
              <a:p>
                <a:pPr lvl="2"/>
                <a:r>
                  <a:rPr lang="en-GB" b="0" dirty="0"/>
                  <a:t>Useful for </a:t>
                </a:r>
                <a:r>
                  <a:rPr lang="en-GB" b="0" dirty="0" err="1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scalacheck</a:t>
                </a:r>
                <a:r>
                  <a:rPr lang="en-GB" b="0" dirty="0"/>
                  <a:t> properties</a:t>
                </a:r>
                <a:endParaRPr lang="en-GB" dirty="0"/>
              </a:p>
              <a:p>
                <a:pPr lvl="2"/>
                <a:endParaRPr lang="en-GB" b="0" dirty="0"/>
              </a:p>
              <a:p>
                <a:r>
                  <a:rPr lang="en-GB" dirty="0"/>
                  <a:t>Action on free monoid (</a:t>
                </a:r>
                <a:r>
                  <a:rPr lang="en-GB" dirty="0" err="1"/>
                  <a:t>l</a:t>
                </a:r>
                <a:r>
                  <a:rPr lang="en-GB" dirty="0"/>
                  <a:t>ist)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a monoid homomorphism (?)</a:t>
                </a:r>
              </a:p>
              <a:p>
                <a:pPr lvl="1"/>
                <a:r>
                  <a:rPr lang="en-GB" dirty="0"/>
                  <a:t>“At least once” delivery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6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Fraud risk management</a:t>
            </a:r>
          </a:p>
          <a:p>
            <a:pPr lvl="1"/>
            <a:r>
              <a:rPr lang="en-GB" dirty="0"/>
              <a:t>Address &amp; age verification, anti-money laundering etc.</a:t>
            </a:r>
          </a:p>
          <a:p>
            <a:pPr lvl="1"/>
            <a:r>
              <a:rPr lang="en-GB" dirty="0"/>
              <a:t>Connect to ~60 3</a:t>
            </a:r>
            <a:r>
              <a:rPr lang="en-GB" baseline="30000" dirty="0"/>
              <a:t>rd</a:t>
            </a:r>
            <a:r>
              <a:rPr lang="en-GB" dirty="0"/>
              <a:t> party APIs</a:t>
            </a:r>
          </a:p>
          <a:p>
            <a:r>
              <a:rPr lang="en-GB" dirty="0"/>
              <a:t>Custom workflows for each client</a:t>
            </a:r>
          </a:p>
          <a:p>
            <a:r>
              <a:rPr lang="en-GB" dirty="0"/>
              <a:t>Graphical editor + expression DSL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14" y="3714647"/>
            <a:ext cx="2925849" cy="2933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015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2145" y="1121869"/>
            <a:ext cx="2159876" cy="109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Semigroup/</a:t>
            </a:r>
          </a:p>
          <a:p>
            <a:pPr algn="ctr"/>
            <a:r>
              <a:rPr lang="en-GB" dirty="0"/>
              <a:t>Monoid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2145" y="2835055"/>
            <a:ext cx="2159876" cy="109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FSM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2145" y="4548241"/>
            <a:ext cx="2159876" cy="109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304152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https://izbicki.me/blog/the-categorical-distributions-algebraic-structure</a:t>
            </a:r>
            <a:endParaRPr lang="en-GB" dirty="0"/>
          </a:p>
          <a:p>
            <a:r>
              <a:rPr lang="en-GB">
                <a:hlinkClick r:id="rId3"/>
              </a:rPr>
              <a:t>https://izbicki.me/blog/functors-and-monads-for-analyzing-data</a:t>
            </a:r>
            <a:endParaRPr lang="en-GB"/>
          </a:p>
          <a:p>
            <a:r>
              <a:rPr lang="en-GB">
                <a:hlinkClick r:id="rId4"/>
              </a:rPr>
              <a:t>https://izbicki.me/blog/markov-networks-monoids-and-futurama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8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 @ Sphonic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workflow engine:</a:t>
            </a:r>
          </a:p>
          <a:p>
            <a:pPr lvl="1"/>
            <a:r>
              <a:rPr lang="en-GB" dirty="0" err="1"/>
              <a:t>Akka</a:t>
            </a:r>
            <a:r>
              <a:rPr lang="en-GB" dirty="0"/>
              <a:t> / FSM</a:t>
            </a:r>
          </a:p>
          <a:p>
            <a:pPr lvl="1"/>
            <a:r>
              <a:rPr lang="en-GB" dirty="0"/>
              <a:t>Hard to debug, does not scale etc. </a:t>
            </a:r>
          </a:p>
          <a:p>
            <a:r>
              <a:rPr lang="en-GB" dirty="0"/>
              <a:t>Goal: Stream processing for everything</a:t>
            </a:r>
          </a:p>
          <a:p>
            <a:pPr lvl="1"/>
            <a:r>
              <a:rPr lang="en-GB" dirty="0"/>
              <a:t>Need to be able to run the same workflows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&amp;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Relatively low </a:t>
            </a:r>
            <a:r>
              <a:rPr lang="en-GB" dirty="0" err="1"/>
              <a:t>tps</a:t>
            </a:r>
            <a:r>
              <a:rPr lang="en-GB" dirty="0"/>
              <a:t> (&lt;10 on average), high variance</a:t>
            </a:r>
          </a:p>
          <a:p>
            <a:pPr lvl="1"/>
            <a:r>
              <a:rPr lang="en-GB" dirty="0"/>
              <a:t>Batches</a:t>
            </a:r>
          </a:p>
          <a:p>
            <a:pPr lvl="1"/>
            <a:r>
              <a:rPr lang="en-GB" dirty="0"/>
              <a:t>Seasonal/time-of-day</a:t>
            </a:r>
          </a:p>
          <a:p>
            <a:r>
              <a:rPr lang="en-GB" dirty="0"/>
              <a:t>Latency highly dependent on API calls</a:t>
            </a:r>
          </a:p>
          <a:p>
            <a:pPr lvl="1"/>
            <a:r>
              <a:rPr lang="en-GB" dirty="0"/>
              <a:t>Most time is spent waiting for other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77" y="4632082"/>
            <a:ext cx="5754742" cy="2007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0" y="4631125"/>
            <a:ext cx="5021482" cy="2008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39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In this part we look at some code examples (time series, workflows, …)</a:t>
            </a:r>
          </a:p>
          <a:p>
            <a:r>
              <a:rPr lang="en-GB" dirty="0"/>
              <a:t>Data types</a:t>
            </a:r>
          </a:p>
          <a:p>
            <a:pPr lvl="1"/>
            <a:r>
              <a:rPr lang="en-GB" dirty="0"/>
              <a:t>Finger tree for storing time series</a:t>
            </a:r>
          </a:p>
          <a:p>
            <a:pPr lvl="1"/>
            <a:r>
              <a:rPr lang="en-GB" dirty="0"/>
              <a:t>FSM for workflows</a:t>
            </a:r>
          </a:p>
          <a:p>
            <a:pPr lvl="1"/>
            <a:r>
              <a:rPr lang="en-GB" dirty="0"/>
              <a:t>Other types…?</a:t>
            </a:r>
          </a:p>
          <a:p>
            <a:pPr lvl="1"/>
            <a:r>
              <a:rPr lang="en-GB" dirty="0"/>
              <a:t>How are they represented in libraries (</a:t>
            </a:r>
            <a:r>
              <a:rPr lang="en-GB" dirty="0" err="1"/>
              <a:t>eg</a:t>
            </a:r>
            <a:r>
              <a:rPr lang="en-GB" dirty="0"/>
              <a:t>. fs2)</a:t>
            </a:r>
          </a:p>
          <a:p>
            <a:r>
              <a:rPr lang="en-GB" dirty="0"/>
              <a:t>How to handle</a:t>
            </a:r>
          </a:p>
          <a:p>
            <a:pPr lvl="1"/>
            <a:r>
              <a:rPr lang="en-GB" dirty="0"/>
              <a:t>Backpressure</a:t>
            </a:r>
          </a:p>
          <a:p>
            <a:pPr lvl="1"/>
            <a:r>
              <a:rPr lang="en-GB" dirty="0"/>
              <a:t>Component failure</a:t>
            </a:r>
          </a:p>
        </p:txBody>
      </p:sp>
    </p:spTree>
    <p:extLst>
      <p:ext uri="{BB962C8B-B14F-4D97-AF65-F5344CB8AC3E}">
        <p14:creationId xmlns:p14="http://schemas.microsoft.com/office/powerpoint/2010/main" val="45589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Bounded </a:t>
            </a:r>
            <a:r>
              <a:rPr lang="en-GB" sz="3200">
                <a:latin typeface="Basic Sans ExtraLight" panose="00000300000000000000" pitchFamily="50" charset="0"/>
              </a:rPr>
              <a:t>data structures</a:t>
            </a:r>
            <a:endParaRPr lang="en-GB" sz="3200" dirty="0">
              <a:latin typeface="Basic Sans ExtraLight" panose="000003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to ensure that the state does not grow indefinitely?</a:t>
                </a:r>
              </a:p>
              <a:p>
                <a:pPr lvl="1"/>
                <a:r>
                  <a:rPr lang="en-GB" dirty="0"/>
                  <a:t>Bounded list (prune after every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events)</a:t>
                </a:r>
              </a:p>
              <a:p>
                <a:pPr lvl="1"/>
                <a:r>
                  <a:rPr lang="en-GB" dirty="0"/>
                  <a:t>Bounded map (</a:t>
                </a:r>
                <a:r>
                  <a:rPr lang="en-GB" dirty="0" err="1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com.twitter.util.LruMap</a:t>
                </a:r>
                <a:r>
                  <a:rPr lang="en-GB" dirty="0">
                    <a:ea typeface="PragmataPro" panose="02000509030000020004" pitchFamily="49" charset="0"/>
                    <a:cs typeface="PragmataPro" panose="02000509030000020004" pitchFamily="49" charset="0"/>
                  </a:rPr>
                  <a:t> if you are already using twitter-</a:t>
                </a:r>
                <a:r>
                  <a:rPr lang="en-GB" dirty="0" err="1">
                    <a:ea typeface="PragmataPro" panose="02000509030000020004" pitchFamily="49" charset="0"/>
                    <a:cs typeface="PragmataPro" panose="02000509030000020004" pitchFamily="49" charset="0"/>
                  </a:rPr>
                  <a:t>util</a:t>
                </a:r>
                <a:r>
                  <a:rPr lang="en-GB" dirty="0">
                    <a:ea typeface="PragmataPro" panose="02000509030000020004" pitchFamily="49" charset="0"/>
                    <a:cs typeface="PragmataPro" panose="02000509030000020004" pitchFamily="49" charset="0"/>
                  </a:rPr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53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Time series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5487390" cy="2714895"/>
            <a:chOff x="629631" y="2179712"/>
            <a:chExt cx="5487390" cy="2714895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5278821" cy="1937786"/>
              <a:chOff x="838200" y="1918710"/>
              <a:chExt cx="5278821" cy="19377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38200" y="2933166"/>
                <a:ext cx="491192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Incoming stream of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Ordered by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All events of same type (here: </a:t>
                </a:r>
                <a:r>
                  <a:rPr lang="en-GB" dirty="0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Transaction</a:t>
                </a:r>
                <a:r>
                  <a:rPr lang="en-GB" dirty="0"/>
                  <a:t>)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7595" y="1911698"/>
            <a:ext cx="4777943" cy="1703249"/>
            <a:chOff x="719945" y="4230837"/>
            <a:chExt cx="5921279" cy="1703249"/>
          </a:xfrm>
        </p:grpSpPr>
        <p:sp>
          <p:nvSpPr>
            <p:cNvPr id="13" name="TextBox 12"/>
            <p:cNvSpPr txBox="1"/>
            <p:nvPr/>
          </p:nvSpPr>
          <p:spPr>
            <a:xfrm>
              <a:off x="719945" y="4230837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Queries: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7320" y="4733757"/>
                  <a:ext cx="574390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All transactions in time period 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GB" dirty="0"/>
                </a:p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Average duration of transaction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GB" dirty="0"/>
                    <a:t>Transaction by ID</a:t>
                  </a: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0" y="4733757"/>
                  <a:ext cx="5743904" cy="1200329"/>
                </a:xfrm>
                <a:prstGeom prst="rect">
                  <a:avLst/>
                </a:prstGeom>
                <a:blipFill>
                  <a:blip r:embed="rId11"/>
                  <a:stretch>
                    <a:fillRect l="-1184" t="-25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122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Time series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5487390" cy="1336783"/>
            <a:chOff x="629631" y="2179712"/>
            <a:chExt cx="5487390" cy="1336783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5278821" cy="559674"/>
              <a:chOff x="838200" y="1918710"/>
              <a:chExt cx="5278821" cy="559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7595" y="1911698"/>
            <a:ext cx="5921279" cy="3088243"/>
            <a:chOff x="719945" y="4230837"/>
            <a:chExt cx="5921279" cy="3088243"/>
          </a:xfrm>
        </p:grpSpPr>
        <p:sp>
          <p:nvSpPr>
            <p:cNvPr id="13" name="TextBox 12"/>
            <p:cNvSpPr txBox="1"/>
            <p:nvPr/>
          </p:nvSpPr>
          <p:spPr>
            <a:xfrm>
              <a:off x="719945" y="4230837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Solution: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7320" y="4733757"/>
              <a:ext cx="574390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GB" dirty="0"/>
                <a:t>Map each transaction to a</a:t>
              </a:r>
            </a:p>
            <a:p>
              <a:pPr marL="285750" indent="-285750">
                <a:buFontTx/>
                <a:buChar char="-"/>
              </a:pPr>
              <a:endParaRPr lang="en-GB" dirty="0"/>
            </a:p>
            <a:p>
              <a:pPr marL="285750" indent="-285750">
                <a:buFontTx/>
                <a:buChar char="-"/>
              </a:pPr>
              <a:endParaRPr lang="en-GB" dirty="0"/>
            </a:p>
            <a:p>
              <a:pPr marL="285750" indent="-285750">
                <a:buFontTx/>
                <a:buChar char="-"/>
              </a:pPr>
              <a:endParaRPr lang="en-GB" dirty="0"/>
            </a:p>
            <a:p>
              <a:pPr marL="285750" indent="-285750">
                <a:buFontTx/>
                <a:buChar char="-"/>
              </a:pPr>
              <a:endParaRPr lang="en-GB" dirty="0"/>
            </a:p>
            <a:p>
              <a:pPr marL="285750" indent="-285750">
                <a:buFontTx/>
                <a:buChar char="-"/>
              </a:pPr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78833" y="2899595"/>
            <a:ext cx="4753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case class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(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timestamp: Option[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DateTime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],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duration: Option[Long],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count: Long)</a:t>
            </a:r>
          </a:p>
          <a:p>
            <a:endParaRPr lang="en-GB" sz="16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  <a:p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def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measure(t: Transaction):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= …</a:t>
            </a:r>
            <a:endParaRPr lang="en-GB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3200" dirty="0">
                <a:latin typeface="Basic Sans ExtraLight" panose="00000300000000000000" pitchFamily="50" charset="0"/>
              </a:rPr>
              <a:t>Time series</a:t>
            </a:r>
            <a:endParaRPr lang="en-GB" dirty="0">
              <a:latin typeface="Basic Sans ExtraLight" panose="00000300000000000000" pitchFamily="50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334" y="1911698"/>
            <a:ext cx="5487390" cy="1336783"/>
            <a:chOff x="629631" y="2179712"/>
            <a:chExt cx="5487390" cy="1336783"/>
          </a:xfrm>
        </p:grpSpPr>
        <p:grpSp>
          <p:nvGrpSpPr>
            <p:cNvPr id="14" name="Group 13"/>
            <p:cNvGrpSpPr/>
            <p:nvPr/>
          </p:nvGrpSpPr>
          <p:grpSpPr>
            <a:xfrm>
              <a:off x="838200" y="2956821"/>
              <a:ext cx="5278821" cy="559674"/>
              <a:chOff x="838200" y="1918710"/>
              <a:chExt cx="5278821" cy="559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18712"/>
                    <a:ext cx="575442" cy="543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862" y="1918711"/>
                    <a:ext cx="575442" cy="543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524" y="1918711"/>
                    <a:ext cx="575442" cy="543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186" y="1918711"/>
                    <a:ext cx="575442" cy="54391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848" y="1918710"/>
                    <a:ext cx="575442" cy="54391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510" y="1918710"/>
                    <a:ext cx="575442" cy="54391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172" y="1918710"/>
                    <a:ext cx="575442" cy="54391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579" y="1934473"/>
                    <a:ext cx="575442" cy="54391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29631" y="21797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Stream: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7595" y="1911698"/>
            <a:ext cx="5921279" cy="1149251"/>
            <a:chOff x="719945" y="4230837"/>
            <a:chExt cx="5921279" cy="1149251"/>
          </a:xfrm>
        </p:grpSpPr>
        <p:sp>
          <p:nvSpPr>
            <p:cNvPr id="13" name="TextBox 12"/>
            <p:cNvSpPr txBox="1"/>
            <p:nvPr/>
          </p:nvSpPr>
          <p:spPr>
            <a:xfrm>
              <a:off x="719945" y="4230837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Basic Sans Bold It" panose="00000800000000000000" pitchFamily="50" charset="0"/>
                </a:rPr>
                <a:t>Solution: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7320" y="4733757"/>
              <a:ext cx="5743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GB" dirty="0"/>
                <a:t>Map each transaction to a </a:t>
              </a:r>
              <a:r>
                <a:rPr lang="en-GB" sz="1600" dirty="0" err="1">
                  <a:latin typeface="PragmataPro" panose="02000509030000020004" pitchFamily="49" charset="0"/>
                  <a:ea typeface="PragmataPro" panose="02000509030000020004" pitchFamily="49" charset="0"/>
                  <a:cs typeface="PragmataPro" panose="02000509030000020004" pitchFamily="49" charset="0"/>
                </a:rPr>
                <a:t>TransactionMeasure</a:t>
              </a:r>
              <a:endPara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dirty="0"/>
                <a:t>Implement monoid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29155" y="3514458"/>
            <a:ext cx="5628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implicit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val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i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= new Monoid[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] {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def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append(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  l: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,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  r: =&gt;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) = {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   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(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      min(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l.timestamp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,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r.timestamp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),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     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l.duration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+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r.duration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,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     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l.count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+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r.count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)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}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val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empty: </a:t>
            </a:r>
            <a:r>
              <a:rPr lang="en-GB" sz="16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TransactionMeasure</a:t>
            </a:r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= …</a:t>
            </a:r>
          </a:p>
          <a:p>
            <a:r>
              <a:rPr lang="en-GB" sz="16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3512135"/>
                <a:ext cx="575442" cy="65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02" y="3512135"/>
                <a:ext cx="575442" cy="65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6" y="3509933"/>
                <a:ext cx="575442" cy="657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25" y="3509933"/>
                <a:ext cx="575442" cy="657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1" y="3512135"/>
                <a:ext cx="575442" cy="657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60" y="3512135"/>
                <a:ext cx="575442" cy="65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84" y="3509933"/>
                <a:ext cx="575442" cy="657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83" y="3509933"/>
                <a:ext cx="575442" cy="6578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4262363"/>
                <a:ext cx="1248104" cy="657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27" y="4275928"/>
                <a:ext cx="1248104" cy="6578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1" y="4275928"/>
                <a:ext cx="1248104" cy="6578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20" y="4275928"/>
                <a:ext cx="1248104" cy="6578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055954"/>
                <a:ext cx="2593428" cy="6578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0" y="5055954"/>
                <a:ext cx="2588173" cy="6578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1′′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2′′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3" y="5822363"/>
                <a:ext cx="5290922" cy="6578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64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sic Sans Light"/>
        <a:ea typeface=""/>
        <a:cs typeface=""/>
      </a:majorFont>
      <a:minorFont>
        <a:latin typeface="Basic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699</Words>
  <Application>Microsoft Office PowerPoint</Application>
  <PresentationFormat>Widescreen</PresentationFormat>
  <Paragraphs>337</Paragraphs>
  <Slides>21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Basic Sans Bold</vt:lpstr>
      <vt:lpstr>Basic Sans Bold It</vt:lpstr>
      <vt:lpstr>Basic Sans ExtraLight</vt:lpstr>
      <vt:lpstr>Basic Sans Light</vt:lpstr>
      <vt:lpstr>Basic Sans Light It</vt:lpstr>
      <vt:lpstr>Calibri</vt:lpstr>
      <vt:lpstr>Cambria Math</vt:lpstr>
      <vt:lpstr>PragmataPro</vt:lpstr>
      <vt:lpstr>Office Theme</vt:lpstr>
      <vt:lpstr>Stream Processing</vt:lpstr>
      <vt:lpstr>What we do</vt:lpstr>
      <vt:lpstr>Scala @ Sphonic</vt:lpstr>
      <vt:lpstr>Performance &amp; Scale</vt:lpstr>
      <vt:lpstr>Implementation Overview</vt:lpstr>
      <vt:lpstr>Implementation Bounded data structures</vt:lpstr>
      <vt:lpstr>Implementation Time series</vt:lpstr>
      <vt:lpstr>Implementation Time series</vt:lpstr>
      <vt:lpstr>Implementation Time series</vt:lpstr>
      <vt:lpstr>Implementation Time series</vt:lpstr>
      <vt:lpstr>Implementation Time series</vt:lpstr>
      <vt:lpstr>Implementation Time series</vt:lpstr>
      <vt:lpstr>Implementation Time series</vt:lpstr>
      <vt:lpstr>Implementation Workflow (state machine)</vt:lpstr>
      <vt:lpstr>Implementation Workflow (state machine)</vt:lpstr>
      <vt:lpstr>Implementation Workflow (state machine)</vt:lpstr>
      <vt:lpstr>Implementation Workflow (state machine)</vt:lpstr>
      <vt:lpstr>Abstraction</vt:lpstr>
      <vt:lpstr>Abstraction</vt:lpstr>
      <vt:lpstr>Abstraction </vt:lpstr>
      <vt:lpstr>Notes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virtual-hom</dc:title>
  <dc:creator>Jann Müller</dc:creator>
  <cp:lastModifiedBy>Dr. Jann Müller</cp:lastModifiedBy>
  <cp:revision>61</cp:revision>
  <dcterms:created xsi:type="dcterms:W3CDTF">2016-10-05T14:36:05Z</dcterms:created>
  <dcterms:modified xsi:type="dcterms:W3CDTF">2016-12-08T15:57:01Z</dcterms:modified>
</cp:coreProperties>
</file>