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Baekmuk Headline" panose="02030600000101010101" pitchFamily="18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77"/>
      <p:regular r:id="rId14"/>
      <p:bold r:id="rId15"/>
      <p:italic r:id="rId16"/>
      <p:boldItalic r:id="rId17"/>
    </p:embeddedFont>
    <p:embeddedFont>
      <p:font typeface="DM Sans Bold" pitchFamily="2" charset="7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FF"/>
    <a:srgbClr val="004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94296" autoAdjust="0"/>
  </p:normalViewPr>
  <p:slideViewPr>
    <p:cSldViewPr>
      <p:cViewPr varScale="1">
        <p:scale>
          <a:sx n="74" d="100"/>
          <a:sy n="74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977713"/>
            <a:ext cx="18288000" cy="1309287"/>
          </a:xfrm>
          <a:prstGeom prst="rect">
            <a:avLst/>
          </a:prstGeom>
          <a:solidFill>
            <a:srgbClr val="FFFAEA"/>
          </a:solidFill>
        </p:spPr>
      </p:sp>
      <p:grpSp>
        <p:nvGrpSpPr>
          <p:cNvPr id="3" name="Group 3"/>
          <p:cNvGrpSpPr/>
          <p:nvPr/>
        </p:nvGrpSpPr>
        <p:grpSpPr>
          <a:xfrm>
            <a:off x="609600" y="2476500"/>
            <a:ext cx="17373600" cy="4062651"/>
            <a:chOff x="0" y="-66675"/>
            <a:chExt cx="10370413" cy="5416868"/>
          </a:xfrm>
        </p:grpSpPr>
        <p:sp>
          <p:nvSpPr>
            <p:cNvPr id="4" name="TextBox 4"/>
            <p:cNvSpPr txBox="1"/>
            <p:nvPr/>
          </p:nvSpPr>
          <p:spPr>
            <a:xfrm>
              <a:off x="0" y="1221731"/>
              <a:ext cx="10370413" cy="2518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299"/>
                </a:lnSpc>
              </a:pPr>
              <a:endParaRPr lang="en-US" sz="12999" dirty="0">
                <a:solidFill>
                  <a:srgbClr val="FFFAEA"/>
                </a:solidFill>
                <a:latin typeface="Baekmuk Headline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0370413" cy="5416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6600" dirty="0">
                  <a:solidFill>
                    <a:srgbClr val="FFFAEA"/>
                  </a:solidFill>
                  <a:latin typeface="DM Sans Bold"/>
                </a:rPr>
                <a:t>Supervised machine learning project – </a:t>
              </a:r>
            </a:p>
            <a:p>
              <a:endParaRPr lang="en-US" sz="6600" dirty="0">
                <a:solidFill>
                  <a:srgbClr val="FFFAEA"/>
                </a:solidFill>
                <a:latin typeface="DM Sans Bold"/>
              </a:endParaRPr>
            </a:p>
            <a:p>
              <a:r>
                <a:rPr lang="en-US" sz="6600" dirty="0">
                  <a:solidFill>
                    <a:srgbClr val="FFFAEA"/>
                  </a:solidFill>
                  <a:latin typeface="DM Sans Bold"/>
                </a:rPr>
                <a:t>Reasons for US citizens’ hesitance to get the COVID-19 shot?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7200" y="7471905"/>
            <a:ext cx="7777810" cy="1377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FFFAEA"/>
                </a:solidFill>
                <a:latin typeface="DM Sans Bold"/>
              </a:rPr>
              <a:t>Julia </a:t>
            </a:r>
            <a:r>
              <a:rPr lang="en-US" sz="3899" dirty="0" err="1">
                <a:solidFill>
                  <a:srgbClr val="FFFAEA"/>
                </a:solidFill>
                <a:latin typeface="DM Sans Bold"/>
              </a:rPr>
              <a:t>Nießl</a:t>
            </a:r>
            <a:endParaRPr lang="en-US" sz="3899" dirty="0">
              <a:solidFill>
                <a:srgbClr val="FFFAEA"/>
              </a:solidFill>
              <a:latin typeface="DM Sans Bold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FFFAEA"/>
                </a:solidFill>
                <a:latin typeface="DM Sans Bold"/>
              </a:rPr>
              <a:t>03.06.2022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15244" y="227277"/>
            <a:ext cx="15005756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  <a:spcBef>
                <a:spcPct val="0"/>
              </a:spcBef>
            </a:pPr>
            <a:r>
              <a:rPr lang="en-US" sz="7500" dirty="0">
                <a:solidFill>
                  <a:srgbClr val="FFFFFF"/>
                </a:solidFill>
                <a:latin typeface="Baekmuk Headline"/>
              </a:rPr>
              <a:t>COVID-19 vaccine - USA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782AF54A-F7D8-F86D-6205-6A604FBDFFF2}"/>
              </a:ext>
            </a:extLst>
          </p:cNvPr>
          <p:cNvGrpSpPr/>
          <p:nvPr/>
        </p:nvGrpSpPr>
        <p:grpSpPr>
          <a:xfrm>
            <a:off x="381000" y="1866900"/>
            <a:ext cx="17216580" cy="993636"/>
            <a:chOff x="0" y="0"/>
            <a:chExt cx="7643712" cy="999730"/>
          </a:xfrm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E0DFAF20-75BA-87C9-68C2-9CEB85783BAD}"/>
                </a:ext>
              </a:extLst>
            </p:cNvPr>
            <p:cNvSpPr/>
            <p:nvPr/>
          </p:nvSpPr>
          <p:spPr>
            <a:xfrm>
              <a:off x="0" y="0"/>
              <a:ext cx="7643713" cy="999730"/>
            </a:xfrm>
            <a:custGeom>
              <a:avLst/>
              <a:gdLst/>
              <a:ahLst/>
              <a:cxnLst/>
              <a:rect l="l" t="t" r="r" b="b"/>
              <a:pathLst>
                <a:path w="7643713" h="999730">
                  <a:moveTo>
                    <a:pt x="7519252" y="999729"/>
                  </a:moveTo>
                  <a:lnTo>
                    <a:pt x="124460" y="999729"/>
                  </a:lnTo>
                  <a:cubicBezTo>
                    <a:pt x="55880" y="999729"/>
                    <a:pt x="0" y="943850"/>
                    <a:pt x="0" y="8752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519253" y="0"/>
                  </a:lnTo>
                  <a:cubicBezTo>
                    <a:pt x="7587832" y="0"/>
                    <a:pt x="7643713" y="55880"/>
                    <a:pt x="7643713" y="124460"/>
                  </a:cubicBezTo>
                  <a:lnTo>
                    <a:pt x="7643713" y="875270"/>
                  </a:lnTo>
                  <a:cubicBezTo>
                    <a:pt x="7643713" y="943850"/>
                    <a:pt x="7587832" y="999730"/>
                    <a:pt x="7519253" y="999730"/>
                  </a:cubicBezTo>
                  <a:close/>
                </a:path>
              </a:pathLst>
            </a:custGeom>
            <a:solidFill>
              <a:srgbClr val="FFFAEA"/>
            </a:solidFill>
          </p:spPr>
          <p:txBody>
            <a:bodyPr/>
            <a:lstStyle/>
            <a:p>
              <a:endParaRPr lang="en-SE" dirty="0"/>
            </a:p>
          </p:txBody>
        </p:sp>
      </p:grpSp>
      <p:sp>
        <p:nvSpPr>
          <p:cNvPr id="38" name="TextBox 12">
            <a:extLst>
              <a:ext uri="{FF2B5EF4-FFF2-40B4-BE49-F238E27FC236}">
                <a16:creationId xmlns:a16="http://schemas.microsoft.com/office/drawing/2014/main" id="{B05DD52C-E4B4-C8D8-5480-1C5BF431311D}"/>
              </a:ext>
            </a:extLst>
          </p:cNvPr>
          <p:cNvSpPr txBox="1"/>
          <p:nvPr/>
        </p:nvSpPr>
        <p:spPr>
          <a:xfrm>
            <a:off x="690420" y="2200584"/>
            <a:ext cx="12492180" cy="439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9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DM Sans"/>
              </a:rPr>
              <a:t>April 2021: Vaccine eligibility for all residents over 16 </a:t>
            </a:r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7EF4E9BC-5B6E-9454-0498-E7013693BBFE}"/>
              </a:ext>
            </a:extLst>
          </p:cNvPr>
          <p:cNvSpPr/>
          <p:nvPr/>
        </p:nvSpPr>
        <p:spPr>
          <a:xfrm>
            <a:off x="381000" y="8985386"/>
            <a:ext cx="17216582" cy="1131644"/>
          </a:xfrm>
          <a:custGeom>
            <a:avLst/>
            <a:gdLst/>
            <a:ahLst/>
            <a:cxnLst/>
            <a:rect l="l" t="t" r="r" b="b"/>
            <a:pathLst>
              <a:path w="7643713" h="999730">
                <a:moveTo>
                  <a:pt x="7519252" y="999729"/>
                </a:moveTo>
                <a:lnTo>
                  <a:pt x="124460" y="999729"/>
                </a:lnTo>
                <a:cubicBezTo>
                  <a:pt x="55880" y="999729"/>
                  <a:pt x="0" y="943850"/>
                  <a:pt x="0" y="87527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519253" y="0"/>
                </a:lnTo>
                <a:cubicBezTo>
                  <a:pt x="7587832" y="0"/>
                  <a:pt x="7643713" y="55880"/>
                  <a:pt x="7643713" y="124460"/>
                </a:cubicBezTo>
                <a:lnTo>
                  <a:pt x="7643713" y="875270"/>
                </a:lnTo>
                <a:cubicBezTo>
                  <a:pt x="7643713" y="943850"/>
                  <a:pt x="7587832" y="999730"/>
                  <a:pt x="7519253" y="999730"/>
                </a:cubicBezTo>
                <a:close/>
              </a:path>
            </a:pathLst>
          </a:custGeom>
          <a:solidFill>
            <a:srgbClr val="FFFAEA"/>
          </a:solidFill>
        </p:spPr>
        <p:txBody>
          <a:bodyPr/>
          <a:lstStyle/>
          <a:p>
            <a:endParaRPr lang="en-SE" dirty="0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2D69C417-09EF-2516-7149-7EF78FE12F8A}"/>
              </a:ext>
            </a:extLst>
          </p:cNvPr>
          <p:cNvGrpSpPr/>
          <p:nvPr/>
        </p:nvGrpSpPr>
        <p:grpSpPr>
          <a:xfrm>
            <a:off x="366252" y="3227472"/>
            <a:ext cx="17216580" cy="993637"/>
            <a:chOff x="0" y="0"/>
            <a:chExt cx="7643712" cy="999730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27B8D0E9-347C-96F3-9211-EC2347CB77D5}"/>
                </a:ext>
              </a:extLst>
            </p:cNvPr>
            <p:cNvSpPr/>
            <p:nvPr/>
          </p:nvSpPr>
          <p:spPr>
            <a:xfrm>
              <a:off x="0" y="0"/>
              <a:ext cx="7643713" cy="999730"/>
            </a:xfrm>
            <a:custGeom>
              <a:avLst/>
              <a:gdLst/>
              <a:ahLst/>
              <a:cxnLst/>
              <a:rect l="l" t="t" r="r" b="b"/>
              <a:pathLst>
                <a:path w="7643713" h="999730">
                  <a:moveTo>
                    <a:pt x="7519252" y="999729"/>
                  </a:moveTo>
                  <a:lnTo>
                    <a:pt x="124460" y="999729"/>
                  </a:lnTo>
                  <a:cubicBezTo>
                    <a:pt x="55880" y="999729"/>
                    <a:pt x="0" y="943850"/>
                    <a:pt x="0" y="8752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519253" y="0"/>
                  </a:lnTo>
                  <a:cubicBezTo>
                    <a:pt x="7587832" y="0"/>
                    <a:pt x="7643713" y="55880"/>
                    <a:pt x="7643713" y="124460"/>
                  </a:cubicBezTo>
                  <a:lnTo>
                    <a:pt x="7643713" y="875270"/>
                  </a:lnTo>
                  <a:cubicBezTo>
                    <a:pt x="7643713" y="943850"/>
                    <a:pt x="7587832" y="999730"/>
                    <a:pt x="7519253" y="999730"/>
                  </a:cubicBezTo>
                  <a:close/>
                </a:path>
              </a:pathLst>
            </a:custGeom>
            <a:solidFill>
              <a:srgbClr val="FFFAEA"/>
            </a:solidFill>
          </p:spPr>
          <p:txBody>
            <a:bodyPr/>
            <a:lstStyle/>
            <a:p>
              <a:endParaRPr lang="en-SE" dirty="0"/>
            </a:p>
          </p:txBody>
        </p:sp>
      </p:grpSp>
      <p:sp>
        <p:nvSpPr>
          <p:cNvPr id="16" name="TextBox 12">
            <a:extLst>
              <a:ext uri="{FF2B5EF4-FFF2-40B4-BE49-F238E27FC236}">
                <a16:creationId xmlns:a16="http://schemas.microsoft.com/office/drawing/2014/main" id="{44605EBA-2A41-CAB3-ADFE-8327C6EDAB66}"/>
              </a:ext>
            </a:extLst>
          </p:cNvPr>
          <p:cNvSpPr txBox="1"/>
          <p:nvPr/>
        </p:nvSpPr>
        <p:spPr>
          <a:xfrm>
            <a:off x="634909" y="3402887"/>
            <a:ext cx="1249218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DM Sans"/>
              </a:rPr>
              <a:t>Estimation: 90% coverage necessary for herd immunity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493E908-848B-A5F0-0C0E-43A0E0A24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22" y="4300776"/>
            <a:ext cx="8722078" cy="458583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F7A20E4-DC3C-039F-FEE5-CC8520B86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313808"/>
            <a:ext cx="2171426" cy="499530"/>
          </a:xfrm>
          <a:prstGeom prst="rect">
            <a:avLst/>
          </a:prstGeom>
        </p:spPr>
      </p:pic>
      <p:sp>
        <p:nvSpPr>
          <p:cNvPr id="26" name="TextBox 12">
            <a:extLst>
              <a:ext uri="{FF2B5EF4-FFF2-40B4-BE49-F238E27FC236}">
                <a16:creationId xmlns:a16="http://schemas.microsoft.com/office/drawing/2014/main" id="{51024B80-1B27-47E5-0FB2-5A68215FA8C9}"/>
              </a:ext>
            </a:extLst>
          </p:cNvPr>
          <p:cNvSpPr txBox="1"/>
          <p:nvPr/>
        </p:nvSpPr>
        <p:spPr>
          <a:xfrm>
            <a:off x="13335000" y="8567273"/>
            <a:ext cx="30480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  <a:latin typeface="DM Sans"/>
              </a:rPr>
              <a:t>Ourworldindata.org</a:t>
            </a:r>
            <a:endParaRPr lang="en-US" sz="20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D0E9FF31-26EC-05E8-A3B7-2E4484BDC3DD}"/>
              </a:ext>
            </a:extLst>
          </p:cNvPr>
          <p:cNvSpPr txBox="1"/>
          <p:nvPr/>
        </p:nvSpPr>
        <p:spPr>
          <a:xfrm>
            <a:off x="586628" y="9417666"/>
            <a:ext cx="15415372" cy="439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DM Sans"/>
              </a:rPr>
              <a:t>Determinants of population’s hesitancy to get vaccinated?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04800" y="2014705"/>
            <a:ext cx="15240000" cy="1320224"/>
            <a:chOff x="0" y="0"/>
            <a:chExt cx="7643712" cy="999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643713" cy="999730"/>
            </a:xfrm>
            <a:custGeom>
              <a:avLst/>
              <a:gdLst/>
              <a:ahLst/>
              <a:cxnLst/>
              <a:rect l="l" t="t" r="r" b="b"/>
              <a:pathLst>
                <a:path w="7643713" h="999730">
                  <a:moveTo>
                    <a:pt x="7519252" y="999729"/>
                  </a:moveTo>
                  <a:lnTo>
                    <a:pt x="124460" y="999729"/>
                  </a:lnTo>
                  <a:cubicBezTo>
                    <a:pt x="55880" y="999729"/>
                    <a:pt x="0" y="943850"/>
                    <a:pt x="0" y="8752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519253" y="0"/>
                  </a:lnTo>
                  <a:cubicBezTo>
                    <a:pt x="7587832" y="0"/>
                    <a:pt x="7643713" y="55880"/>
                    <a:pt x="7643713" y="124460"/>
                  </a:cubicBezTo>
                  <a:lnTo>
                    <a:pt x="7643713" y="875270"/>
                  </a:lnTo>
                  <a:cubicBezTo>
                    <a:pt x="7643713" y="943850"/>
                    <a:pt x="7587832" y="999730"/>
                    <a:pt x="7519253" y="999730"/>
                  </a:cubicBezTo>
                  <a:close/>
                </a:path>
              </a:pathLst>
            </a:custGeom>
            <a:solidFill>
              <a:srgbClr val="FFFAEA"/>
            </a:solidFill>
          </p:spPr>
          <p:txBody>
            <a:bodyPr/>
            <a:lstStyle/>
            <a:p>
              <a:endParaRPr lang="en-SE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4800" y="480957"/>
            <a:ext cx="17678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solidFill>
                  <a:srgbClr val="FFFAEA"/>
                </a:solidFill>
                <a:latin typeface="Baekmuk Headline"/>
              </a:rPr>
              <a:t>University of Cincinnati using online survey by Qualtrics Feb/Mar 2022</a:t>
            </a:r>
          </a:p>
          <a:p>
            <a:pPr>
              <a:spcBef>
                <a:spcPct val="0"/>
              </a:spcBef>
            </a:pPr>
            <a:r>
              <a:rPr lang="en-US" sz="4000" dirty="0">
                <a:solidFill>
                  <a:srgbClr val="FFFAEA"/>
                </a:solidFill>
                <a:latin typeface="Baekmuk Headline"/>
              </a:rPr>
              <a:t>n= 3553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3B6D7F6-FCF9-8A5C-9D0B-660AB5CB246E}"/>
              </a:ext>
            </a:extLst>
          </p:cNvPr>
          <p:cNvSpPr txBox="1"/>
          <p:nvPr/>
        </p:nvSpPr>
        <p:spPr>
          <a:xfrm>
            <a:off x="467770" y="2235138"/>
            <a:ext cx="1507703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DM Sans"/>
              </a:rPr>
              <a:t>Target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Vaccine hesitant: Refusing or not planning to get COVID-19 vaccine (0=No, 1=Yes)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14BB8448-D02E-6ECA-7445-ED7DC047C6C5}"/>
              </a:ext>
            </a:extLst>
          </p:cNvPr>
          <p:cNvGrpSpPr/>
          <p:nvPr/>
        </p:nvGrpSpPr>
        <p:grpSpPr>
          <a:xfrm>
            <a:off x="304800" y="3584409"/>
            <a:ext cx="17830800" cy="6512091"/>
            <a:chOff x="0" y="0"/>
            <a:chExt cx="7643712" cy="999730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965D8D12-9105-F708-32F3-5316EEF1840B}"/>
                </a:ext>
              </a:extLst>
            </p:cNvPr>
            <p:cNvSpPr/>
            <p:nvPr/>
          </p:nvSpPr>
          <p:spPr>
            <a:xfrm>
              <a:off x="0" y="0"/>
              <a:ext cx="7643713" cy="999730"/>
            </a:xfrm>
            <a:custGeom>
              <a:avLst/>
              <a:gdLst/>
              <a:ahLst/>
              <a:cxnLst/>
              <a:rect l="l" t="t" r="r" b="b"/>
              <a:pathLst>
                <a:path w="7643713" h="999730">
                  <a:moveTo>
                    <a:pt x="7519252" y="999729"/>
                  </a:moveTo>
                  <a:lnTo>
                    <a:pt x="124460" y="999729"/>
                  </a:lnTo>
                  <a:cubicBezTo>
                    <a:pt x="55880" y="999729"/>
                    <a:pt x="0" y="943850"/>
                    <a:pt x="0" y="8752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519253" y="0"/>
                  </a:lnTo>
                  <a:cubicBezTo>
                    <a:pt x="7587832" y="0"/>
                    <a:pt x="7643713" y="55880"/>
                    <a:pt x="7643713" y="124460"/>
                  </a:cubicBezTo>
                  <a:lnTo>
                    <a:pt x="7643713" y="875270"/>
                  </a:lnTo>
                  <a:cubicBezTo>
                    <a:pt x="7643713" y="943850"/>
                    <a:pt x="7587832" y="999730"/>
                    <a:pt x="7519253" y="999730"/>
                  </a:cubicBezTo>
                  <a:close/>
                </a:path>
              </a:pathLst>
            </a:custGeom>
            <a:solidFill>
              <a:srgbClr val="FFFAEA"/>
            </a:solidFill>
          </p:spPr>
          <p:txBody>
            <a:bodyPr/>
            <a:lstStyle/>
            <a:p>
              <a:endParaRPr lang="en-SE" dirty="0"/>
            </a:p>
          </p:txBody>
        </p:sp>
      </p:grpSp>
      <p:sp>
        <p:nvSpPr>
          <p:cNvPr id="9" name="TextBox 12">
            <a:extLst>
              <a:ext uri="{FF2B5EF4-FFF2-40B4-BE49-F238E27FC236}">
                <a16:creationId xmlns:a16="http://schemas.microsoft.com/office/drawing/2014/main" id="{C2FF9F77-BFFB-4550-387D-4C3B670B9C66}"/>
              </a:ext>
            </a:extLst>
          </p:cNvPr>
          <p:cNvSpPr txBox="1"/>
          <p:nvPr/>
        </p:nvSpPr>
        <p:spPr>
          <a:xfrm>
            <a:off x="609600" y="3768886"/>
            <a:ext cx="390260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DM Sans"/>
              </a:rPr>
              <a:t>Features (41)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79FED92-037A-7FD9-F0A2-C2ACCFD1B781}"/>
              </a:ext>
            </a:extLst>
          </p:cNvPr>
          <p:cNvSpPr txBox="1"/>
          <p:nvPr/>
        </p:nvSpPr>
        <p:spPr>
          <a:xfrm>
            <a:off x="554541" y="4464334"/>
            <a:ext cx="555203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Trust &amp; Knowledge about vaccines/science (0-10)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Vaccine Trust Index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Natural Science Literacy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Science Community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Science Apolitical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Science Politicians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Science Media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Media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086DA5E-CA09-70A7-7FE0-2846CF4FBFF6}"/>
              </a:ext>
            </a:extLst>
          </p:cNvPr>
          <p:cNvSpPr txBox="1"/>
          <p:nvPr/>
        </p:nvSpPr>
        <p:spPr>
          <a:xfrm>
            <a:off x="5395372" y="4464334"/>
            <a:ext cx="555203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Political affiliations/</a:t>
            </a: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beliefs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Party ID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Biden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Trump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National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State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Trust Local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PS Index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Evangelical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D254-CFC1-A906-0E5B-8F5009E04E6B}"/>
              </a:ext>
            </a:extLst>
          </p:cNvPr>
          <p:cNvSpPr txBox="1"/>
          <p:nvPr/>
        </p:nvSpPr>
        <p:spPr>
          <a:xfrm>
            <a:off x="635001" y="8671098"/>
            <a:ext cx="555203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Comfort in healthcare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Doctor Comfort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Fear Needles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8462A-490E-C92A-3CDF-9059AB9DBF77}"/>
              </a:ext>
            </a:extLst>
          </p:cNvPr>
          <p:cNvSpPr txBox="1"/>
          <p:nvPr/>
        </p:nvSpPr>
        <p:spPr>
          <a:xfrm>
            <a:off x="9324956" y="4464334"/>
            <a:ext cx="555203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COVID-related factors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Perceived Risk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Perceived Network Risk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Age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Preexisting conditions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Infected Personal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Infected Network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County cases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County Cases 2wk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Pandemic Impact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Pandemic Impact Network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Vaccine required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BCF46-A07E-EDDC-CD41-3440E0D69872}"/>
              </a:ext>
            </a:extLst>
          </p:cNvPr>
          <p:cNvSpPr txBox="1"/>
          <p:nvPr/>
        </p:nvSpPr>
        <p:spPr>
          <a:xfrm>
            <a:off x="14192765" y="4464334"/>
            <a:ext cx="3902606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Demographics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County density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Race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Male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College Degree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Household Income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4944035" y="266700"/>
            <a:ext cx="1317890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6000" dirty="0">
                <a:solidFill>
                  <a:srgbClr val="FFFAEA"/>
                </a:solidFill>
                <a:latin typeface="Baekmuk Headline"/>
              </a:rPr>
              <a:t>EDA - Examples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79BE38-620B-818E-221F-AAE2116A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" y="20894"/>
            <a:ext cx="42418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299970-B45F-7ECF-75D3-C36DE002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9519"/>
            <a:ext cx="5403659" cy="365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AAFED40-E307-04A0-7805-5CBF5E98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491084"/>
            <a:ext cx="5403659" cy="365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3">
            <a:extLst>
              <a:ext uri="{FF2B5EF4-FFF2-40B4-BE49-F238E27FC236}">
                <a16:creationId xmlns:a16="http://schemas.microsoft.com/office/drawing/2014/main" id="{B2037F2A-B6B4-2156-F632-EED6A76F7A76}"/>
              </a:ext>
            </a:extLst>
          </p:cNvPr>
          <p:cNvGrpSpPr/>
          <p:nvPr/>
        </p:nvGrpSpPr>
        <p:grpSpPr>
          <a:xfrm>
            <a:off x="4724400" y="6057900"/>
            <a:ext cx="13411200" cy="4038600"/>
            <a:chOff x="0" y="0"/>
            <a:chExt cx="7643712" cy="999730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839DCC40-86E7-6547-B574-A9A0685879D2}"/>
                </a:ext>
              </a:extLst>
            </p:cNvPr>
            <p:cNvSpPr/>
            <p:nvPr/>
          </p:nvSpPr>
          <p:spPr>
            <a:xfrm>
              <a:off x="0" y="0"/>
              <a:ext cx="7643713" cy="999730"/>
            </a:xfrm>
            <a:custGeom>
              <a:avLst/>
              <a:gdLst/>
              <a:ahLst/>
              <a:cxnLst/>
              <a:rect l="l" t="t" r="r" b="b"/>
              <a:pathLst>
                <a:path w="7643713" h="999730">
                  <a:moveTo>
                    <a:pt x="7519252" y="999729"/>
                  </a:moveTo>
                  <a:lnTo>
                    <a:pt x="124460" y="999729"/>
                  </a:lnTo>
                  <a:cubicBezTo>
                    <a:pt x="55880" y="999729"/>
                    <a:pt x="0" y="943850"/>
                    <a:pt x="0" y="8752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519253" y="0"/>
                  </a:lnTo>
                  <a:cubicBezTo>
                    <a:pt x="7587832" y="0"/>
                    <a:pt x="7643713" y="55880"/>
                    <a:pt x="7643713" y="124460"/>
                  </a:cubicBezTo>
                  <a:lnTo>
                    <a:pt x="7643713" y="875270"/>
                  </a:lnTo>
                  <a:cubicBezTo>
                    <a:pt x="7643713" y="943850"/>
                    <a:pt x="7587832" y="999730"/>
                    <a:pt x="7519253" y="999730"/>
                  </a:cubicBezTo>
                  <a:close/>
                </a:path>
              </a:pathLst>
            </a:custGeom>
            <a:solidFill>
              <a:srgbClr val="FFFAEA"/>
            </a:solidFill>
          </p:spPr>
          <p:txBody>
            <a:bodyPr/>
            <a:lstStyle/>
            <a:p>
              <a:endParaRPr lang="en-SE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E957D3-B904-6062-137E-9D1BCD061BDC}"/>
              </a:ext>
            </a:extLst>
          </p:cNvPr>
          <p:cNvSpPr txBox="1"/>
          <p:nvPr/>
        </p:nvSpPr>
        <p:spPr>
          <a:xfrm>
            <a:off x="4927993" y="6362700"/>
            <a:ext cx="12750407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DM Sans"/>
              </a:rPr>
              <a:t>Considerations for model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DM Sans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rgbClr val="000000"/>
                </a:solidFill>
                <a:latin typeface="DM Sans"/>
              </a:rPr>
              <a:t>Which features explain vaccine hesitancy? </a:t>
            </a:r>
            <a:r>
              <a:rPr lang="en-US" sz="3200" dirty="0">
                <a:solidFill>
                  <a:srgbClr val="000000"/>
                </a:solidFill>
                <a:latin typeface="DM Sans"/>
                <a:sym typeface="Wingdings" pitchFamily="2" charset="2"/>
              </a:rPr>
              <a:t> Included all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DM Sans"/>
              <a:sym typeface="Wingdings" pitchFamily="2" charset="2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  <a:sym typeface="Wingdings" pitchFamily="2" charset="2"/>
              </a:rPr>
              <a:t>Baseline accuracy=0.75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DM Sans"/>
              <a:sym typeface="Wingdings" pitchFamily="2" charset="2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  <a:sym typeface="Wingdings" pitchFamily="2" charset="2"/>
              </a:rPr>
              <a:t>Scoring method: Accuracy</a:t>
            </a:r>
            <a:endParaRPr lang="en-US" sz="3200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233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381000" y="266700"/>
            <a:ext cx="17741937" cy="100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6000" dirty="0">
                <a:solidFill>
                  <a:srgbClr val="FFFAEA"/>
                </a:solidFill>
                <a:latin typeface="Baekmuk Headline"/>
              </a:rPr>
              <a:t>Best model: </a:t>
            </a:r>
            <a:r>
              <a:rPr lang="en-US" sz="6000" dirty="0" err="1">
                <a:solidFill>
                  <a:srgbClr val="FFFAEA"/>
                </a:solidFill>
                <a:latin typeface="Baekmuk Headline"/>
              </a:rPr>
              <a:t>RandomForestClassifier</a:t>
            </a:r>
            <a:endParaRPr lang="en-US" sz="6000" dirty="0">
              <a:solidFill>
                <a:srgbClr val="FFFAEA"/>
              </a:solidFill>
              <a:latin typeface="Baekmuk Headline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8165EF7-54F1-4107-D613-321B08596115}"/>
              </a:ext>
            </a:extLst>
          </p:cNvPr>
          <p:cNvSpPr txBox="1"/>
          <p:nvPr/>
        </p:nvSpPr>
        <p:spPr>
          <a:xfrm>
            <a:off x="1102659" y="2980012"/>
            <a:ext cx="4997327" cy="8500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9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DM Sans"/>
              </a:rPr>
              <a:t>All 41 features included</a:t>
            </a:r>
          </a:p>
          <a:p>
            <a:pPr>
              <a:lnSpc>
                <a:spcPts val="3249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DM Sans"/>
              </a:rPr>
              <a:t>Train data 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EA6A50-1500-7B47-FF8C-AC6D36D0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53846"/>
            <a:ext cx="7151687" cy="597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9B2C58-746D-EA59-04AB-99F2CCE6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6" y="1485900"/>
            <a:ext cx="7546622" cy="85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381000" y="266700"/>
            <a:ext cx="17741937" cy="100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6000" dirty="0">
                <a:solidFill>
                  <a:srgbClr val="FFFAEA"/>
                </a:solidFill>
                <a:latin typeface="Baekmuk Headline"/>
              </a:rPr>
              <a:t>Best feature evaluation – simplifying the model  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00C19248-13AB-4618-599A-584CFD40D98E}"/>
              </a:ext>
            </a:extLst>
          </p:cNvPr>
          <p:cNvSpPr txBox="1"/>
          <p:nvPr/>
        </p:nvSpPr>
        <p:spPr>
          <a:xfrm>
            <a:off x="13322967" y="2933700"/>
            <a:ext cx="4840347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9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Evaluation of RF – 5 features on test dataset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AA319F29-768E-FCB6-B817-929BD4588218}"/>
              </a:ext>
            </a:extLst>
          </p:cNvPr>
          <p:cNvSpPr txBox="1"/>
          <p:nvPr/>
        </p:nvSpPr>
        <p:spPr>
          <a:xfrm>
            <a:off x="13335001" y="8221242"/>
            <a:ext cx="2888026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9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Accuracy =0.864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95F47C-0BF1-FE3B-2418-372C48349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6" y="1655761"/>
            <a:ext cx="6678938" cy="75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0193AD-7525-19DC-3BC2-3B94C2D1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10" y="2523331"/>
            <a:ext cx="5681204" cy="56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087A59-69BE-9422-F3CA-64B5EE59F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967" y="3963672"/>
            <a:ext cx="4695825" cy="398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4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381000" y="266700"/>
            <a:ext cx="17741937" cy="100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6000" dirty="0">
                <a:solidFill>
                  <a:srgbClr val="FFFAEA"/>
                </a:solidFill>
                <a:latin typeface="Baekmuk Headline"/>
              </a:rPr>
              <a:t>Conclusions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C3316AFC-E1B8-DB09-0096-F3E78B0DCE34}"/>
              </a:ext>
            </a:extLst>
          </p:cNvPr>
          <p:cNvGrpSpPr/>
          <p:nvPr/>
        </p:nvGrpSpPr>
        <p:grpSpPr>
          <a:xfrm>
            <a:off x="401052" y="5143500"/>
            <a:ext cx="17201147" cy="4038600"/>
            <a:chOff x="0" y="0"/>
            <a:chExt cx="7643712" cy="99973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22F351-E0D8-0BF9-D542-79FEFFA75A52}"/>
                </a:ext>
              </a:extLst>
            </p:cNvPr>
            <p:cNvSpPr/>
            <p:nvPr/>
          </p:nvSpPr>
          <p:spPr>
            <a:xfrm>
              <a:off x="0" y="0"/>
              <a:ext cx="7643713" cy="999730"/>
            </a:xfrm>
            <a:custGeom>
              <a:avLst/>
              <a:gdLst/>
              <a:ahLst/>
              <a:cxnLst/>
              <a:rect l="l" t="t" r="r" b="b"/>
              <a:pathLst>
                <a:path w="7643713" h="999730">
                  <a:moveTo>
                    <a:pt x="7519252" y="999729"/>
                  </a:moveTo>
                  <a:lnTo>
                    <a:pt x="124460" y="999729"/>
                  </a:lnTo>
                  <a:cubicBezTo>
                    <a:pt x="55880" y="999729"/>
                    <a:pt x="0" y="943850"/>
                    <a:pt x="0" y="8752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519253" y="0"/>
                  </a:lnTo>
                  <a:cubicBezTo>
                    <a:pt x="7587832" y="0"/>
                    <a:pt x="7643713" y="55880"/>
                    <a:pt x="7643713" y="124460"/>
                  </a:cubicBezTo>
                  <a:lnTo>
                    <a:pt x="7643713" y="875270"/>
                  </a:lnTo>
                  <a:cubicBezTo>
                    <a:pt x="7643713" y="943850"/>
                    <a:pt x="7587832" y="999730"/>
                    <a:pt x="7519253" y="999730"/>
                  </a:cubicBezTo>
                  <a:close/>
                </a:path>
              </a:pathLst>
            </a:custGeom>
            <a:solidFill>
              <a:srgbClr val="FFFAEA"/>
            </a:solidFill>
          </p:spPr>
          <p:txBody>
            <a:bodyPr/>
            <a:lstStyle/>
            <a:p>
              <a:endParaRPr lang="en-SE" dirty="0"/>
            </a:p>
          </p:txBody>
        </p:sp>
      </p:grpSp>
      <p:sp>
        <p:nvSpPr>
          <p:cNvPr id="9" name="TextBox 12">
            <a:extLst>
              <a:ext uri="{FF2B5EF4-FFF2-40B4-BE49-F238E27FC236}">
                <a16:creationId xmlns:a16="http://schemas.microsoft.com/office/drawing/2014/main" id="{DEA628EF-81BE-4938-3C95-81044342A698}"/>
              </a:ext>
            </a:extLst>
          </p:cNvPr>
          <p:cNvSpPr txBox="1"/>
          <p:nvPr/>
        </p:nvSpPr>
        <p:spPr>
          <a:xfrm>
            <a:off x="677778" y="5524500"/>
            <a:ext cx="16383001" cy="415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324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DM Sans"/>
              </a:rPr>
              <a:t>5 features predict vaccine hesitancy with very high accuracy</a:t>
            </a:r>
          </a:p>
          <a:p>
            <a:pPr marL="571500" indent="-571500">
              <a:lnSpc>
                <a:spcPts val="324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DM Sans"/>
            </a:endParaRP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DM Sans"/>
              </a:rPr>
              <a:t>Features already showed good correlation prior, but model allows to evaluate strength of each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DM Sans"/>
            </a:endParaRPr>
          </a:p>
          <a:p>
            <a:pPr marL="571500" indent="-571500">
              <a:lnSpc>
                <a:spcPts val="324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3249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DM Sans"/>
                <a:sym typeface="Wingdings" pitchFamily="2" charset="2"/>
              </a:rPr>
              <a:t> Implication: Design of public health campaigns </a:t>
            </a:r>
            <a:endParaRPr lang="en-US" sz="3600" dirty="0">
              <a:solidFill>
                <a:srgbClr val="000000"/>
              </a:solidFill>
              <a:latin typeface="DM Sans"/>
            </a:endParaRPr>
          </a:p>
          <a:p>
            <a:pPr marL="571500" indent="-571500">
              <a:lnSpc>
                <a:spcPts val="324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DM Sans"/>
            </a:endParaRPr>
          </a:p>
          <a:p>
            <a:pPr marL="571500" indent="-571500">
              <a:lnSpc>
                <a:spcPts val="324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50E70-E8DC-8B46-4CB1-224728AA9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2"/>
          <a:stretch/>
        </p:blipFill>
        <p:spPr bwMode="auto">
          <a:xfrm>
            <a:off x="990599" y="1366927"/>
            <a:ext cx="16747379" cy="24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3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269</Words>
  <Application>Microsoft Macintosh PowerPoint</Application>
  <PresentationFormat>Custom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DM Sans Bold</vt:lpstr>
      <vt:lpstr>Arial</vt:lpstr>
      <vt:lpstr>Baekmuk Headline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cp:lastModifiedBy>Julia Niessl</cp:lastModifiedBy>
  <cp:revision>22</cp:revision>
  <dcterms:created xsi:type="dcterms:W3CDTF">2006-08-16T00:00:00Z</dcterms:created>
  <dcterms:modified xsi:type="dcterms:W3CDTF">2022-06-19T03:46:08Z</dcterms:modified>
  <dc:identifier>DAE92L2p1mI</dc:identifier>
</cp:coreProperties>
</file>