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embeddedFontLst>
    <p:embeddedFont>
      <p:font typeface="Questrial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7DCA14-1A8F-4FD4-BBC2-C50FAC9F1089}">
  <a:tblStyle styleId="{887DCA14-1A8F-4FD4-BBC2-C50FAC9F1089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2CB30C4-2363-41C4-B115-DC341428FB37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9765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65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244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790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90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876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008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3241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52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92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123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900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529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318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4254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03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92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52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62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54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3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45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86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5971032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2359151" y="6044183"/>
            <a:ext cx="6784847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sz="26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55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76200" y="6068698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0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2085392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284480" algn="l" rtl="0">
              <a:spcBef>
                <a:spcPts val="55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22860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228600" algn="l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228600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-9144" y="4572000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9144" y="4663439"/>
            <a:ext cx="146303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545336" y="4654296"/>
            <a:ext cx="7598663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Questrial"/>
              <a:buNone/>
              <a:defRPr sz="28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447800" y="0"/>
            <a:ext cx="100584" cy="6867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0" y="4667248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2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2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600200" y="624820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1560575" y="0"/>
            <a:ext cx="7583423" cy="4568952"/>
          </a:xfrm>
          <a:prstGeom prst="rect">
            <a:avLst/>
          </a:prstGeom>
          <a:solidFill>
            <a:srgbClr val="CBE2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 rot="5400000">
            <a:off x="2426207" y="-213359"/>
            <a:ext cx="4526279" cy="81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 rot="5400000">
            <a:off x="4823618" y="2339181"/>
            <a:ext cx="551656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 rot="5400000">
            <a:off x="480217" y="586581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553200" y="6248401"/>
            <a:ext cx="2209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7200" y="6248207"/>
            <a:ext cx="55734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096317" y="0"/>
            <a:ext cx="3200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142037" y="609600"/>
            <a:ext cx="228600" cy="6248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142037" y="0"/>
            <a:ext cx="228600" cy="53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5971032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2359151" y="6044183"/>
            <a:ext cx="6784847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sz="26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55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6200" y="6068698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085392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 u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284480" algn="l" rtl="0">
              <a:spcBef>
                <a:spcPts val="55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22860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228600" algn="l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228600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0" y="1600200"/>
            <a:ext cx="1295400" cy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371600" y="1600200"/>
            <a:ext cx="7772400" cy="99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Questrial"/>
              <a:buNone/>
              <a:defRPr sz="4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2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2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09600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844901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399" cy="8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3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199" cy="8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199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284480" algn="l" rtl="0">
              <a:spcBef>
                <a:spcPts val="55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22860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228600" algn="l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228600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7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40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304799" y="1667302"/>
            <a:ext cx="8763000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4400" b="1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SENTIMENT BASED PRODUCT REVIEW USING HADOOP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IN" sz="2405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Jayesh Patil, Rutesh Patil, Mansi Somani, Sheel Varma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3959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Mapper-Reducer 2</a:t>
            </a:r>
            <a:br>
              <a:rPr lang="en-IN" sz="3959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IN" sz="3959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Sentiword Extractor.java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Mapper 2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Values from sentiwordnet.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Eg. MOTO G, Display, JJ , awesome</a:t>
            </a: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 MOTO G, Display, JJ , 0.86</a:t>
            </a: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Reducer 2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Reducer will aggregate values obtained from the mapper class.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MOTO G, Display, JJ , 0.67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Functions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Detecting sentences from the comments.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Removing punctuation, phrases and stop words from the comments.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Determining which product feature the user is addressing in the comment.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Identifying Parts of speech for every word.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Determining polarity of certain words.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Assigning values to ever word.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Calculating final value for each word.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Sentence Detection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27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92" name="Shape 192"/>
          <p:cNvGraphicFramePr/>
          <p:nvPr/>
        </p:nvGraphicFramePr>
        <p:xfrm>
          <a:off x="612520" y="4572000"/>
          <a:ext cx="8153525" cy="1833910"/>
        </p:xfrm>
        <a:graphic>
          <a:graphicData uri="http://schemas.openxmlformats.org/drawingml/2006/table">
            <a:tbl>
              <a:tblPr firstRow="1" bandRow="1">
                <a:noFill/>
                <a:tableStyleId>{52CB30C4-2363-41C4-B115-DC341428FB37}</a:tableStyleId>
              </a:tblPr>
              <a:tblGrid>
                <a:gridCol w="1216275"/>
                <a:gridCol w="69372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Output in Key – Value Pair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display quality of the “phone” is fantastic and awesome. The</a:t>
                      </a:r>
                      <a:r>
                        <a:rPr lang="en-IN" sz="140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music ratio of the phone….could have been better. While on the ‘other hand’ the battery is not so good.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Sentence Detection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display quality of the “phone” is fantastic and awesome.</a:t>
                      </a:r>
                      <a:r>
                        <a:rPr lang="en-IN" sz="140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140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music ratio of the phone….could have been better.</a:t>
                      </a:r>
                      <a:r>
                        <a:rPr lang="en-IN" sz="140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IN" sz="140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i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separator&gt;While on the ‘other hand’ the battery is not so good.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Punctuation Removal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281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99" name="Shape 199"/>
          <p:cNvGraphicFramePr/>
          <p:nvPr/>
        </p:nvGraphicFramePr>
        <p:xfrm>
          <a:off x="612647" y="4572000"/>
          <a:ext cx="8153400" cy="1833910"/>
        </p:xfrm>
        <a:graphic>
          <a:graphicData uri="http://schemas.openxmlformats.org/drawingml/2006/table">
            <a:tbl>
              <a:tblPr firstRow="1" bandRow="1">
                <a:noFill/>
                <a:tableStyleId>{52CB30C4-2363-41C4-B115-DC341428FB37}</a:tableStyleId>
              </a:tblPr>
              <a:tblGrid>
                <a:gridCol w="1219200"/>
                <a:gridCol w="69342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Steps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Output in Key – Value Pair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Sentence Detection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display quality of the “phone” is fantastic and awesome.</a:t>
                      </a:r>
                      <a:b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music ratio of the phone….could have been better.</a:t>
                      </a:r>
                      <a:b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separator&gt;While on the ‘other hand’ the battery is not so good.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Punctuation Removal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display quality of the phone is fantastic and awesome</a:t>
                      </a:r>
                      <a:b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music ratio of the phone could have been better</a:t>
                      </a:r>
                      <a:b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separator&gt;while on the other hand the battery is not so good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Phrase Removal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612647" y="4572000"/>
          <a:ext cx="8153400" cy="1833910"/>
        </p:xfrm>
        <a:graphic>
          <a:graphicData uri="http://schemas.openxmlformats.org/drawingml/2006/table">
            <a:tbl>
              <a:tblPr firstRow="1" bandRow="1">
                <a:noFill/>
                <a:tableStyleId>{52CB30C4-2363-41C4-B115-DC341428FB37}</a:tableStyleId>
              </a:tblPr>
              <a:tblGrid>
                <a:gridCol w="1292350"/>
                <a:gridCol w="68610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i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i="0">
                          <a:latin typeface="Arial"/>
                          <a:ea typeface="Arial"/>
                          <a:cs typeface="Arial"/>
                          <a:sym typeface="Arial"/>
                        </a:rPr>
                        <a:t> Output in Key – Value Pair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b="0" i="0">
                          <a:latin typeface="Arial"/>
                          <a:ea typeface="Arial"/>
                          <a:cs typeface="Arial"/>
                          <a:sym typeface="Arial"/>
                        </a:rPr>
                        <a:t>Punctuation Removal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display quality of the phone is fantastic and awesome</a:t>
                      </a:r>
                      <a:b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music ratio of the phone could have been better</a:t>
                      </a:r>
                      <a:b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separator&gt;while on the other hand the battery is not so good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b="0" i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Phrase Removal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i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display quality of the phone is fantastic and awesome</a:t>
                      </a:r>
                      <a:br>
                        <a:rPr lang="en-IN" sz="1400" i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i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music ratio of the phone not better</a:t>
                      </a:r>
                      <a:br>
                        <a:rPr lang="en-IN" sz="1400" i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i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separator&gt;while on the other hand the battery is not so good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27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Stop Words Removal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213" name="Shape 213"/>
          <p:cNvGraphicFramePr/>
          <p:nvPr>
            <p:extLst>
              <p:ext uri="{D42A27DB-BD31-4B8C-83A1-F6EECF244321}">
                <p14:modId xmlns:p14="http://schemas.microsoft.com/office/powerpoint/2010/main" val="3305156394"/>
              </p:ext>
            </p:extLst>
          </p:nvPr>
        </p:nvGraphicFramePr>
        <p:xfrm>
          <a:off x="612647" y="4572000"/>
          <a:ext cx="8153400" cy="1833910"/>
        </p:xfrm>
        <a:graphic>
          <a:graphicData uri="http://schemas.openxmlformats.org/drawingml/2006/table">
            <a:tbl>
              <a:tblPr firstRow="1" bandRow="1">
                <a:noFill/>
                <a:tableStyleId>{52CB30C4-2363-41C4-B115-DC341428FB37}</a:tableStyleId>
              </a:tblPr>
              <a:tblGrid>
                <a:gridCol w="1219200"/>
                <a:gridCol w="69342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Output in Key – Value Pair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b="0" i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Phrase Removal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b="0" i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display quality of the phone is fantastic and awesome</a:t>
                      </a:r>
                      <a:br>
                        <a:rPr lang="en-IN" sz="1400" b="0" i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b="0" i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separator&gt;the music ratio of the phone not better</a:t>
                      </a:r>
                      <a:br>
                        <a:rPr lang="en-IN" sz="1400" b="0" i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400" b="0" i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separator&gt;while on the other hand the battery is not so good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Stop Words Removal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separator&gt;display quality phone fantastic awesome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separator&gt;music ratio phone not better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separator&gt;hand battery not good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Feature Category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220" name="Shape 220"/>
          <p:cNvGraphicFramePr/>
          <p:nvPr>
            <p:extLst>
              <p:ext uri="{D42A27DB-BD31-4B8C-83A1-F6EECF244321}">
                <p14:modId xmlns:p14="http://schemas.microsoft.com/office/powerpoint/2010/main" val="552040144"/>
              </p:ext>
            </p:extLst>
          </p:nvPr>
        </p:nvGraphicFramePr>
        <p:xfrm>
          <a:off x="612647" y="4572000"/>
          <a:ext cx="8153400" cy="1833910"/>
        </p:xfrm>
        <a:graphic>
          <a:graphicData uri="http://schemas.openxmlformats.org/drawingml/2006/table">
            <a:tbl>
              <a:tblPr firstRow="1" bandRow="1">
                <a:noFill/>
                <a:tableStyleId>{52CB30C4-2363-41C4-B115-DC341428FB37}</a:tableStyleId>
              </a:tblPr>
              <a:tblGrid>
                <a:gridCol w="1219200"/>
                <a:gridCol w="69342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Output in Key – Value Pair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Stop Words Removal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separator&gt;display quality phone fantastic awesome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separator&gt;music ratio phone not better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MOTO_G&lt;tab separator&gt;hand battery not good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Category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MOTO_G,DISPLAY&lt;tab separator&gt;display quality phone fantastic awesome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MOTO_G,SOUND&lt;tab separator&gt;music ratio phone not better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MOTO_G,BATTERY&lt;tab separator&gt;hand battery not good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Parts-Of-Speech Tagging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282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227" name="Shape 227"/>
          <p:cNvGraphicFramePr/>
          <p:nvPr>
            <p:extLst>
              <p:ext uri="{D42A27DB-BD31-4B8C-83A1-F6EECF244321}">
                <p14:modId xmlns:p14="http://schemas.microsoft.com/office/powerpoint/2010/main" val="302912077"/>
              </p:ext>
            </p:extLst>
          </p:nvPr>
        </p:nvGraphicFramePr>
        <p:xfrm>
          <a:off x="612647" y="4572000"/>
          <a:ext cx="8153400" cy="2047270"/>
        </p:xfrm>
        <a:graphic>
          <a:graphicData uri="http://schemas.openxmlformats.org/drawingml/2006/table">
            <a:tbl>
              <a:tblPr firstRow="1" bandRow="1">
                <a:noFill/>
                <a:tableStyleId>{52CB30C4-2363-41C4-B115-DC341428FB37}</a:tableStyleId>
              </a:tblPr>
              <a:tblGrid>
                <a:gridCol w="1219200"/>
                <a:gridCol w="69342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Output in Key – Value Pair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Category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MOTO_G,DISPLAY&lt;tab separator&gt;display quality phone fantastic awesome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MOTO_G,SOUND&lt;tab separator&gt;music ratio phone not better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MOTO_G,BATTERY&lt;tab separator&gt;hand battery not good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Parts-Of-Speech Tagging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MOTO_G,DISPLAY&lt;tab separator&gt;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NN,display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NN,quality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NN,phone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JJ,fantastic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JJ,awesome</a:t>
                      </a:r>
                      <a:endParaRPr lang="en-IN" sz="1400" b="0" i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MOTO_G,SOUND&lt;tab separator&gt;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NN,music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NN,ratio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NN,phone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RB,not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RB,better</a:t>
                      </a:r>
                      <a:endParaRPr lang="en-IN" sz="1400" b="0" i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MOTO_G,BATTERY&lt;tab separator&gt;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NN,hand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NN,battery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RB,not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JJ,good</a:t>
                      </a:r>
                      <a:endParaRPr lang="en-IN" sz="1400" b="0" i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Words Classifier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234" name="Shape 234"/>
          <p:cNvGraphicFramePr/>
          <p:nvPr>
            <p:extLst>
              <p:ext uri="{D42A27DB-BD31-4B8C-83A1-F6EECF244321}">
                <p14:modId xmlns:p14="http://schemas.microsoft.com/office/powerpoint/2010/main" val="2219273753"/>
              </p:ext>
            </p:extLst>
          </p:nvPr>
        </p:nvGraphicFramePr>
        <p:xfrm>
          <a:off x="612647" y="4572000"/>
          <a:ext cx="8153400" cy="2047270"/>
        </p:xfrm>
        <a:graphic>
          <a:graphicData uri="http://schemas.openxmlformats.org/drawingml/2006/table">
            <a:tbl>
              <a:tblPr firstRow="1" bandRow="1">
                <a:noFill/>
                <a:tableStyleId>{52CB30C4-2363-41C4-B115-DC341428FB37}</a:tableStyleId>
              </a:tblPr>
              <a:tblGrid>
                <a:gridCol w="915902"/>
                <a:gridCol w="7237498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Output in Key – Value Pair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Parts-Of-Speech Tagging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MOTO_G,DISPLAY&lt;tab separator&gt;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NN,display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NN,quality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NN,phone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JJ,fantastic</a:t>
                      </a:r>
                      <a:r>
                        <a:rPr lang="en-IN" sz="1400" b="0" i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JJ,awesome</a:t>
                      </a:r>
                      <a:endParaRPr lang="en-IN" sz="1400" b="0" i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MOTO_G,SOUND&lt;tab separator&gt;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NN,music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NN,ratio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NN,phone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RB,not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RB,better</a:t>
                      </a:r>
                      <a:endParaRPr lang="en-IN" sz="1400" b="0" i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MOTO_G,BATTERY&lt;tab separator&gt;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NN,hand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NN,battery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RB,not</a:t>
                      </a: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1400" b="0" i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JJ,good</a:t>
                      </a:r>
                      <a:endParaRPr lang="en-IN" sz="1400" b="0" i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Words Classifier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MOTO_G,DISPLAY,ADJECTIVE&lt;tab separator&gt;fantastic, awesome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MOTO_G,SOUND,NEGATIVEADJECTIVE&lt;tab separator&gt;better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MOTO_G,BATTERY,NEGATIVEADJECTIVE&lt;tab separator&gt;good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Abstract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73812" y="1905000"/>
            <a:ext cx="83819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400" b="0" i="0" u="none" strike="noStrike" cap="none">
                <a:solidFill>
                  <a:srgbClr val="65747C"/>
                </a:solidFill>
                <a:latin typeface="Questrial"/>
                <a:ea typeface="Questrial"/>
                <a:cs typeface="Questrial"/>
                <a:sym typeface="Questrial"/>
              </a:rPr>
              <a:t>Cell phones have become the most easiest and convenient medium of communication in the modern era. 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400" b="0" i="0" u="none" strike="noStrike" cap="none">
                <a:solidFill>
                  <a:srgbClr val="65747C"/>
                </a:solidFill>
                <a:latin typeface="Questrial"/>
                <a:ea typeface="Questrial"/>
                <a:cs typeface="Questrial"/>
                <a:sym typeface="Questrial"/>
              </a:rPr>
              <a:t>Sentiment analysis gives us the insight of the good and bad attributes of the cell phone in the current market.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400" b="0" i="0" u="none" strike="noStrike" cap="none">
                <a:solidFill>
                  <a:srgbClr val="65747C"/>
                </a:solidFill>
                <a:latin typeface="Questrial"/>
                <a:ea typeface="Questrial"/>
                <a:cs typeface="Questrial"/>
                <a:sym typeface="Questrial"/>
              </a:rPr>
              <a:t>Every cell phone has its own strength like camera having good megapixels or a weakness of having a slow processor. 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400" b="0" i="0" u="none" strike="noStrike" cap="none">
                <a:solidFill>
                  <a:srgbClr val="65747C"/>
                </a:solidFill>
                <a:latin typeface="Questrial"/>
                <a:ea typeface="Questrial"/>
                <a:cs typeface="Questrial"/>
                <a:sym typeface="Questrial"/>
              </a:rPr>
              <a:t>Giving the best possible ratings of the product’s feature by analysing the comments is the objective.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SentiWordNet Values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241" name="Shape 241"/>
          <p:cNvGraphicFramePr/>
          <p:nvPr>
            <p:extLst>
              <p:ext uri="{D42A27DB-BD31-4B8C-83A1-F6EECF244321}">
                <p14:modId xmlns:p14="http://schemas.microsoft.com/office/powerpoint/2010/main" val="850543763"/>
              </p:ext>
            </p:extLst>
          </p:nvPr>
        </p:nvGraphicFramePr>
        <p:xfrm>
          <a:off x="612647" y="4572000"/>
          <a:ext cx="8153400" cy="1833910"/>
        </p:xfrm>
        <a:graphic>
          <a:graphicData uri="http://schemas.openxmlformats.org/drawingml/2006/table">
            <a:tbl>
              <a:tblPr firstRow="1" bandRow="1">
                <a:noFill/>
                <a:tableStyleId>{52CB30C4-2363-41C4-B115-DC341428FB37}</a:tableStyleId>
              </a:tblPr>
              <a:tblGrid>
                <a:gridCol w="2144201"/>
                <a:gridCol w="6009199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Output in Key – Value Pair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Words Classifier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MOTO_G,DISPLAY,ADJECTIVE&lt;tab separator&gt;fantastic, awesome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MOTO_G,SOUND,NEGATIVEADJECTIVE&lt;tab separator&gt;better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MOTO_G,BATTERY,NEGATIVEADJECTIVE&lt;tab separator&gt;good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SentiWordNet Values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MOTO_G,DISPLAY,ADJECTIVE&lt;tab separator&gt; </a:t>
                      </a: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0.241, 0.25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MOTO_G,SOUND,NEGATIVEADJECTIVE&lt;tab separator&gt; </a:t>
                      </a: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-0.416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MOTO_G,BATTERY,NEGATIVEADJECTIVE&lt;tab separator&gt; -</a:t>
                      </a: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0.25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Calculate Overall Value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248" name="Shape 248"/>
          <p:cNvGraphicFramePr/>
          <p:nvPr>
            <p:extLst>
              <p:ext uri="{D42A27DB-BD31-4B8C-83A1-F6EECF244321}">
                <p14:modId xmlns:p14="http://schemas.microsoft.com/office/powerpoint/2010/main" val="2592820305"/>
              </p:ext>
            </p:extLst>
          </p:nvPr>
        </p:nvGraphicFramePr>
        <p:xfrm>
          <a:off x="612647" y="4572000"/>
          <a:ext cx="8153400" cy="1833910"/>
        </p:xfrm>
        <a:graphic>
          <a:graphicData uri="http://schemas.openxmlformats.org/drawingml/2006/table">
            <a:tbl>
              <a:tblPr firstRow="1" bandRow="1">
                <a:noFill/>
                <a:tableStyleId>{52CB30C4-2363-41C4-B115-DC341428FB37}</a:tableStyleId>
              </a:tblPr>
              <a:tblGrid>
                <a:gridCol w="2062314"/>
                <a:gridCol w="6091086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Output in Key – Value Pair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SentiWordNet</a:t>
                      </a: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Values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MOTO_G,DISPLAY,ADJECTIVE&lt;tab separator&gt; </a:t>
                      </a: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0.241, 0.25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MOTO_G,SOUND,NEGATIVEADJECTIVE&lt;tab separator&gt; </a:t>
                      </a: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-0.416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MOTO_G,BATTERY,NEGATIVEADJECTIVE&lt;tab separator&gt; -</a:t>
                      </a: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0.25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Calculate Overall Value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MOTO_G,DISPLAY&lt;tab separator&gt; </a:t>
                      </a: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0.2455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MOTO_G,SOUND&lt;tab separator&gt; </a:t>
                      </a: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-0.416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SzPct val="122222"/>
                        <a:buNone/>
                      </a:pPr>
                      <a:r>
                        <a:rPr lang="en-IN" sz="1400" b="0" i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MOTO_G,BATTERY&lt;tab separator&gt; </a:t>
                      </a:r>
                      <a:r>
                        <a:rPr lang="en-IN" sz="14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-0.25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References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76300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IN" sz="29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400" b="0" i="0" u="none" strike="noStrike" cap="none">
                <a:solidFill>
                  <a:srgbClr val="65747C"/>
                </a:solidFill>
                <a:latin typeface="Questrial"/>
                <a:ea typeface="Questrial"/>
                <a:cs typeface="Questrial"/>
                <a:sym typeface="Questrial"/>
              </a:rPr>
              <a:t>Micropinion Generation: </a:t>
            </a: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IN" sz="2400" b="0" i="0" u="none" strike="noStrike" cap="none">
                <a:solidFill>
                  <a:srgbClr val="65747C"/>
                </a:solidFill>
                <a:latin typeface="Questrial"/>
                <a:ea typeface="Questrial"/>
                <a:cs typeface="Questrial"/>
                <a:sym typeface="Questrial"/>
              </a:rPr>
              <a:t>   An Unsupervised Approach To Generating Ultra-Concise      Summaries Of Opinions  [1] 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400" b="0" i="0" u="none" strike="noStrike" cap="none">
                <a:solidFill>
                  <a:srgbClr val="65747C"/>
                </a:solidFill>
                <a:latin typeface="Questrial"/>
                <a:ea typeface="Questrial"/>
                <a:cs typeface="Questrial"/>
                <a:sym typeface="Questrial"/>
              </a:rPr>
              <a:t>A semantic approach for text clustering using WordNet and lexicalChains [2]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400" b="0" i="0" u="none" strike="noStrike" cap="none">
                <a:solidFill>
                  <a:srgbClr val="65747C"/>
                </a:solidFill>
                <a:latin typeface="Questrial"/>
                <a:ea typeface="Questrial"/>
                <a:cs typeface="Questrial"/>
                <a:sym typeface="Questrial"/>
              </a:rPr>
              <a:t>Cross-Domain Sentiment Classification via Spectral Feature Alignment [3]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400" b="0" i="0" u="none" strike="noStrike" cap="none">
                <a:solidFill>
                  <a:srgbClr val="65747C"/>
                </a:solidFill>
                <a:latin typeface="Questrial"/>
                <a:ea typeface="Questrial"/>
                <a:cs typeface="Questrial"/>
                <a:sym typeface="Questrial"/>
              </a:rPr>
              <a:t>Analysis of Big data using Apache Hadoop and Map Reduce [4]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400" b="0" i="0" u="none" strike="noStrike" cap="none">
                <a:solidFill>
                  <a:srgbClr val="65747C"/>
                </a:solidFill>
                <a:latin typeface="Questrial"/>
                <a:ea typeface="Questrial"/>
                <a:cs typeface="Questrial"/>
                <a:sym typeface="Questrial"/>
              </a:rPr>
              <a:t>A High Accuracy Method for Semi-Supervised Information Extraction Clustering algorithms [5]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None/>
            </a:pPr>
            <a:endParaRPr sz="2400" b="1" i="0" u="sng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124200" y="1905000"/>
            <a:ext cx="4572000" cy="1631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50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Thank You</a:t>
            </a:r>
            <a:r>
              <a:rPr lang="en-IN" sz="5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IN" sz="5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n-IN" sz="5000" b="1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Sentiment Analysis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52400" y="1676400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users feeling towards a product is called as a sentiment.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analysis of such reviews is called sentiment analysis.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Uses natural language processing, text analysis to extract information from the available material.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Product	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product used is a cell phone.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5 cell phones are used as. 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Moto G Turbo, Redmi, Lava Iris, Samsung Galaxy Grand 2, Nexus 6p.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Hadoop	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It gives faster access to data.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This results in more deep analysis using more data points.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Hadoop is cost effective because of distributed power.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storage cost is less as a result the organization can keep more storage data.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3959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Penn treebank project acronyms: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612647" y="1752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{887DCA14-1A8F-4FD4-BBC2-C50FAC9F1089}</a:tableStyleId>
              </a:tblPr>
              <a:tblGrid>
                <a:gridCol w="914250"/>
                <a:gridCol w="682775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strike="noStrike" cap="none"/>
                        <a:t>Number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strike="noStrike" cap="none"/>
                        <a:t>Tag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strike="noStrike" cap="none"/>
                        <a:t>Description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 u="none" strike="noStrike" cap="none"/>
                        <a:t>1.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CC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Coordinating conjunction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2.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CD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Cardinal number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3.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DT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Determiner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4.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EX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Existential there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5.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IN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Preposition or subordinating conjunction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6.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JJ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Adjective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7.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JJR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Adjective, comparative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8.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JJS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Adjective, superlative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9.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LS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List item marker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10.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MD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Modal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11.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NN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Noun, singular or mass </a:t>
                      </a:r>
                    </a:p>
                  </a:txBody>
                  <a:tcPr marL="19050" marR="19050" marT="19050" marB="1905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12.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NNS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800"/>
                        <a:t>Noun, plural 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</a:p>
        </p:txBody>
      </p:sp>
      <p:pic>
        <p:nvPicPr>
          <p:cNvPr id="155" name="Shape 1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6387" y="1676400"/>
            <a:ext cx="8390798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Working</a:t>
            </a:r>
          </a:p>
        </p:txBody>
      </p:sp>
      <p:pic>
        <p:nvPicPr>
          <p:cNvPr id="161" name="Shape 16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2775" y="3148060"/>
            <a:ext cx="8153399" cy="140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IN" sz="3959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Mapper-Reducer 1</a:t>
            </a:r>
            <a:br>
              <a:rPr lang="en-IN" sz="3959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IN" sz="3959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Stopword Removal.java	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0" y="1524000"/>
            <a:ext cx="9144000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Mapper 1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Sentences are detected.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Punctuation are removed.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Phrase removal is done.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Finally Stop words are removed.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Feature Category. </a:t>
            </a: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Reducer 1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Parts of Speech (POS) tagging is done.</a:t>
            </a:r>
          </a:p>
          <a:p>
            <a:pPr marL="320040" marR="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lang="en-IN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MOTO G, Display, JJ, awesome.</a:t>
            </a:r>
          </a:p>
          <a:p>
            <a:pPr marL="0" marR="0" lvl="0" indent="0" algn="l" rtl="0"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edia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On-screen Show (4:3)</PresentationFormat>
  <Paragraphs>185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Questrial</vt:lpstr>
      <vt:lpstr>Arial</vt:lpstr>
      <vt:lpstr>Noto Sans Symbols</vt:lpstr>
      <vt:lpstr>Median</vt:lpstr>
      <vt:lpstr>Median</vt:lpstr>
      <vt:lpstr>SENTIMENT BASED PRODUCT REVIEW USING HADOOP</vt:lpstr>
      <vt:lpstr>Abstract</vt:lpstr>
      <vt:lpstr>Sentiment Analysis</vt:lpstr>
      <vt:lpstr>Product </vt:lpstr>
      <vt:lpstr>Hadoop </vt:lpstr>
      <vt:lpstr>Penn treebank project acronyms:</vt:lpstr>
      <vt:lpstr>Example</vt:lpstr>
      <vt:lpstr>Working</vt:lpstr>
      <vt:lpstr>Mapper-Reducer 1 Stopword Removal.java </vt:lpstr>
      <vt:lpstr>Mapper-Reducer 2 Sentiword Extractor.java</vt:lpstr>
      <vt:lpstr>Functions</vt:lpstr>
      <vt:lpstr>PowerPoint Presentation</vt:lpstr>
      <vt:lpstr>Sentence Detection</vt:lpstr>
      <vt:lpstr>Punctuation Removal</vt:lpstr>
      <vt:lpstr>Phrase Removal</vt:lpstr>
      <vt:lpstr>Stop Words Removal</vt:lpstr>
      <vt:lpstr>Feature Category</vt:lpstr>
      <vt:lpstr>Parts-Of-Speech Tagging</vt:lpstr>
      <vt:lpstr>Words Classifier</vt:lpstr>
      <vt:lpstr>SentiWordNet Values</vt:lpstr>
      <vt:lpstr>Calculate Overall Value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BASED PRODUCT REVIEW USING HADOOP</dc:title>
  <cp:lastModifiedBy>Rutesh Patil</cp:lastModifiedBy>
  <cp:revision>1</cp:revision>
  <dcterms:modified xsi:type="dcterms:W3CDTF">2016-04-22T15:28:43Z</dcterms:modified>
</cp:coreProperties>
</file>