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539" r:id="rId3"/>
    <p:sldId id="260" r:id="rId4"/>
    <p:sldId id="540" r:id="rId5"/>
    <p:sldId id="289" r:id="rId6"/>
    <p:sldId id="566" r:id="rId7"/>
    <p:sldId id="542" r:id="rId8"/>
    <p:sldId id="545" r:id="rId9"/>
    <p:sldId id="543" r:id="rId10"/>
    <p:sldId id="546" r:id="rId11"/>
    <p:sldId id="547" r:id="rId12"/>
    <p:sldId id="548" r:id="rId13"/>
    <p:sldId id="549" r:id="rId14"/>
    <p:sldId id="550" r:id="rId15"/>
    <p:sldId id="567" r:id="rId16"/>
    <p:sldId id="551" r:id="rId17"/>
    <p:sldId id="552" r:id="rId18"/>
    <p:sldId id="553" r:id="rId19"/>
    <p:sldId id="556" r:id="rId20"/>
    <p:sldId id="565" r:id="rId21"/>
    <p:sldId id="557" r:id="rId22"/>
    <p:sldId id="554" r:id="rId23"/>
    <p:sldId id="559" r:id="rId24"/>
    <p:sldId id="563" r:id="rId25"/>
    <p:sldId id="558" r:id="rId26"/>
    <p:sldId id="555" r:id="rId27"/>
    <p:sldId id="562" r:id="rId28"/>
    <p:sldId id="561" r:id="rId29"/>
    <p:sldId id="5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2T09:04:5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0,'7434'0,"-7189"13,-33 0,47-13,269 15,145 23,5-37,-296-3,2571 2,-2780 14,-2 0,-56-13,226-4,-267-7,-43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2T09:05:20.17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8053-C215-4F1B-B034-F2CEC3A1265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6552-9209-4EF2-8CFF-E55CDE485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4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>
            <a:extLst>
              <a:ext uri="{FF2B5EF4-FFF2-40B4-BE49-F238E27FC236}">
                <a16:creationId xmlns:a16="http://schemas.microsoft.com/office/drawing/2014/main" id="{6239290D-3E94-FAD0-7910-CDA7DFA9C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Google Shape;82;p1:notes">
            <a:extLst>
              <a:ext uri="{FF2B5EF4-FFF2-40B4-BE49-F238E27FC236}">
                <a16:creationId xmlns:a16="http://schemas.microsoft.com/office/drawing/2014/main" id="{1D7A565E-33A6-6574-9D57-CFC2299100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02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74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5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34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84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26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48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54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9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269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80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13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59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276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263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4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6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9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47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3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0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31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8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907A-1C36-3163-8823-3984183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931A-C565-4B1C-A936-B5CA39C7CD04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672E-874D-F919-479C-F31C3BA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8ECE-D04C-C905-0358-5B5D39EB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F32D-9D31-4CD0-8B17-4D91DA24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64DB-4A11-4A09-0DCC-22DCD5F4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980CB-B09E-44F2-B85A-CC28BFF3936C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C25F-F2EA-6F3C-AA22-1767263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7625-2F75-2E9C-173F-813E0BC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05AD-D529-4C46-BA41-798F8AAE7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07AB-A758-7ACF-1EF5-3952446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204F-497E-4357-BC10-5017874068A6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595D-F878-D090-2021-A9C3B17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7D67-0477-0305-7A3A-F510053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7426-2160-4114-9A12-2143FC702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9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4;p5">
            <a:extLst>
              <a:ext uri="{FF2B5EF4-FFF2-40B4-BE49-F238E27FC236}">
                <a16:creationId xmlns:a16="http://schemas.microsoft.com/office/drawing/2014/main" id="{DA90ECB4-5A99-18ED-D6A7-280396D61411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15;p5">
            <a:extLst>
              <a:ext uri="{FF2B5EF4-FFF2-40B4-BE49-F238E27FC236}">
                <a16:creationId xmlns:a16="http://schemas.microsoft.com/office/drawing/2014/main" id="{4E98BFAF-269A-752B-8FFA-422CB155D1F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16;p5">
            <a:extLst>
              <a:ext uri="{FF2B5EF4-FFF2-40B4-BE49-F238E27FC236}">
                <a16:creationId xmlns:a16="http://schemas.microsoft.com/office/drawing/2014/main" id="{209C6DAC-36B0-A431-08C5-015D8A87F9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32BFBD3-3A94-49FD-90AB-D2D0890F1E46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9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26;p7">
            <a:extLst>
              <a:ext uri="{FF2B5EF4-FFF2-40B4-BE49-F238E27FC236}">
                <a16:creationId xmlns:a16="http://schemas.microsoft.com/office/drawing/2014/main" id="{9EEDF353-4C94-1A51-9B4E-266144ABD1CB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27;p7">
            <a:extLst>
              <a:ext uri="{FF2B5EF4-FFF2-40B4-BE49-F238E27FC236}">
                <a16:creationId xmlns:a16="http://schemas.microsoft.com/office/drawing/2014/main" id="{F972E414-C475-FD52-1DCC-A4C153BCD37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B75AAB7-8282-D53A-6274-FFF4F87D31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59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2" name="Google Shape;33;p8">
            <a:extLst>
              <a:ext uri="{FF2B5EF4-FFF2-40B4-BE49-F238E27FC236}">
                <a16:creationId xmlns:a16="http://schemas.microsoft.com/office/drawing/2014/main" id="{0F873A22-B656-B70D-AE94-2F4A1E02829F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7F472728-65B9-BEA8-E2AB-50A7502E2B8F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35;p8">
            <a:extLst>
              <a:ext uri="{FF2B5EF4-FFF2-40B4-BE49-F238E27FC236}">
                <a16:creationId xmlns:a16="http://schemas.microsoft.com/office/drawing/2014/main" id="{C4CC17D8-46D2-D015-B142-41A7C8CA2B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7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B8D0276B-A5BA-701B-29D0-8A840E481603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2;p11">
            <a:extLst>
              <a:ext uri="{FF2B5EF4-FFF2-40B4-BE49-F238E27FC236}">
                <a16:creationId xmlns:a16="http://schemas.microsoft.com/office/drawing/2014/main" id="{2CA0BFC4-CB42-33F6-DD82-90444FE9E527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53;p11">
            <a:extLst>
              <a:ext uri="{FF2B5EF4-FFF2-40B4-BE49-F238E27FC236}">
                <a16:creationId xmlns:a16="http://schemas.microsoft.com/office/drawing/2014/main" id="{EFB5FE0E-85F5-D188-5D1D-0CF2891166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26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78EB4BF1-BC07-9A40-4FD1-AD2C8E2A778A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9;p12">
            <a:extLst>
              <a:ext uri="{FF2B5EF4-FFF2-40B4-BE49-F238E27FC236}">
                <a16:creationId xmlns:a16="http://schemas.microsoft.com/office/drawing/2014/main" id="{1689CE93-5AD8-9DEA-6A9B-F428A0FB2A13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86AFF95E-0204-1B12-9DC7-506EB65C4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14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6830560B-EC46-0D2D-393A-2FE48266FD45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C8DB439E-052B-358D-1FA5-E685A6392079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10608590-4128-59A2-58E9-A09775FEF5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13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9A4786C-67EA-6C04-CA3D-F992D59290ED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2AA6D83F-AFD4-54A0-CD63-BAB24C5CAAC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762581D-3ED7-3FA0-E761-039876C13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3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7;p15">
            <a:extLst>
              <a:ext uri="{FF2B5EF4-FFF2-40B4-BE49-F238E27FC236}">
                <a16:creationId xmlns:a16="http://schemas.microsoft.com/office/drawing/2014/main" id="{17DA1089-C8A2-E22B-F7F8-36C6B7096E3C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420D58EF-0EAF-56BB-8E42-CE9DCE9BC03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D29183DB-5A01-7B98-BB1F-F72734E3D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0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01D7-1939-0553-5E67-A22FC28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D29A-0C92-4523-9896-D9652EC576B2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85-1B14-EE11-13F3-127FED42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3CF1-EBBD-A551-2A94-5F2759A6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0544-02C6-4C17-909A-13488D02D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93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9A36-F1DA-3FA1-A396-666A72CE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CDB6FADF-BAB5-446B-A17D-DD63085ABEB1}" type="datetimeFigureOut">
              <a:rPr lang="en-IN"/>
              <a:pPr>
                <a:defRPr/>
              </a:pPr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B651-D4AE-77A8-E5A9-D59C080E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730-C064-0035-C593-35984FE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68CD4C68-2984-4322-AC21-F4A5D84B5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EC3E-474D-98B2-3DD8-0EC2FF8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0673-274D-4247-8161-F61D3918377A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6C9-CE10-54A4-6BF2-3C303594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E9F0-4F49-EB73-7BA3-253B9F8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5397-1D80-4F70-B204-8003AEC84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1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3347DC-8727-FA52-4FB3-EE5F560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5F1D-49E8-4AA5-A8D5-1F2A72032E7E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464574-2B9D-B193-E3D1-685B45C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14629F-CF96-8490-DD5A-8503BD8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FACD-FEE9-420D-9319-52C846BCA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ACE3BD-2A0C-3143-4897-C3B07CF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3E46-4A0A-4700-BB68-A713045AC50C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46A335-4366-4386-F3DB-BFBE553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C4C4E-AAC8-42C6-1613-DD4D6B7E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8EB-1648-4CB3-B1E5-AF02A07CF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3E63F7-92CB-461C-9F5A-288ECCB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26748-7D61-4F99-BCB5-561B2FE29A7C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55E5BB-53D1-4D75-2095-0BE40C8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F9A2BE-1BD1-1D98-0C9B-04ECC32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2E88-B8D5-4CC6-A63E-A393B601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534290-0A37-B6B5-FECC-D8098B2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F073-1C86-4EAE-8379-A2D7EC9CB060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5B8E33-EEE4-B14A-5DD7-9AB6B8B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030C33-B194-8041-4198-76B9622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56E0-C946-47CA-89DE-E46AEC715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AE7F19-7B8D-7C13-C65A-C0B9FB1F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7218-745A-4FC1-A09B-6783154A3601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42A6CA-9380-BC38-7749-2616689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37C3C-1528-39A5-2D44-3E37D4E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6067-6868-471D-89D0-31576D514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5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061425-9B74-76D6-1FE8-DA3A49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1DA97-5C18-459E-9042-212CCF63C04F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D01D3-2325-A61A-CE46-FC100BA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CFFE4B-DD12-E0F2-761A-99A133B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ADD7-0AAB-4DF4-A47E-DEFC59C86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5FE634-3DDB-58D6-B65B-BE2DECE51D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AB312F-655A-B928-C716-7B725F4CB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2B1-EA7F-E5F9-DD89-79D9DBE9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4F82-FCE3-45D0-9DA8-4EAC396B1C73}" type="datetimeFigureOut">
              <a:rPr lang="en-US"/>
              <a:pPr>
                <a:defRPr/>
              </a:pPr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376E-95ED-9CAB-4DDF-2479CA09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9FE-5D9F-0550-7A9D-3F8704A2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1F2F54-862E-40C7-885D-8EBAC84A3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2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>
            <a:extLst>
              <a:ext uri="{FF2B5EF4-FFF2-40B4-BE49-F238E27FC236}">
                <a16:creationId xmlns:a16="http://schemas.microsoft.com/office/drawing/2014/main" id="{EFE614AC-EC4A-B4E4-7ACC-6E2695631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>
            <a:extLst>
              <a:ext uri="{FF2B5EF4-FFF2-40B4-BE49-F238E27FC236}">
                <a16:creationId xmlns:a16="http://schemas.microsoft.com/office/drawing/2014/main" id="{7F8325A5-9F04-4697-D767-81F7DC3A2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>
            <a:extLst>
              <a:ext uri="{FF2B5EF4-FFF2-40B4-BE49-F238E27FC236}">
                <a16:creationId xmlns:a16="http://schemas.microsoft.com/office/drawing/2014/main" id="{F6EFBDA3-C7EA-130B-3318-E5BCC90F08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4">
            <a:extLst>
              <a:ext uri="{FF2B5EF4-FFF2-40B4-BE49-F238E27FC236}">
                <a16:creationId xmlns:a16="http://schemas.microsoft.com/office/drawing/2014/main" id="{87A4DB0D-33F7-1C38-286C-F33035BD15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4">
            <a:extLst>
              <a:ext uri="{FF2B5EF4-FFF2-40B4-BE49-F238E27FC236}">
                <a16:creationId xmlns:a16="http://schemas.microsoft.com/office/drawing/2014/main" id="{093857D4-A9C7-C39D-5327-36B1215EEB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36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spmuranchi.ac.in/pdf/Blog/srs_template-ieee.pdf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7580" y="597535"/>
            <a:ext cx="10953115" cy="2253615"/>
          </a:xfrm>
          <a:effectLst>
            <a:outerShdw dist="63500" sx="1000" sy="1000" algn="ctr" rotWithShape="0">
              <a:schemeClr val="accent2">
                <a:lumMod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(21CC505PC)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  <a:sym typeface="+mn-ea"/>
              </a:rPr>
              <a:t>SOFTWARE ENGINEERING LAB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225" y="2979420"/>
            <a:ext cx="11456987" cy="319214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LAB EXERCISE - 3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 panose="020F0502020204030204" pitchFamily="34" charset="0"/>
              </a:rPr>
              <a:t>CASE TOOL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CONCEPTUAL MODEL OF UML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052" name="Group 14"/>
          <p:cNvGrpSpPr/>
          <p:nvPr/>
        </p:nvGrpSpPr>
        <p:grpSpPr>
          <a:xfrm>
            <a:off x="403225" y="61913"/>
            <a:ext cx="11456988" cy="1116012"/>
            <a:chOff x="376972" y="40036"/>
            <a:chExt cx="11456149" cy="11161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23" y="40036"/>
              <a:ext cx="1069848" cy="869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72" y="83215"/>
              <a:ext cx="1069848" cy="7440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289" y="83214"/>
              <a:ext cx="1069848" cy="7715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8405" y="905335"/>
              <a:ext cx="1904860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UPPAL CAMPUS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9920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NARAYANGUDA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7635" t="13601" r="2078" b="14170"/>
            <a:stretch>
              <a:fillRect/>
            </a:stretch>
          </p:blipFill>
          <p:spPr>
            <a:xfrm>
              <a:off x="10346348" y="46291"/>
              <a:ext cx="1069848" cy="8558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9929847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IBRAHIMPATNAM</a:t>
              </a:r>
            </a:p>
          </p:txBody>
        </p:sp>
      </p:grpSp>
      <p:sp>
        <p:nvSpPr>
          <p:cNvPr id="16" name="Subtitle 4"/>
          <p:cNvSpPr txBox="1"/>
          <p:nvPr/>
        </p:nvSpPr>
        <p:spPr>
          <a:xfrm>
            <a:off x="1822926" y="5485130"/>
            <a:ext cx="8690610" cy="13728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 MADHURIKA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CSE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Behavioral Things (How the system acts)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44759" y="1224165"/>
            <a:ext cx="11123643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represent the dynamic aspects of a system. They show how the system behaves and changes over time.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7030A0"/>
                </a:solidFill>
              </a:rPr>
              <a:t>Interaction: </a:t>
            </a:r>
            <a:r>
              <a:rPr lang="en-US" sz="2400" dirty="0"/>
              <a:t>Shows messages exchanged between parts.</a:t>
            </a:r>
          </a:p>
          <a:p>
            <a:pPr algn="just">
              <a:lnSpc>
                <a:spcPct val="200000"/>
              </a:lnSpc>
            </a:pPr>
            <a:r>
              <a:rPr lang="en-US" sz="2400" i="1" dirty="0"/>
              <a:t>Example: A customer asks for products; the system responds.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7030A0"/>
                </a:solidFill>
              </a:rPr>
              <a:t>State Machine: </a:t>
            </a:r>
            <a:r>
              <a:rPr lang="en-US" sz="2400" dirty="0"/>
              <a:t>Represents different stages an object can be in.</a:t>
            </a:r>
          </a:p>
          <a:p>
            <a:pPr algn="just">
              <a:lnSpc>
                <a:spcPct val="200000"/>
              </a:lnSpc>
            </a:pPr>
            <a:r>
              <a:rPr lang="en-US" sz="2400" i="1" dirty="0"/>
              <a:t>Example: A door can be “Open” or “Closed”.</a:t>
            </a:r>
            <a:endParaRPr lang="en-IN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69EDD-17A3-25EC-091A-96C4A4CD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40" y="4980117"/>
            <a:ext cx="2090057" cy="1280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C10DC-3D69-C981-846A-2B12F2AC4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668" y="2148372"/>
            <a:ext cx="1539551" cy="22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7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441" y="246787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Grouping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44759" y="1224165"/>
            <a:ext cx="11123643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help organize and group various elements in a system.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7030A0"/>
                </a:solidFill>
              </a:rPr>
              <a:t>Package:</a:t>
            </a:r>
            <a:r>
              <a:rPr lang="en-US" sz="2400" dirty="0"/>
              <a:t> Groups related elements (like classes or interfaces) into a logical collection.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Example: A "User Management" package can contain classes for users, roles, and permissions.</a:t>
            </a:r>
            <a:endParaRPr lang="en-IN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FFFC7-DE26-D334-BE31-733209570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04" y="4476070"/>
            <a:ext cx="2416629" cy="16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7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441" y="246787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Annotational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44759" y="1224165"/>
            <a:ext cx="11123643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provide additional information or notes. Extra notes or comments on the design.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7030A0"/>
                </a:solidFill>
              </a:rPr>
              <a:t>Annotation: </a:t>
            </a:r>
            <a:r>
              <a:rPr lang="en-US" sz="2400" dirty="0"/>
              <a:t>Comments or constraints that provide further explanation.</a:t>
            </a:r>
            <a:br>
              <a:rPr lang="en-US" sz="2400" dirty="0"/>
            </a:br>
            <a:r>
              <a:rPr lang="en-US" sz="2400" i="1" dirty="0"/>
              <a:t>Example: A comment on a class diagram explaining why a certain method is important.</a:t>
            </a:r>
            <a:endParaRPr lang="en-IN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B5A54-2805-A68A-8F4C-3962136B0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33" y="4237945"/>
            <a:ext cx="2967134" cy="20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3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441" y="246787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Relationships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44759" y="850940"/>
            <a:ext cx="11123643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/>
              <a:t>These define how different "things" are connected or interact with each other.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Dependency: </a:t>
            </a:r>
            <a:r>
              <a:rPr lang="en-US" sz="2000" dirty="0"/>
              <a:t>One element depends on another.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Symbol: </a:t>
            </a:r>
          </a:p>
          <a:p>
            <a:pPr algn="just">
              <a:lnSpc>
                <a:spcPct val="200000"/>
              </a:lnSpc>
            </a:pPr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Example: A "Car" class depends on an "Engine" class to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669F7-70D3-CC72-0030-0D96DCD18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3" y="2108037"/>
            <a:ext cx="2656114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4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441" y="246787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Relationships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44759" y="850940"/>
            <a:ext cx="11123643" cy="492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Association: </a:t>
            </a:r>
            <a:r>
              <a:rPr lang="en-US" sz="2000" dirty="0"/>
              <a:t>A general connection between two things (often called objects or classes)..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Example: A teacher teaches a student, and a student learns from a teacher.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Symbol: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"Order" depends on a "Product" to exist because an order is placed for products.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"Doctor" can treat many "Patients," and a "Patient" can see many different "Doctors." Both have a connection (doctor-patient relationship), but they can exist separately.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88E862-5537-DBC6-05CB-68FADFA6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328" y="3310011"/>
            <a:ext cx="225033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77503-276D-6C86-240E-3E8A72CBD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1593" y="5727441"/>
            <a:ext cx="217034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3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441" y="246787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Relationships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44759" y="660581"/>
            <a:ext cx="11123643" cy="615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Generalization: </a:t>
            </a:r>
            <a:r>
              <a:rPr lang="en-US" sz="2000" dirty="0"/>
              <a:t>This represents inheritance. One element is a more general version of another.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Example: A "Car" class is a generalized version of a "Sedan" or "SUV" class. The Sedan and SUV inherit attributes from the Car.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Symbol: </a:t>
            </a:r>
          </a:p>
          <a:p>
            <a:pPr algn="just">
              <a:lnSpc>
                <a:spcPct val="200000"/>
              </a:lnSpc>
            </a:pPr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Realization: </a:t>
            </a:r>
            <a:r>
              <a:rPr lang="en-US" sz="2000" dirty="0"/>
              <a:t>A class implements the behavior defined by an interface.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Example: Imagine there is a "Flyable" interface that says every class using it must have a method called "fly." The "Bird" class would realize the "Flyable" interface by implementing the "fly" method.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C4880-B03F-2EE9-A66A-47B15574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591" y="3228812"/>
            <a:ext cx="2455604" cy="1180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40B1F-704A-E883-DDAA-BFF64DDC6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216" y="3736776"/>
            <a:ext cx="2455603" cy="11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6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441" y="246787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Diagrams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1068357" y="727929"/>
            <a:ext cx="11123643" cy="615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u="sng" dirty="0"/>
              <a:t>Types of Diagrams in UML: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Class Diagram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Object Diagram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Use-case Diagram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Sequence Diagram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Component Diagram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Activity Diagram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State-chart Diagram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Collaboration Diagram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Deployment Diagram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953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441" y="246787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Diagrams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87220" y="968358"/>
            <a:ext cx="11747241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AutoNum type="arabicPeriod"/>
            </a:pPr>
            <a:r>
              <a:rPr lang="en-US" sz="2000" b="1" u="sng" dirty="0">
                <a:solidFill>
                  <a:srgbClr val="7030A0"/>
                </a:solidFill>
              </a:rPr>
              <a:t>Class Diagram: </a:t>
            </a:r>
            <a:r>
              <a:rPr lang="en-US" sz="2000" dirty="0"/>
              <a:t>Shows types of things in the system, and how they relate.</a:t>
            </a:r>
          </a:p>
          <a:p>
            <a:pPr algn="just">
              <a:lnSpc>
                <a:spcPct val="250000"/>
              </a:lnSpc>
            </a:pPr>
            <a:r>
              <a:rPr lang="en-US" sz="2000" i="1" dirty="0"/>
              <a:t>Example: An "ATM" class connected to a "Card" class that handles money requests.</a:t>
            </a:r>
          </a:p>
          <a:p>
            <a:pPr algn="just">
              <a:lnSpc>
                <a:spcPct val="250000"/>
              </a:lnSpc>
            </a:pPr>
            <a:r>
              <a:rPr lang="en-US" sz="2000" b="1" u="sng" dirty="0">
                <a:solidFill>
                  <a:srgbClr val="7030A0"/>
                </a:solidFill>
              </a:rPr>
              <a:t>2. Object Diagram: </a:t>
            </a:r>
            <a:r>
              <a:rPr lang="en-US" sz="2000" dirty="0"/>
              <a:t>A snapshot of real items, like a specific "Debit Card," at one moment.</a:t>
            </a:r>
          </a:p>
          <a:p>
            <a:pPr algn="just">
              <a:lnSpc>
                <a:spcPct val="250000"/>
              </a:lnSpc>
            </a:pPr>
            <a:r>
              <a:rPr lang="en-US" sz="2000" i="1" dirty="0"/>
              <a:t>Example: A "Debit Card" showing details for one user.</a:t>
            </a:r>
          </a:p>
          <a:p>
            <a:pPr algn="just">
              <a:lnSpc>
                <a:spcPct val="250000"/>
              </a:lnSpc>
            </a:pPr>
            <a:r>
              <a:rPr lang="en-US" sz="2000" b="1" u="sng" dirty="0">
                <a:solidFill>
                  <a:srgbClr val="7030A0"/>
                </a:solidFill>
              </a:rPr>
              <a:t>3. Use-case Diagram: </a:t>
            </a:r>
            <a:r>
              <a:rPr lang="en-US" sz="2000" dirty="0"/>
              <a:t> Shows how people use the system, like withdrawing cash or checking balance.</a:t>
            </a:r>
          </a:p>
          <a:p>
            <a:pPr algn="just">
              <a:lnSpc>
                <a:spcPct val="250000"/>
              </a:lnSpc>
            </a:pPr>
            <a:r>
              <a:rPr lang="en-US" sz="2000" i="1" dirty="0"/>
              <a:t>Example: A user withdrawing cash or checking their balance.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376810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56" y="337926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Class Diagram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82B4BB9-6BEF-21A2-A9CF-FCCE7048F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1" y="838005"/>
            <a:ext cx="10687050" cy="58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8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Object Diagram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FA88C-7567-0483-8581-8BF4210DCA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012" t="9502" r="1012"/>
          <a:stretch/>
        </p:blipFill>
        <p:spPr>
          <a:xfrm>
            <a:off x="858416" y="877078"/>
            <a:ext cx="10888825" cy="59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8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4C2011-CB98-AFD9-F4E2-001DA0B74FF5}"/>
              </a:ext>
            </a:extLst>
          </p:cNvPr>
          <p:cNvSpPr txBox="1">
            <a:spLocks/>
          </p:cNvSpPr>
          <p:nvPr/>
        </p:nvSpPr>
        <p:spPr>
          <a:xfrm>
            <a:off x="1717675" y="2986088"/>
            <a:ext cx="875665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 ENGINEERING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(21CC505PC)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2759EB-3A1F-0019-5640-C12C58EEFBB0}"/>
              </a:ext>
            </a:extLst>
          </p:cNvPr>
          <p:cNvSpPr txBox="1">
            <a:spLocks/>
          </p:cNvSpPr>
          <p:nvPr/>
        </p:nvSpPr>
        <p:spPr>
          <a:xfrm>
            <a:off x="2895600" y="4298950"/>
            <a:ext cx="6400800" cy="20637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MADHURIKA BUDARAJU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KMIT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56" y="337926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 err="1">
                <a:solidFill>
                  <a:srgbClr val="FF0000"/>
                </a:solidFill>
              </a:rPr>
              <a:t>Usecase</a:t>
            </a:r>
            <a:r>
              <a:rPr lang="en-US" sz="4000" b="1" dirty="0">
                <a:solidFill>
                  <a:srgbClr val="FF0000"/>
                </a:solidFill>
              </a:rPr>
              <a:t> Diagram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EFF9A-6D51-B593-0B65-8DCDCAD6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70" y="1366644"/>
            <a:ext cx="8660654" cy="48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559" y="60245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Diagrams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687356" y="578710"/>
            <a:ext cx="10873273" cy="534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sz="2000" b="1" u="sng" dirty="0">
                <a:solidFill>
                  <a:srgbClr val="7030A0"/>
                </a:solidFill>
              </a:rPr>
              <a:t>4. Sequence Diagram: </a:t>
            </a:r>
            <a:r>
              <a:rPr lang="en-US" sz="2000" dirty="0"/>
              <a:t>Shows how different things talk to each other step by step</a:t>
            </a:r>
          </a:p>
          <a:p>
            <a:pPr algn="just">
              <a:lnSpc>
                <a:spcPct val="250000"/>
              </a:lnSpc>
            </a:pPr>
            <a:r>
              <a:rPr lang="en-US" sz="2000" i="1" dirty="0"/>
              <a:t>Example: A user requests cash, the machine talks to the bank, and cash is given.</a:t>
            </a:r>
          </a:p>
          <a:p>
            <a:pPr algn="just">
              <a:lnSpc>
                <a:spcPct val="250000"/>
              </a:lnSpc>
            </a:pPr>
            <a:r>
              <a:rPr lang="en-US" sz="2000" b="1" u="sng" dirty="0">
                <a:solidFill>
                  <a:srgbClr val="7030A0"/>
                </a:solidFill>
              </a:rPr>
              <a:t>5. Component Diagram: </a:t>
            </a:r>
            <a:r>
              <a:rPr lang="en-US" sz="2000" dirty="0"/>
              <a:t>Displays how parts of a system work together.</a:t>
            </a:r>
          </a:p>
          <a:p>
            <a:pPr algn="just">
              <a:lnSpc>
                <a:spcPct val="250000"/>
              </a:lnSpc>
            </a:pPr>
            <a:r>
              <a:rPr lang="en-US" sz="2000" i="1" dirty="0"/>
              <a:t>Example: The machine, its software, and the bank's database working together to process a transaction.</a:t>
            </a:r>
          </a:p>
          <a:p>
            <a:pPr algn="just">
              <a:lnSpc>
                <a:spcPct val="250000"/>
              </a:lnSpc>
            </a:pPr>
            <a:r>
              <a:rPr lang="en-US" sz="2000" b="1" u="sng" dirty="0">
                <a:solidFill>
                  <a:srgbClr val="7030A0"/>
                </a:solidFill>
              </a:rPr>
              <a:t>6. Activity Diagram: </a:t>
            </a:r>
            <a:r>
              <a:rPr lang="en-US" sz="2000" dirty="0"/>
              <a:t>Shows the steps a user takes.</a:t>
            </a:r>
          </a:p>
          <a:p>
            <a:pPr algn="just">
              <a:lnSpc>
                <a:spcPct val="250000"/>
              </a:lnSpc>
            </a:pPr>
            <a:r>
              <a:rPr lang="en-US" sz="2000" i="1" dirty="0"/>
              <a:t>Example: Steps to withdraw cash, such as inserting the card, entering the PIN, and getting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98471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Sequence Diagram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6F6025-2597-3085-4777-A6868B88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35" y="988106"/>
            <a:ext cx="8677469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67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Component Diagram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8A640E0-41BB-0926-F197-4C30796B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08" y="1244568"/>
            <a:ext cx="8285584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4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Activity Diagram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27416E-3634-A0BA-4763-94211061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662473"/>
            <a:ext cx="3981450" cy="61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193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56" y="-58922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Diagrams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687356" y="597159"/>
            <a:ext cx="11504644" cy="61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sz="2000" b="1" u="sng" dirty="0">
                <a:solidFill>
                  <a:srgbClr val="7030A0"/>
                </a:solidFill>
              </a:rPr>
              <a:t>7. State-chart Diagram: </a:t>
            </a:r>
            <a:r>
              <a:rPr lang="en-US" sz="2000" dirty="0"/>
              <a:t>Shows the different states an object can be in.</a:t>
            </a:r>
          </a:p>
          <a:p>
            <a:pPr algn="just">
              <a:lnSpc>
                <a:spcPct val="250000"/>
              </a:lnSpc>
            </a:pPr>
            <a:r>
              <a:rPr lang="en-US" sz="2000" i="1" dirty="0"/>
              <a:t>Example: The ATM machine can be "Idle" when not in use or "Dispensing Cash" when giving money.</a:t>
            </a:r>
          </a:p>
          <a:p>
            <a:pPr algn="just">
              <a:lnSpc>
                <a:spcPct val="250000"/>
              </a:lnSpc>
            </a:pPr>
            <a:r>
              <a:rPr lang="en-US" sz="2000" b="1" u="sng" dirty="0">
                <a:solidFill>
                  <a:srgbClr val="7030A0"/>
                </a:solidFill>
              </a:rPr>
              <a:t>8. Collaboration Diagram: </a:t>
            </a:r>
            <a:r>
              <a:rPr lang="en-US" sz="2000" dirty="0"/>
              <a:t>Focuses on how different parts work together during a transaction.</a:t>
            </a:r>
          </a:p>
          <a:p>
            <a:pPr algn="just">
              <a:lnSpc>
                <a:spcPct val="250000"/>
              </a:lnSpc>
            </a:pPr>
            <a:r>
              <a:rPr lang="en-US" sz="2000" i="1" dirty="0"/>
              <a:t>Example: How the user, machine, and bank work together during a withdrawal.</a:t>
            </a:r>
          </a:p>
          <a:p>
            <a:pPr algn="just">
              <a:lnSpc>
                <a:spcPct val="250000"/>
              </a:lnSpc>
            </a:pPr>
            <a:r>
              <a:rPr lang="en-US" sz="2000" b="1" u="sng" dirty="0">
                <a:solidFill>
                  <a:srgbClr val="7030A0"/>
                </a:solidFill>
              </a:rPr>
              <a:t>9. Deployment Diagram: </a:t>
            </a:r>
            <a:r>
              <a:rPr lang="en-US" sz="2000" dirty="0"/>
              <a:t>Shows where the physical parts are located and connected.</a:t>
            </a:r>
          </a:p>
          <a:p>
            <a:pPr algn="just">
              <a:lnSpc>
                <a:spcPct val="250000"/>
              </a:lnSpc>
            </a:pPr>
            <a:r>
              <a:rPr lang="en-US" sz="2000" i="1" dirty="0"/>
              <a:t>Example: An ATM machine at a local bank connects to a central bank server in another city to process transactions. The diagram shows the ATM and the server as two physical locations that are linked to work together.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939452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 err="1">
                <a:solidFill>
                  <a:srgbClr val="FF0000"/>
                </a:solidFill>
              </a:rPr>
              <a:t>Statechart</a:t>
            </a:r>
            <a:r>
              <a:rPr lang="en-US" sz="4000" b="1" dirty="0">
                <a:solidFill>
                  <a:srgbClr val="FF0000"/>
                </a:solidFill>
              </a:rPr>
              <a:t> Diagram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C57770-9ADB-157D-83BC-298EEF23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29" y="1242817"/>
            <a:ext cx="8575221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99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Collaboration Diagram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185F762-88FD-7DC0-E94B-6B2EC332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97" y="1762125"/>
            <a:ext cx="7884367" cy="413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09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Deployment Diagram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C56D94A-A40E-DB4A-578A-ACD003CD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51" y="1600200"/>
            <a:ext cx="7968342" cy="44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8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EA12-7CFA-A347-0C1E-3BF9D876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SYLLABUS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8A0B4-1085-F116-40A3-2CC16AE1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83" y="1362074"/>
            <a:ext cx="10610170" cy="46095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C509B6-3972-F93B-A9BA-78DF2496C34D}"/>
                  </a:ext>
                </a:extLst>
              </p14:cNvPr>
              <p14:cNvContentPartPr/>
              <p14:nvPr/>
            </p14:nvContentPartPr>
            <p14:xfrm>
              <a:off x="1791118" y="3787913"/>
              <a:ext cx="5136840" cy="3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C509B6-3972-F93B-A9BA-78DF2496C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118" y="3679913"/>
                <a:ext cx="5244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6810FD-E8D1-3F20-C881-819BB047726B}"/>
                  </a:ext>
                </a:extLst>
              </p14:cNvPr>
              <p14:cNvContentPartPr/>
              <p14:nvPr/>
            </p14:nvContentPartPr>
            <p14:xfrm>
              <a:off x="-1157642" y="19550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6810FD-E8D1-3F20-C881-819BB04772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66282" y="141862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8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What is UML?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896359"/>
            <a:ext cx="11220060" cy="540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UML, or </a:t>
            </a:r>
            <a:r>
              <a:rPr lang="en-US" sz="2200" b="1" dirty="0">
                <a:solidFill>
                  <a:srgbClr val="FF0000"/>
                </a:solidFill>
              </a:rPr>
              <a:t>Unified Modeling Language</a:t>
            </a:r>
            <a:r>
              <a:rPr lang="en-US" sz="2200" dirty="0"/>
              <a:t>, is like a set of </a:t>
            </a:r>
            <a:r>
              <a:rPr lang="en-US" sz="2200" b="1" dirty="0">
                <a:solidFill>
                  <a:srgbClr val="FF0000"/>
                </a:solidFill>
              </a:rPr>
              <a:t>blueprints for designing </a:t>
            </a:r>
            <a:r>
              <a:rPr lang="en-US" sz="2200" dirty="0"/>
              <a:t>software.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helps people understand </a:t>
            </a:r>
            <a:r>
              <a:rPr lang="en-US" sz="2200" b="1" dirty="0">
                <a:solidFill>
                  <a:srgbClr val="FF0000"/>
                </a:solidFill>
              </a:rPr>
              <a:t>how a software system works </a:t>
            </a:r>
            <a:r>
              <a:rPr lang="en-US" sz="2200" dirty="0"/>
              <a:t>by using </a:t>
            </a:r>
            <a:r>
              <a:rPr lang="en-US" sz="2200" b="1" dirty="0">
                <a:solidFill>
                  <a:srgbClr val="FF0000"/>
                </a:solidFill>
              </a:rPr>
              <a:t>simple pictures (called diagrams)</a:t>
            </a:r>
            <a:r>
              <a:rPr lang="en-US" sz="2200" b="1" dirty="0"/>
              <a:t> </a:t>
            </a:r>
            <a:r>
              <a:rPr lang="en-US" sz="2200" dirty="0"/>
              <a:t>to show different parts of the system and how they connect.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Imagine you want to build a house – you’d use a blueprint to plan where the rooms, doors, and windows go.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UML does the same thing for software, helping developers and others visualize and plan how the software is built and how it will work before they start coding.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387837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Case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817985" y="272612"/>
            <a:ext cx="11220060" cy="665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Commonly used </a:t>
            </a:r>
            <a:r>
              <a:rPr lang="en-US" b="1" i="1" dirty="0">
                <a:solidFill>
                  <a:srgbClr val="002060"/>
                </a:solidFill>
              </a:rPr>
              <a:t>CASE (Computer-Aided Software Engineering) </a:t>
            </a:r>
            <a:r>
              <a:rPr lang="en-US" dirty="0"/>
              <a:t>tools for designing software projects: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Rational Rose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Enterprise Architect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Microsoft Visio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Lucidchart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ArgoUML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Visual Paradigm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SmartDraw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</a:rPr>
              <a:t>StarUML</a:t>
            </a:r>
            <a:endParaRPr lang="en-US" b="1" dirty="0">
              <a:solidFill>
                <a:srgbClr val="C0000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Balsamiq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Creately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18709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Conceptual Model of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568389" y="971004"/>
            <a:ext cx="11220060" cy="588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The conceptual model of UML is about </a:t>
            </a:r>
            <a:r>
              <a:rPr lang="en-US" sz="2400" b="1" dirty="0">
                <a:solidFill>
                  <a:srgbClr val="00B0F0"/>
                </a:solidFill>
              </a:rPr>
              <a:t>how we think of a system </a:t>
            </a:r>
            <a:r>
              <a:rPr lang="en-US" sz="2400" dirty="0"/>
              <a:t>using </a:t>
            </a:r>
            <a:r>
              <a:rPr lang="en-US" sz="2400" dirty="0">
                <a:solidFill>
                  <a:srgbClr val="FF0000"/>
                </a:solidFill>
              </a:rPr>
              <a:t>diagrams</a:t>
            </a:r>
            <a:r>
              <a:rPr lang="en-US" sz="2400" dirty="0"/>
              <a:t>. It has three main parts: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7030A0"/>
                </a:solidFill>
              </a:rPr>
              <a:t>Things/Objects: </a:t>
            </a:r>
            <a:r>
              <a:rPr lang="en-US" sz="2400" dirty="0"/>
              <a:t>These are the things in a system, like people, data, or actions.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7030A0"/>
                </a:solidFill>
              </a:rPr>
              <a:t>Relationships: </a:t>
            </a:r>
            <a:r>
              <a:rPr lang="en-US" sz="2400" dirty="0"/>
              <a:t>These show how objects connect and interact with each other.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7030A0"/>
                </a:solidFill>
              </a:rPr>
              <a:t>Diagrams: </a:t>
            </a:r>
            <a:r>
              <a:rPr lang="en-US" sz="2400" dirty="0"/>
              <a:t>These are the pictures we use to represent the objects and their relationships. Each type of diagram shows a different view, like how parts work together or how things change over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53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Conceptual Model of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6CFD6-E5A7-FA0E-728B-A8B1C224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7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Things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437535"/>
            <a:ext cx="11220060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are the main elements that exist in a system, such as objects, components, or behaviors.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"Things" are categorized into: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Structural Things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rgbClr val="7030A0"/>
                </a:solidFill>
              </a:rPr>
              <a:t>Behavioral</a:t>
            </a:r>
            <a:r>
              <a:rPr lang="en-IN" sz="2400" b="1" dirty="0">
                <a:solidFill>
                  <a:srgbClr val="7030A0"/>
                </a:solidFill>
              </a:rPr>
              <a:t> Things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Grouping Things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Annotational Things</a:t>
            </a:r>
          </a:p>
        </p:txBody>
      </p:sp>
    </p:spTree>
    <p:extLst>
      <p:ext uri="{BB962C8B-B14F-4D97-AF65-F5344CB8AC3E}">
        <p14:creationId xmlns:p14="http://schemas.microsoft.com/office/powerpoint/2010/main" val="375364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Structural Things (Static parts of the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>
              <a:hlinkClick r:id="rId3"/>
            </a:endParaRPr>
          </a:p>
          <a:p>
            <a:pPr>
              <a:buNone/>
            </a:pPr>
            <a:r>
              <a:rPr lang="en-US" sz="1600" dirty="0">
                <a:hlinkClick r:id="rId3"/>
              </a:rPr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>
                <a:hlinkClick r:id="rId3"/>
              </a:rPr>
              <a:t>     </a:t>
            </a:r>
            <a:endParaRPr lang="en-US" u="sng" dirty="0">
              <a:hlinkClick r:id="rId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678025" y="424091"/>
            <a:ext cx="11433110" cy="615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These represent the static aspects of a system. They describe what things are made of.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Class: </a:t>
            </a:r>
            <a:r>
              <a:rPr lang="en-US" sz="2000" dirty="0"/>
              <a:t>Defines objects with common features.</a:t>
            </a:r>
          </a:p>
          <a:p>
            <a:pPr algn="just">
              <a:lnSpc>
                <a:spcPct val="200000"/>
              </a:lnSpc>
            </a:pPr>
            <a:r>
              <a:rPr lang="en-US" sz="2000" i="1" dirty="0"/>
              <a:t>Example: A “Car” class has features like color, make, model.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Interface: </a:t>
            </a:r>
            <a:r>
              <a:rPr lang="en-US" sz="2000" dirty="0"/>
              <a:t>Lists methods for classes to use.</a:t>
            </a:r>
          </a:p>
          <a:p>
            <a:pPr algn="just">
              <a:lnSpc>
                <a:spcPct val="200000"/>
              </a:lnSpc>
            </a:pPr>
            <a:r>
              <a:rPr lang="en-US" sz="2000" i="1" dirty="0"/>
              <a:t>Example: A “Drivable” interface ensures the Car class has a “drive” method.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Component: </a:t>
            </a:r>
            <a:r>
              <a:rPr lang="en-US" sz="2000" dirty="0"/>
              <a:t>A piece of the system.</a:t>
            </a:r>
          </a:p>
          <a:p>
            <a:pPr algn="just">
              <a:lnSpc>
                <a:spcPct val="200000"/>
              </a:lnSpc>
            </a:pPr>
            <a:r>
              <a:rPr lang="en-US" sz="2000" i="1" dirty="0"/>
              <a:t>Example: A “Payment” component handles all payment processing.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Node: </a:t>
            </a:r>
            <a:r>
              <a:rPr lang="en-US" sz="2000" dirty="0"/>
              <a:t>Picture a computer that runs an app. This computer (or server) is a "Node" where the software is working.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Example, a "Database Server" node stores all the app's information.</a:t>
            </a:r>
            <a:endParaRPr lang="en-IN" sz="2000" i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AA71D-AC6E-D96D-9E4B-87C791B86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363" y="1090641"/>
            <a:ext cx="1632857" cy="1656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D4D3A-06FA-6D2F-4D98-7F691B550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763" y="3231051"/>
            <a:ext cx="1614197" cy="1724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60AE3-E396-A8E6-71B1-A9D8D4AB2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7763" y="5508917"/>
            <a:ext cx="1446243" cy="1190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BF889-7521-E650-5E9F-C62AFEAAE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265" y="3092839"/>
            <a:ext cx="2155372" cy="8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85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1341</Words>
  <Application>Microsoft Office PowerPoint</Application>
  <PresentationFormat>Widescreen</PresentationFormat>
  <Paragraphs>242</Paragraphs>
  <Slides>28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Times New Roman</vt:lpstr>
      <vt:lpstr>1_Office Theme</vt:lpstr>
      <vt:lpstr>2_Office Theme</vt:lpstr>
      <vt:lpstr>(21CC505PC)  SOFTWARE ENGINEERING LAB</vt:lpstr>
      <vt:lpstr>PowerPoint Presentation</vt:lpstr>
      <vt:lpstr>SYLLABUS</vt:lpstr>
      <vt:lpstr>What is UML?</vt:lpstr>
      <vt:lpstr>Case Tools</vt:lpstr>
      <vt:lpstr>Conceptual Model of UML</vt:lpstr>
      <vt:lpstr>Conceptual Model of UML</vt:lpstr>
      <vt:lpstr>Things in UML</vt:lpstr>
      <vt:lpstr>Structural Things (Static parts of the system)</vt:lpstr>
      <vt:lpstr>Behavioral Things (How the system acts)</vt:lpstr>
      <vt:lpstr>Grouping Things</vt:lpstr>
      <vt:lpstr>Annotational Things</vt:lpstr>
      <vt:lpstr>Relationships in UML</vt:lpstr>
      <vt:lpstr>Relationships in UML</vt:lpstr>
      <vt:lpstr>Relationships in UML</vt:lpstr>
      <vt:lpstr>Diagrams in UML</vt:lpstr>
      <vt:lpstr>Diagrams in UML</vt:lpstr>
      <vt:lpstr>Class Diagram in UML</vt:lpstr>
      <vt:lpstr>Object Diagram in UML</vt:lpstr>
      <vt:lpstr>Usecase Diagram in UML</vt:lpstr>
      <vt:lpstr>Diagrams in UML</vt:lpstr>
      <vt:lpstr>Sequence Diagram in UML</vt:lpstr>
      <vt:lpstr>Component Diagram in UML</vt:lpstr>
      <vt:lpstr>Activity Diagram in UML</vt:lpstr>
      <vt:lpstr>Diagrams in UML</vt:lpstr>
      <vt:lpstr>Statechart Diagram in UML</vt:lpstr>
      <vt:lpstr>Collaboration Diagram in UML</vt:lpstr>
      <vt:lpstr>Deployment Diagram in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(21DM601PC)    COMPUTER NETWORKS</dc:title>
  <dc:creator>Arshiya Begum</dc:creator>
  <cp:lastModifiedBy>Madhu Budaraju</cp:lastModifiedBy>
  <cp:revision>41</cp:revision>
  <dcterms:created xsi:type="dcterms:W3CDTF">2024-05-06T05:52:36Z</dcterms:created>
  <dcterms:modified xsi:type="dcterms:W3CDTF">2024-09-25T08:14:36Z</dcterms:modified>
</cp:coreProperties>
</file>