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5" r:id="rId2"/>
    <p:sldId id="305" r:id="rId3"/>
    <p:sldId id="415" r:id="rId4"/>
    <p:sldId id="421" r:id="rId5"/>
    <p:sldId id="423" r:id="rId6"/>
    <p:sldId id="416" r:id="rId7"/>
    <p:sldId id="417" r:id="rId8"/>
    <p:sldId id="418" r:id="rId9"/>
    <p:sldId id="419" r:id="rId10"/>
    <p:sldId id="298" r:id="rId11"/>
    <p:sldId id="384" r:id="rId12"/>
    <p:sldId id="426" r:id="rId13"/>
    <p:sldId id="424" r:id="rId14"/>
    <p:sldId id="429" r:id="rId15"/>
    <p:sldId id="431" r:id="rId16"/>
    <p:sldId id="427" r:id="rId17"/>
    <p:sldId id="432" r:id="rId18"/>
    <p:sldId id="433" r:id="rId19"/>
    <p:sldId id="430" r:id="rId20"/>
    <p:sldId id="428" r:id="rId21"/>
    <p:sldId id="440" r:id="rId22"/>
    <p:sldId id="441" r:id="rId23"/>
    <p:sldId id="442" r:id="rId24"/>
    <p:sldId id="436" r:id="rId25"/>
    <p:sldId id="443" r:id="rId26"/>
    <p:sldId id="445" r:id="rId27"/>
    <p:sldId id="446" r:id="rId28"/>
    <p:sldId id="447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95890B-B5F7-47BB-AD03-2F66934E7936}" type="datetime1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97CF-47BE-4E56-8867-5B4547E04FF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B647-C433-47FB-A32A-A6B0297C7E4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1522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7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3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2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2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5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01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66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87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90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0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23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5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46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5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57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46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7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284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4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61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2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6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1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B647-C433-47FB-A32A-A6B0297C7E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6" y="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CFB5E-3ADE-4734-9362-C87DEFA0B627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5678C-FCEF-426B-BD1B-4B3EB8BB6128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5E112-1A77-4100-A10D-110C68F58880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2D062-522F-42F0-888D-56F83698B8C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BB070-458D-4610-B80D-90D1A946D183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17A1A-1BA7-4598-B97B-4543CDFD6F26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68BD9-D2FA-4457-BF34-0B4794DDABB6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A1A0D6-8385-49CC-9CD1-FD1A6FA813C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</a:t>
            </a:r>
            <a:br>
              <a:rPr lang="en-GB" noProof="0"/>
            </a:br>
            <a:r>
              <a:rPr lang="en-GB" noProof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8249B4BA-06C3-4858-A057-B2FD24098A6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2E200C6E-6FAB-49D0-B5C8-F7B3EA55D8A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4F03198-901F-4FCE-8BD1-C22FE8354134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E328C92-D491-4317-8EC5-56D7B7A70FE2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28683-B6CB-41A3-A5A9-D81F1FBB511A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0BF1B-7A14-430B-9DF1-A90E1CA0F0FD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65938-0EDD-464B-AC01-17656E9F302B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40CBD5-F0AF-47A5-97ED-057590559D01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90AB12-9A7B-4CBC-BFB2-60F425C1D50C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en-GB" noProof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6A80EED-24B3-4BD0-916A-2782446FD12C}" type="datetime1">
              <a:rPr lang="en-GB" noProof="0" smtClean="0"/>
              <a:t>20/10/2023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80000"/>
          </a:blip>
          <a:srcRect l="7489" r="7489"/>
          <a:stretch/>
        </p:blipFill>
        <p:spPr>
          <a:xfrm>
            <a:off x="1132733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6862916" cy="8589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sz="2400" dirty="0"/>
              <a:t>Investigating delays and</a:t>
            </a:r>
          </a:p>
          <a:p>
            <a:pPr rtl="0"/>
            <a:r>
              <a:rPr lang="en-GB" sz="2400" dirty="0"/>
              <a:t>improving the customer experience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692877" cy="2387600"/>
          </a:xfrm>
        </p:spPr>
        <p:txBody>
          <a:bodyPr rtlCol="0"/>
          <a:lstStyle/>
          <a:p>
            <a:pPr rtl="0"/>
            <a:r>
              <a:rPr lang="en-GB" b="1" dirty="0"/>
              <a:t>Newark LIBERTY International Airport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96C7441-E98B-E000-B71A-6B19563854B5}"/>
              </a:ext>
            </a:extLst>
          </p:cNvPr>
          <p:cNvSpPr txBox="1">
            <a:spLocks/>
          </p:cNvSpPr>
          <p:nvPr/>
        </p:nvSpPr>
        <p:spPr>
          <a:xfrm>
            <a:off x="6197600" y="6446223"/>
            <a:ext cx="5918200" cy="3990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0" i="1" dirty="0"/>
              <a:t>James Pritchard – OCTOBER 2023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425655"/>
          </a:xfrm>
        </p:spPr>
        <p:txBody>
          <a:bodyPr rtlCol="0"/>
          <a:lstStyle/>
          <a:p>
            <a:pPr rtl="0"/>
            <a:r>
              <a:rPr lang="en-GB" dirty="0"/>
              <a:t>Are NEWARK DELAYS WORSE THAN OTHER NYC AIRPORTS?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546724"/>
            <a:ext cx="4693727" cy="3846139"/>
          </a:xfrm>
        </p:spPr>
        <p:txBody>
          <a:bodyPr rtlCol="0">
            <a:normAutofit/>
          </a:bodyPr>
          <a:lstStyle/>
          <a:p>
            <a:pPr rtl="0"/>
            <a:r>
              <a:rPr lang="en-GB" sz="2400" dirty="0"/>
              <a:t>On average delays were longer, especially in winter or after 3 pm</a:t>
            </a:r>
          </a:p>
          <a:p>
            <a:pPr rtl="0"/>
            <a:r>
              <a:rPr lang="en-GB" sz="2400" dirty="0"/>
              <a:t>Greater proportion of flights delayed at Newark</a:t>
            </a:r>
          </a:p>
          <a:p>
            <a:pPr rtl="0"/>
            <a:r>
              <a:rPr lang="en-GB" sz="2400" dirty="0"/>
              <a:t>Significantly greater likelihood to be delayed at Newark</a:t>
            </a:r>
          </a:p>
          <a:p>
            <a:pPr rtl="0"/>
            <a:r>
              <a:rPr lang="en-GB" sz="2400" dirty="0"/>
              <a:t>Certain routes contributed a disproportionate number of delays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546724"/>
            <a:ext cx="4693727" cy="4187532"/>
          </a:xfrm>
        </p:spPr>
        <p:txBody>
          <a:bodyPr rtlCol="0">
            <a:normAutofit/>
          </a:bodyPr>
          <a:lstStyle/>
          <a:p>
            <a:pPr rtl="0"/>
            <a:r>
              <a:rPr lang="en-GB" sz="2400" dirty="0"/>
              <a:t>Allow more time on schedules, starting with routes that are most frequently delayed</a:t>
            </a:r>
          </a:p>
          <a:p>
            <a:pPr rtl="0"/>
            <a:r>
              <a:rPr lang="en-GB" sz="2400" dirty="0"/>
              <a:t>Increase ground staff in winter and after 3 pm</a:t>
            </a:r>
          </a:p>
          <a:p>
            <a:pPr rtl="0"/>
            <a:r>
              <a:rPr lang="en-GB" sz="2400" dirty="0"/>
              <a:t>Further investigation into reasons for delays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684640"/>
            <a:ext cx="4672156" cy="823912"/>
          </a:xfrm>
        </p:spPr>
        <p:txBody>
          <a:bodyPr rtlCol="0"/>
          <a:lstStyle/>
          <a:p>
            <a:pPr lvl="0" rtl="0"/>
            <a:r>
              <a:rPr lang="en-GB" dirty="0"/>
              <a:t>Findings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684640"/>
            <a:ext cx="4695165" cy="823912"/>
          </a:xfrm>
        </p:spPr>
        <p:txBody>
          <a:bodyPr rtlCol="0"/>
          <a:lstStyle/>
          <a:p>
            <a:pPr lvl="0" rtl="0"/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</a:blip>
          <a:srcRect/>
          <a:stretch/>
        </p:blipFill>
        <p:spPr>
          <a:xfrm>
            <a:off x="1134627" y="-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10491019" cy="3564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To what extent does disruption coincide with bad weather?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9684774" cy="23876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Weather Disruption</a:t>
            </a: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7">
            <a:extLst>
              <a:ext uri="{FF2B5EF4-FFF2-40B4-BE49-F238E27FC236}">
                <a16:creationId xmlns:a16="http://schemas.microsoft.com/office/drawing/2014/main" id="{F052F1AC-BE37-2941-839E-B43E10537A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37000"/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080" y="4364"/>
            <a:ext cx="4338320" cy="34786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Data for Newark contained:</a:t>
            </a:r>
          </a:p>
          <a:p>
            <a:r>
              <a:rPr lang="en-GB" sz="2400" dirty="0"/>
              <a:t>115,968 flights</a:t>
            </a:r>
          </a:p>
          <a:p>
            <a:r>
              <a:rPr lang="en-GB" sz="2400" dirty="0"/>
              <a:t>27,900 delayed flights</a:t>
            </a:r>
          </a:p>
          <a:p>
            <a:r>
              <a:rPr lang="en-GB" sz="2400" dirty="0"/>
              <a:t>2,901 cancelled flights</a:t>
            </a:r>
          </a:p>
          <a:p>
            <a:r>
              <a:rPr lang="en-GB" sz="2400" dirty="0"/>
              <a:t>44 days identified as having severe weather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4"/>
            <a:ext cx="5974080" cy="28065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DELAYS and Cancellations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C5773CD-E452-DAFA-4CB6-00FEDE279345}"/>
              </a:ext>
            </a:extLst>
          </p:cNvPr>
          <p:cNvSpPr txBox="1">
            <a:spLocks/>
          </p:cNvSpPr>
          <p:nvPr/>
        </p:nvSpPr>
        <p:spPr>
          <a:xfrm>
            <a:off x="1498600" y="2006600"/>
            <a:ext cx="5829300" cy="147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The following analysis is on domestic flights departing Newark. A flight was considered </a:t>
            </a:r>
            <a:r>
              <a:rPr lang="en-GB" sz="2400" i="1" dirty="0"/>
              <a:t>disrupted</a:t>
            </a:r>
            <a:r>
              <a:rPr lang="en-GB" sz="2400" dirty="0"/>
              <a:t> when it was cancelled or delayed.</a:t>
            </a:r>
          </a:p>
        </p:txBody>
      </p:sp>
    </p:spTree>
    <p:extLst>
      <p:ext uri="{BB962C8B-B14F-4D97-AF65-F5344CB8AC3E}">
        <p14:creationId xmlns:p14="http://schemas.microsoft.com/office/powerpoint/2010/main" val="30282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14524"/>
            <a:ext cx="5014993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Severe weather events led to more cancellations, more delays and a greater average length of delay.</a:t>
            </a:r>
          </a:p>
          <a:p>
            <a:pPr marL="0" indent="0" rtl="0">
              <a:buNone/>
            </a:pPr>
            <a:r>
              <a:rPr lang="en-GB" sz="2400" dirty="0"/>
              <a:t>There is a significantly greater chance of disruption when there was a severe weather event.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4179376" cy="2806512"/>
          </a:xfrm>
        </p:spPr>
        <p:txBody>
          <a:bodyPr rtlCol="0"/>
          <a:lstStyle/>
          <a:p>
            <a:pPr rtl="0"/>
            <a:r>
              <a:rPr lang="en-GB" dirty="0"/>
              <a:t>severe weather events</a:t>
            </a:r>
          </a:p>
        </p:txBody>
      </p:sp>
      <p:pic>
        <p:nvPicPr>
          <p:cNvPr id="3" name="Picture 2" descr="A graph of blue and green squares&#10;&#10;Description automatically generated">
            <a:extLst>
              <a:ext uri="{FF2B5EF4-FFF2-40B4-BE49-F238E27FC236}">
                <a16:creationId xmlns:a16="http://schemas.microsoft.com/office/drawing/2014/main" id="{084BCF95-B44C-8146-FDA8-5B22297C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97" y="2706046"/>
            <a:ext cx="6706992" cy="4137430"/>
          </a:xfrm>
          <a:prstGeom prst="rect">
            <a:avLst/>
          </a:prstGeom>
        </p:spPr>
      </p:pic>
      <p:pic>
        <p:nvPicPr>
          <p:cNvPr id="5" name="Picture 4" descr="A graph showing a weather event and a normal weather event&#10;&#10;Description automatically generated">
            <a:extLst>
              <a:ext uri="{FF2B5EF4-FFF2-40B4-BE49-F238E27FC236}">
                <a16:creationId xmlns:a16="http://schemas.microsoft.com/office/drawing/2014/main" id="{2070B51C-D1F0-488A-AB0D-05C23907A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79"/>
          <a:stretch/>
        </p:blipFill>
        <p:spPr>
          <a:xfrm>
            <a:off x="8230992" y="2706046"/>
            <a:ext cx="3361589" cy="41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14524"/>
            <a:ext cx="5014993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We would expect the days with most disruption to align with severe weather events.</a:t>
            </a:r>
          </a:p>
          <a:p>
            <a:pPr marL="0" indent="0" rtl="0">
              <a:buNone/>
            </a:pPr>
            <a:r>
              <a:rPr lang="en-GB" sz="2400" dirty="0"/>
              <a:t>Even with the benefit of hindsight, not all severe weather events can be directly linked to disruption.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4179376" cy="2806512"/>
          </a:xfrm>
        </p:spPr>
        <p:txBody>
          <a:bodyPr rtlCol="0"/>
          <a:lstStyle/>
          <a:p>
            <a:pPr rtl="0"/>
            <a:r>
              <a:rPr lang="en-GB" dirty="0"/>
              <a:t>severe weather events</a:t>
            </a:r>
          </a:p>
        </p:txBody>
      </p:sp>
      <p:pic>
        <p:nvPicPr>
          <p:cNvPr id="18" name="Picture 17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9B282746-38C1-7FF8-D914-278A04EC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7" y="2548075"/>
            <a:ext cx="6706992" cy="4137430"/>
          </a:xfrm>
          <a:prstGeom prst="rect">
            <a:avLst/>
          </a:prstGeom>
        </p:spPr>
      </p:pic>
      <p:pic>
        <p:nvPicPr>
          <p:cNvPr id="20" name="Picture 19" descr="A graph showing the loss of an airplane&#10;&#10;Description automatically generated">
            <a:extLst>
              <a:ext uri="{FF2B5EF4-FFF2-40B4-BE49-F238E27FC236}">
                <a16:creationId xmlns:a16="http://schemas.microsoft.com/office/drawing/2014/main" id="{7C82AEBA-2D58-75CC-2183-FB59BECD4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257" y="2548076"/>
            <a:ext cx="6706992" cy="4137430"/>
          </a:xfrm>
          <a:prstGeom prst="rect">
            <a:avLst/>
          </a:prstGeom>
        </p:spPr>
      </p:pic>
      <p:pic>
        <p:nvPicPr>
          <p:cNvPr id="25" name="Picture 24" descr="A graph of a storm&#10;&#10;Description automatically generated with medium confidence">
            <a:extLst>
              <a:ext uri="{FF2B5EF4-FFF2-40B4-BE49-F238E27FC236}">
                <a16:creationId xmlns:a16="http://schemas.microsoft.com/office/drawing/2014/main" id="{DDAD306C-9C42-70F9-891F-1A24ADBE3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332" y="2548077"/>
            <a:ext cx="6706992" cy="4137430"/>
          </a:xfrm>
          <a:prstGeom prst="rect">
            <a:avLst/>
          </a:prstGeom>
        </p:spPr>
      </p:pic>
      <p:pic>
        <p:nvPicPr>
          <p:cNvPr id="27" name="Picture 26" descr="A graph of a storm&#10;&#10;Description automatically generated with medium confidence">
            <a:extLst>
              <a:ext uri="{FF2B5EF4-FFF2-40B4-BE49-F238E27FC236}">
                <a16:creationId xmlns:a16="http://schemas.microsoft.com/office/drawing/2014/main" id="{E8F8E758-9A4F-0BFB-568E-B75336DCD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407" y="2548077"/>
            <a:ext cx="6706992" cy="4137430"/>
          </a:xfrm>
          <a:prstGeom prst="rect">
            <a:avLst/>
          </a:prstGeom>
        </p:spPr>
      </p:pic>
      <p:pic>
        <p:nvPicPr>
          <p:cNvPr id="29" name="Picture 2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9BAB596-271B-13C1-5512-C48B692314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24" t="52172" r="53355" b="9458"/>
          <a:stretch/>
        </p:blipFill>
        <p:spPr>
          <a:xfrm>
            <a:off x="8151174" y="3823041"/>
            <a:ext cx="2804996" cy="15875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5EF521-5ED4-65DC-0EB1-12B59253EE31}"/>
              </a:ext>
            </a:extLst>
          </p:cNvPr>
          <p:cNvSpPr/>
          <p:nvPr/>
        </p:nvSpPr>
        <p:spPr>
          <a:xfrm>
            <a:off x="8142399" y="4251621"/>
            <a:ext cx="2999426" cy="28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7D5A38-8C31-08D4-E92D-C6AE35BC9D2F}"/>
              </a:ext>
            </a:extLst>
          </p:cNvPr>
          <p:cNvSpPr/>
          <p:nvPr/>
        </p:nvSpPr>
        <p:spPr>
          <a:xfrm>
            <a:off x="8142399" y="4533900"/>
            <a:ext cx="2999426" cy="28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838A8A-86E8-AD60-4027-E4C81CCB9536}"/>
              </a:ext>
            </a:extLst>
          </p:cNvPr>
          <p:cNvSpPr/>
          <p:nvPr/>
        </p:nvSpPr>
        <p:spPr>
          <a:xfrm>
            <a:off x="8142399" y="4781721"/>
            <a:ext cx="2999426" cy="28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6EE810-6739-EAEF-FF66-6E347EB506E0}"/>
              </a:ext>
            </a:extLst>
          </p:cNvPr>
          <p:cNvSpPr/>
          <p:nvPr/>
        </p:nvSpPr>
        <p:spPr>
          <a:xfrm>
            <a:off x="8142399" y="5059260"/>
            <a:ext cx="2999426" cy="28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14524"/>
            <a:ext cx="5014993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Using the weather data, we can isolate the flights that were scheduled to depart at times that experienced the most extreme weather.</a:t>
            </a:r>
          </a:p>
          <a:p>
            <a:pPr marL="0" indent="0" rtl="0">
              <a:buNone/>
            </a:pPr>
            <a:r>
              <a:rPr lang="en-GB" sz="2400" dirty="0"/>
              <a:t>The graph shows the most extreme 1% of each weather condition.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4179376" cy="2806512"/>
          </a:xfrm>
        </p:spPr>
        <p:txBody>
          <a:bodyPr rtlCol="0"/>
          <a:lstStyle/>
          <a:p>
            <a:pPr rtl="0"/>
            <a:r>
              <a:rPr lang="en-GB" dirty="0"/>
              <a:t>SNOWIEST, wettest, windiest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4114-F919-C081-444E-41AB7B83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504" y="2579485"/>
            <a:ext cx="6706992" cy="41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43000"/>
          </a:blip>
          <a:srcRect/>
          <a:stretch/>
        </p:blipFill>
        <p:spPr>
          <a:xfrm>
            <a:off x="1134627" y="-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10491019" cy="3564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Is bad weather the main cause of cancellations?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9684774" cy="23876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Weather CANCELLATIONS</a:t>
            </a:r>
          </a:p>
        </p:txBody>
      </p:sp>
    </p:spTree>
    <p:extLst>
      <p:ext uri="{BB962C8B-B14F-4D97-AF65-F5344CB8AC3E}">
        <p14:creationId xmlns:p14="http://schemas.microsoft.com/office/powerpoint/2010/main" val="82274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700" y="14524"/>
            <a:ext cx="3594099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More cancellations on days when severe weather was recorded.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5613400" cy="2806512"/>
          </a:xfrm>
        </p:spPr>
        <p:txBody>
          <a:bodyPr rtlCol="0"/>
          <a:lstStyle/>
          <a:p>
            <a:pPr rtl="0"/>
            <a:r>
              <a:rPr lang="en-GB" dirty="0"/>
              <a:t>Weather Event Cancellations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4114-F919-C081-444E-41AB7B83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504" y="2579485"/>
            <a:ext cx="6706992" cy="41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700" y="14524"/>
            <a:ext cx="3594099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Many more cancellations per day on days when severe weather was recorded.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5422900" cy="2806512"/>
          </a:xfrm>
        </p:spPr>
        <p:txBody>
          <a:bodyPr rtlCol="0"/>
          <a:lstStyle/>
          <a:p>
            <a:pPr rtl="0"/>
            <a:r>
              <a:rPr lang="en-GB" dirty="0"/>
              <a:t>Weather Event Cancellations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34114-F919-C081-444E-41AB7B83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504" y="2579485"/>
            <a:ext cx="6706992" cy="41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564679" cy="1425655"/>
          </a:xfrm>
        </p:spPr>
        <p:txBody>
          <a:bodyPr rtlCol="0"/>
          <a:lstStyle/>
          <a:p>
            <a:r>
              <a:rPr lang="en-GB" sz="4400" dirty="0"/>
              <a:t>extreme weather &amp; disruption;</a:t>
            </a:r>
            <a:br>
              <a:rPr lang="en-GB" sz="4400" dirty="0"/>
            </a:br>
            <a:r>
              <a:rPr lang="en-GB" sz="4400" dirty="0"/>
              <a:t>MAIN cause of Cancellations?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546724"/>
            <a:ext cx="4693727" cy="4187532"/>
          </a:xfrm>
        </p:spPr>
        <p:txBody>
          <a:bodyPr rtlCol="0">
            <a:normAutofit/>
          </a:bodyPr>
          <a:lstStyle/>
          <a:p>
            <a:r>
              <a:rPr lang="en-GB" sz="2400" dirty="0"/>
              <a:t>When severe weather occurs, on average we see more delays, longer delays and many more cancellations</a:t>
            </a:r>
          </a:p>
          <a:p>
            <a:pPr rtl="0"/>
            <a:r>
              <a:rPr lang="en-GB" sz="2400" dirty="0"/>
              <a:t>Not every severe weather event leads to disruption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546724"/>
            <a:ext cx="4693727" cy="418753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When extreme weather is forecast </a:t>
            </a:r>
          </a:p>
          <a:p>
            <a:pPr rtl="0"/>
            <a:r>
              <a:rPr lang="en-GB" sz="2400" dirty="0"/>
              <a:t>increase ground crew to help keep runways clear and safe</a:t>
            </a:r>
          </a:p>
          <a:p>
            <a:pPr rtl="0"/>
            <a:r>
              <a:rPr lang="en-GB" sz="2400" dirty="0"/>
              <a:t>bring in extra airport/airline staff in anticipation of cancellations and rerouting</a:t>
            </a:r>
          </a:p>
          <a:p>
            <a:pPr rtl="0"/>
            <a:r>
              <a:rPr lang="en-GB" sz="2400" dirty="0"/>
              <a:t>reduce the number of outgoing flights as a pre-emptive measure to relieve pressure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684640"/>
            <a:ext cx="4672156" cy="823912"/>
          </a:xfrm>
        </p:spPr>
        <p:txBody>
          <a:bodyPr rtlCol="0"/>
          <a:lstStyle/>
          <a:p>
            <a:pPr lvl="0" rtl="0"/>
            <a:r>
              <a:rPr lang="en-GB" dirty="0"/>
              <a:t>Findings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684640"/>
            <a:ext cx="4695165" cy="823912"/>
          </a:xfrm>
        </p:spPr>
        <p:txBody>
          <a:bodyPr rtlCol="0"/>
          <a:lstStyle/>
          <a:p>
            <a:pPr lvl="0" rtl="0"/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2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800" dirty="0"/>
              <a:t>One of New York City’s three major airports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800" dirty="0"/>
              <a:t>21.6 million departing passengers in 2017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800" dirty="0"/>
              <a:t>70% of departures serve US destinations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800" dirty="0"/>
              <a:t>Features regularly in lists of US “worst” airports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800" dirty="0"/>
              <a:t>Delays, cancellations, poor amenities and inconvenient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38000"/>
          </a:blip>
          <a:srcRect r="92"/>
          <a:stretch/>
        </p:blipFill>
        <p:spPr>
          <a:xfrm>
            <a:off x="1134627" y="-1"/>
            <a:ext cx="11057373" cy="6857999"/>
          </a:xfrm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10491019" cy="3564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CAN WEATHER PREDICTIONS IMPROVE THE CUSTOMER EXPERIENCE?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9684774" cy="23876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PREDICTING DISRUPTION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4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7">
            <a:extLst>
              <a:ext uri="{FF2B5EF4-FFF2-40B4-BE49-F238E27FC236}">
                <a16:creationId xmlns:a16="http://schemas.microsoft.com/office/drawing/2014/main" id="{F052F1AC-BE37-2941-839E-B43E10537AD8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72000"/>
          </a:blip>
          <a:srcRect t="16320" b="22193"/>
          <a:stretch/>
        </p:blipFill>
        <p:spPr>
          <a:xfrm>
            <a:off x="1524000" y="3481200"/>
            <a:ext cx="10668000" cy="3376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If the airport can predict extreme weather in advance, it would help them prepare contingencies for delayed and cancelled flights.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Regression Modelling</a:t>
            </a:r>
          </a:p>
        </p:txBody>
      </p:sp>
    </p:spTree>
    <p:extLst>
      <p:ext uri="{BB962C8B-B14F-4D97-AF65-F5344CB8AC3E}">
        <p14:creationId xmlns:p14="http://schemas.microsoft.com/office/powerpoint/2010/main" val="147382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700" y="122548"/>
            <a:ext cx="4287756" cy="6617617"/>
          </a:xfrm>
        </p:spPr>
        <p:txBody>
          <a:bodyPr rtlCol="0">
            <a:normAutofit/>
          </a:bodyPr>
          <a:lstStyle/>
          <a:p>
            <a:r>
              <a:rPr lang="en-GB" sz="2400" dirty="0"/>
              <a:t>Several modelling methods attempted</a:t>
            </a:r>
          </a:p>
          <a:p>
            <a:r>
              <a:rPr lang="en-GB" sz="2400" dirty="0"/>
              <a:t>Started with nine weather predictors</a:t>
            </a:r>
          </a:p>
          <a:p>
            <a:r>
              <a:rPr lang="en-GB" sz="2400" dirty="0"/>
              <a:t>Logistic regression models struggled (best AUC, ~65%)</a:t>
            </a:r>
          </a:p>
          <a:p>
            <a:r>
              <a:rPr lang="en-GB" sz="2400" dirty="0"/>
              <a:t>Random forests had low precision</a:t>
            </a:r>
          </a:p>
          <a:p>
            <a:r>
              <a:rPr lang="en-GB" sz="2400" dirty="0"/>
              <a:t>Models were better when time and airline were included alongside weather</a:t>
            </a:r>
          </a:p>
          <a:p>
            <a:r>
              <a:rPr lang="en-GB" sz="2400" dirty="0"/>
              <a:t>Models improved when trained on days with high disruption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5422900" cy="2806512"/>
          </a:xfrm>
        </p:spPr>
        <p:txBody>
          <a:bodyPr rtlCol="0"/>
          <a:lstStyle/>
          <a:p>
            <a:pPr rtl="0"/>
            <a:r>
              <a:rPr lang="en-GB" dirty="0"/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7601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hart&#10;&#10;Description automatically generated">
            <a:extLst>
              <a:ext uri="{FF2B5EF4-FFF2-40B4-BE49-F238E27FC236}">
                <a16:creationId xmlns:a16="http://schemas.microsoft.com/office/drawing/2014/main" id="{EAD32915-E472-C1A8-17D5-8864C9393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2" r="5023"/>
          <a:stretch/>
        </p:blipFill>
        <p:spPr>
          <a:xfrm>
            <a:off x="1420302" y="2436088"/>
            <a:ext cx="6036297" cy="411515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700" y="122548"/>
            <a:ext cx="4287756" cy="6617617"/>
          </a:xfrm>
        </p:spPr>
        <p:txBody>
          <a:bodyPr rtlCol="0">
            <a:normAutofit/>
          </a:bodyPr>
          <a:lstStyle/>
          <a:p>
            <a:r>
              <a:rPr lang="en-GB" sz="2400" dirty="0"/>
              <a:t>Best model was a random forest</a:t>
            </a:r>
          </a:p>
          <a:p>
            <a:r>
              <a:rPr lang="en-GB" sz="2400" dirty="0"/>
              <a:t>Training data was 80% of flights from the worst 20 days of disruption at Newark</a:t>
            </a:r>
          </a:p>
          <a:p>
            <a:r>
              <a:rPr lang="en-GB" sz="2400" dirty="0"/>
              <a:t>Test data was the other 20%</a:t>
            </a:r>
          </a:p>
          <a:p>
            <a:r>
              <a:rPr lang="en-GB" sz="2400" dirty="0"/>
              <a:t>Against test data:</a:t>
            </a:r>
          </a:p>
          <a:p>
            <a:pPr lvl="1"/>
            <a:r>
              <a:rPr lang="en-GB" sz="1800" dirty="0"/>
              <a:t>Precision ≈ 83%</a:t>
            </a:r>
          </a:p>
          <a:p>
            <a:pPr lvl="1"/>
            <a:r>
              <a:rPr lang="en-GB" sz="1800" dirty="0"/>
              <a:t>Recall ≈ 78%</a:t>
            </a:r>
          </a:p>
          <a:p>
            <a:pPr lvl="1"/>
            <a:r>
              <a:rPr lang="en-GB" sz="1800" dirty="0"/>
              <a:t>F</a:t>
            </a:r>
            <a:r>
              <a:rPr lang="en-GB" sz="1800" baseline="-25000" dirty="0"/>
              <a:t>0.5</a:t>
            </a:r>
            <a:r>
              <a:rPr lang="en-GB" sz="1800" dirty="0"/>
              <a:t> measure ≈ 0.82</a:t>
            </a:r>
          </a:p>
          <a:p>
            <a:r>
              <a:rPr lang="en-GB" sz="2400" dirty="0"/>
              <a:t>Against other 2017 data:</a:t>
            </a:r>
          </a:p>
          <a:p>
            <a:pPr lvl="1"/>
            <a:r>
              <a:rPr lang="en-GB" sz="1800" dirty="0"/>
              <a:t>Precision ≈ 83%</a:t>
            </a:r>
          </a:p>
          <a:p>
            <a:pPr lvl="1"/>
            <a:r>
              <a:rPr lang="en-GB" sz="1800" dirty="0"/>
              <a:t>Recall ≈ 33%</a:t>
            </a:r>
          </a:p>
          <a:p>
            <a:pPr lvl="1"/>
            <a:r>
              <a:rPr lang="en-GB" sz="1800" dirty="0"/>
              <a:t>F</a:t>
            </a:r>
            <a:r>
              <a:rPr lang="en-GB" sz="1800" baseline="-25000" dirty="0"/>
              <a:t>0.5</a:t>
            </a:r>
            <a:r>
              <a:rPr lang="en-GB" sz="1800" dirty="0"/>
              <a:t> measure ≈ 0.64</a:t>
            </a:r>
          </a:p>
          <a:p>
            <a:r>
              <a:rPr lang="en-GB" sz="2400" dirty="0"/>
              <a:t>We should expect the model to perform less well on future data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5422900" cy="2806512"/>
          </a:xfrm>
        </p:spPr>
        <p:txBody>
          <a:bodyPr rtlCol="0"/>
          <a:lstStyle/>
          <a:p>
            <a:pPr rtl="0"/>
            <a:r>
              <a:rPr lang="en-GB" dirty="0"/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41594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425655"/>
          </a:xfrm>
        </p:spPr>
        <p:txBody>
          <a:bodyPr rtlCol="0"/>
          <a:lstStyle/>
          <a:p>
            <a:r>
              <a:rPr lang="en-GB" sz="4400" dirty="0"/>
              <a:t>Can weather predictions improve passenger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546724"/>
            <a:ext cx="4693727" cy="4187532"/>
          </a:xfrm>
        </p:spPr>
        <p:txBody>
          <a:bodyPr rtlCol="0">
            <a:normAutofit/>
          </a:bodyPr>
          <a:lstStyle/>
          <a:p>
            <a:r>
              <a:rPr lang="en-GB" sz="2400" dirty="0"/>
              <a:t>With the data supplied we are able to build a reasonable model</a:t>
            </a:r>
          </a:p>
          <a:p>
            <a:pPr rtl="0"/>
            <a:r>
              <a:rPr lang="en-GB" sz="2400" dirty="0"/>
              <a:t>We can predict when a flight would have been disrupted in 2017 with reasonable accuracy</a:t>
            </a:r>
          </a:p>
          <a:p>
            <a:pPr rtl="0"/>
            <a:r>
              <a:rPr lang="en-GB" sz="2400" dirty="0"/>
              <a:t>The model may help the airport increase staffing on days when disruptions are likely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684640"/>
            <a:ext cx="4672156" cy="823912"/>
          </a:xfrm>
        </p:spPr>
        <p:txBody>
          <a:bodyPr rtlCol="0"/>
          <a:lstStyle/>
          <a:p>
            <a:pPr lvl="0" rtl="0"/>
            <a:r>
              <a:rPr lang="en-GB" dirty="0"/>
              <a:t>Findings</a:t>
            </a:r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80D27D0-5070-995E-5EF3-59CEF79AA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546724"/>
            <a:ext cx="4693727" cy="4187532"/>
          </a:xfrm>
        </p:spPr>
        <p:txBody>
          <a:bodyPr rtlCol="0">
            <a:normAutofit/>
          </a:bodyPr>
          <a:lstStyle/>
          <a:p>
            <a:r>
              <a:rPr lang="en-GB" sz="2400" dirty="0"/>
              <a:t>Need clearer information from the airport on the causes of delays and cancellations</a:t>
            </a:r>
          </a:p>
          <a:p>
            <a:r>
              <a:rPr lang="en-GB" sz="2400" dirty="0"/>
              <a:t>The model should continue to be refined as more data is collected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22F157D-B0B7-9C9A-3AF4-E1F884892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684640"/>
            <a:ext cx="4695165" cy="823912"/>
          </a:xfrm>
        </p:spPr>
        <p:txBody>
          <a:bodyPr rtlCol="0"/>
          <a:lstStyle/>
          <a:p>
            <a:pPr lvl="0" rtl="0"/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522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Business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GB" sz="2800" dirty="0"/>
              <a:t>Is the number of delayed flights at Newark significantly greater than at other New York airports?</a:t>
            </a:r>
            <a:br>
              <a:rPr lang="en-GB" sz="2800" dirty="0"/>
            </a:b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Yes, especially in winter and after 3 pm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To what extent does extreme weather coincide with disruption of travel? Is weather a main cause of cancellations?</a:t>
            </a:r>
            <a:br>
              <a:rPr lang="en-GB" sz="2800" dirty="0"/>
            </a:b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Extreme weather increases cancellations and lengthens delays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Can the airport use weather forecasts to improve passenger experience?</a:t>
            </a:r>
            <a:br>
              <a:rPr lang="en-GB" sz="2800" dirty="0"/>
            </a:b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Carefully constructed models can have some predictive value but should be applied with caution</a:t>
            </a:r>
          </a:p>
          <a:p>
            <a:pPr marL="514350" indent="-514350" rtl="0">
              <a:buFont typeface="+mj-lt"/>
              <a:buAutoNum type="arabicPeriod" startAt="2"/>
            </a:pPr>
            <a:endParaRPr lang="en-GB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475031" cy="4849283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Greater time on schedules; target routes that are frequently delayed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Increase ground crew in winter and after 3 pm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dirty="0"/>
              <a:t>Further investigation into reasons for delays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Continue to refine predictive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Anticipate cancellations and rerouting; increase staffing accordingly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Take steps to improve customer experience in the event of delay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2800" dirty="0"/>
          </a:p>
          <a:p>
            <a:pPr rtl="0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5458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80000"/>
          </a:blip>
          <a:srcRect l="7489" r="7489"/>
          <a:stretch/>
        </p:blipFill>
        <p:spPr>
          <a:xfrm>
            <a:off x="1132733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6862916" cy="8589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sz="2400" dirty="0"/>
              <a:t>Investigating delays and</a:t>
            </a:r>
          </a:p>
          <a:p>
            <a:pPr rtl="0"/>
            <a:r>
              <a:rPr lang="en-GB" sz="2400" dirty="0"/>
              <a:t>improving the customer experience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5692877" cy="2387600"/>
          </a:xfrm>
        </p:spPr>
        <p:txBody>
          <a:bodyPr rtlCol="0"/>
          <a:lstStyle/>
          <a:p>
            <a:pPr rtl="0"/>
            <a:r>
              <a:rPr lang="en-GB" b="1" dirty="0"/>
              <a:t>Newark LIBERTY International Airport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96C7441-E98B-E000-B71A-6B19563854B5}"/>
              </a:ext>
            </a:extLst>
          </p:cNvPr>
          <p:cNvSpPr txBox="1">
            <a:spLocks/>
          </p:cNvSpPr>
          <p:nvPr/>
        </p:nvSpPr>
        <p:spPr>
          <a:xfrm>
            <a:off x="6197600" y="6446223"/>
            <a:ext cx="5918200" cy="3990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0" i="1" dirty="0"/>
              <a:t>James Pritchard – OCTOBER 2023</a:t>
            </a:r>
          </a:p>
        </p:txBody>
      </p:sp>
    </p:spTree>
    <p:extLst>
      <p:ext uri="{BB962C8B-B14F-4D97-AF65-F5344CB8AC3E}">
        <p14:creationId xmlns:p14="http://schemas.microsoft.com/office/powerpoint/2010/main" val="66841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Business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5"/>
            <a:ext cx="10134371" cy="4759263"/>
          </a:xfrm>
        </p:spPr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GB" sz="2800" dirty="0"/>
              <a:t>Is the number of delayed flights at Newark significantly greater than at other New York airports?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2800" dirty="0"/>
              <a:t>To what extent does extreme weather coincide with disruption of travel? Is weather a main cause of cancellations?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GB" sz="2800" dirty="0"/>
              <a:t>Can the airport use weather forecasts to improve passenger experience?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9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514350" indent="-514350" rtl="0">
              <a:buFont typeface="Arial" panose="020B0604020202020204" pitchFamily="34" charset="0"/>
              <a:buChar char="•"/>
            </a:pPr>
            <a:r>
              <a:rPr lang="en-GB" sz="2800" dirty="0"/>
              <a:t>Flight records for 2017 on domestic departures from Newark, JFK and LaGuardia along with weather, plane, airline and airport data</a:t>
            </a:r>
          </a:p>
          <a:p>
            <a:pPr marL="514350" indent="-514350" rtl="0">
              <a:buFont typeface="Arial" panose="020B0604020202020204" pitchFamily="34" charset="0"/>
              <a:buChar char="•"/>
            </a:pPr>
            <a:r>
              <a:rPr lang="en-GB" sz="2800" dirty="0"/>
              <a:t>Weather data provided was not complete; additional data sourced from NASA and </a:t>
            </a:r>
            <a:r>
              <a:rPr lang="fr-FR" sz="2800" dirty="0"/>
              <a:t>National Centers for </a:t>
            </a:r>
            <a:r>
              <a:rPr lang="en-GB" sz="2800" dirty="0"/>
              <a:t>Environmental</a:t>
            </a:r>
            <a:r>
              <a:rPr lang="fr-FR" sz="2800" dirty="0"/>
              <a:t> Information</a:t>
            </a:r>
            <a:endParaRPr lang="en-GB" sz="2800" dirty="0"/>
          </a:p>
          <a:p>
            <a:pPr marL="514350" indent="-514350" rtl="0">
              <a:buFont typeface="Arial" panose="020B0604020202020204" pitchFamily="34" charset="0"/>
              <a:buChar char="•"/>
            </a:pPr>
            <a:r>
              <a:rPr lang="en-GB" sz="2800" dirty="0"/>
              <a:t>“Significant weather events” sourced from the National Weather Service archive</a:t>
            </a:r>
          </a:p>
          <a:p>
            <a:pPr marL="514350" indent="-514350" rtl="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508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alphaModFix amt="54000"/>
          </a:blip>
          <a:srcRect/>
          <a:stretch/>
        </p:blipFill>
        <p:spPr>
          <a:xfrm>
            <a:off x="1134010" y="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10491019" cy="35646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Is Newark WORSE than other NYC airports?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9684774" cy="23876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FLIGHT DELAYS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BAFF33D-5C2C-73DB-3616-A3DB876F6A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7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806" y="14524"/>
            <a:ext cx="5294394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Newark was found to have a mean departure time that exceeded JFK by 1.2 minutes and LaGuardia by 1.8 minutes.</a:t>
            </a:r>
          </a:p>
          <a:p>
            <a:pPr marL="0" indent="0">
              <a:buNone/>
            </a:pPr>
            <a:r>
              <a:rPr lang="en-GB" sz="2400" dirty="0"/>
              <a:t>Almost a quarter of flights from Newark were delayed by at least 15 minutes; worse than at other NYC airports.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4179376" cy="2806512"/>
          </a:xfrm>
        </p:spPr>
        <p:txBody>
          <a:bodyPr rtlCol="0"/>
          <a:lstStyle/>
          <a:p>
            <a:pPr rtl="0"/>
            <a:r>
              <a:rPr lang="en-GB" dirty="0"/>
              <a:t>Average DEPARTURE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C22BD-0252-A1D6-497A-55A2FFC8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3245" y="3283857"/>
            <a:ext cx="5400000" cy="3331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CB898E-4DE4-3950-9D49-4BD035DB26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40257" y="3283860"/>
            <a:ext cx="5400000" cy="33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7">
            <a:extLst>
              <a:ext uri="{FF2B5EF4-FFF2-40B4-BE49-F238E27FC236}">
                <a16:creationId xmlns:a16="http://schemas.microsoft.com/office/drawing/2014/main" id="{F052F1AC-BE37-2941-839E-B43E10537A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 amt="37000"/>
          </a:blip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080" y="4364"/>
            <a:ext cx="3942080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You were more likely to be delayed if flying from Newark than other NYC airports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4"/>
            <a:ext cx="5974080" cy="28065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Significantly greater  chance of delay</a:t>
            </a:r>
          </a:p>
        </p:txBody>
      </p:sp>
    </p:spTree>
    <p:extLst>
      <p:ext uri="{BB962C8B-B14F-4D97-AF65-F5344CB8AC3E}">
        <p14:creationId xmlns:p14="http://schemas.microsoft.com/office/powerpoint/2010/main" val="129355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160" y="14524"/>
            <a:ext cx="3723639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In Winter and after 3pm, Newark performed worse than other NYC airports.</a:t>
            </a:r>
          </a:p>
          <a:p>
            <a:pPr marL="0" indent="0" rtl="0">
              <a:buNone/>
            </a:pPr>
            <a:r>
              <a:rPr lang="en-GB" sz="2400" dirty="0"/>
              <a:t>Need to further investigate the cause of delays.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4"/>
            <a:ext cx="5854700" cy="2806512"/>
          </a:xfrm>
        </p:spPr>
        <p:txBody>
          <a:bodyPr rtlCol="0"/>
          <a:lstStyle/>
          <a:p>
            <a:pPr rtl="0"/>
            <a:r>
              <a:rPr lang="en-GB" dirty="0"/>
              <a:t>When DOES NEWARK PERFORM WORSE?</a:t>
            </a:r>
          </a:p>
        </p:txBody>
      </p:sp>
      <p:pic>
        <p:nvPicPr>
          <p:cNvPr id="12" name="Picture 11" descr="A graph of flight delay&#10;&#10;Description automatically generated">
            <a:extLst>
              <a:ext uri="{FF2B5EF4-FFF2-40B4-BE49-F238E27FC236}">
                <a16:creationId xmlns:a16="http://schemas.microsoft.com/office/drawing/2014/main" id="{DC227B9D-88DC-828C-4051-F7546F550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04" y="2706046"/>
            <a:ext cx="6706992" cy="4137430"/>
          </a:xfrm>
          <a:prstGeom prst="rect">
            <a:avLst/>
          </a:prstGeom>
          <a:effectLst/>
        </p:spPr>
      </p:pic>
      <p:pic>
        <p:nvPicPr>
          <p:cNvPr id="14" name="Picture 13" descr="A graph of flight delay&#10;&#10;Description automatically generated">
            <a:extLst>
              <a:ext uri="{FF2B5EF4-FFF2-40B4-BE49-F238E27FC236}">
                <a16:creationId xmlns:a16="http://schemas.microsoft.com/office/drawing/2014/main" id="{8D7523CA-C4AB-07B9-7A8E-CE2C165BF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04" y="2720570"/>
            <a:ext cx="6706992" cy="4137430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55DA8A-8C4E-D71A-98D2-21CCC16DA1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42504" y="2720570"/>
            <a:ext cx="6706992" cy="41374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99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-3256"/>
            <a:ext cx="5829299" cy="280651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/>
              <a:t>There were 138 regular routes from Newark that suffered delays on most of their journeys. These accounted for 35% of Newark delays.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256"/>
            <a:ext cx="4179376" cy="2806512"/>
          </a:xfrm>
        </p:spPr>
        <p:txBody>
          <a:bodyPr rtlCol="0"/>
          <a:lstStyle/>
          <a:p>
            <a:pPr rtl="0"/>
            <a:r>
              <a:rPr lang="en-GB" dirty="0"/>
              <a:t>WORST Delayed 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6835E-18D3-DD83-4BA7-C0FB96B5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60" y="2350153"/>
            <a:ext cx="6718480" cy="44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21_TF44450328" id="{53054EA9-BEA6-4CCB-A0EF-1B2E114184B3}" vid="{B4F634EB-ECC4-4093-9FAF-CA5FC712BC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4078</TotalTime>
  <Words>1072</Words>
  <Application>Microsoft Office PowerPoint</Application>
  <PresentationFormat>Widescreen</PresentationFormat>
  <Paragraphs>147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Sagona ExtraLight</vt:lpstr>
      <vt:lpstr>Speak Pro</vt:lpstr>
      <vt:lpstr>Office Theme</vt:lpstr>
      <vt:lpstr>Newark LIBERTY International Airport</vt:lpstr>
      <vt:lpstr>Background</vt:lpstr>
      <vt:lpstr>Business Questions</vt:lpstr>
      <vt:lpstr>DATA</vt:lpstr>
      <vt:lpstr>FLIGHT DELAYS</vt:lpstr>
      <vt:lpstr>Average DEPARTURE time</vt:lpstr>
      <vt:lpstr>Significantly greater  chance of delay</vt:lpstr>
      <vt:lpstr>When DOES NEWARK PERFORM WORSE?</vt:lpstr>
      <vt:lpstr>WORST Delayed ROUTES</vt:lpstr>
      <vt:lpstr>Are NEWARK DELAYS WORSE THAN OTHER NYC AIRPORTS?</vt:lpstr>
      <vt:lpstr>Weather Disruption</vt:lpstr>
      <vt:lpstr>DELAYS and Cancellations</vt:lpstr>
      <vt:lpstr>severe weather events</vt:lpstr>
      <vt:lpstr>severe weather events</vt:lpstr>
      <vt:lpstr>SNOWIEST, wettest, windiest</vt:lpstr>
      <vt:lpstr>Weather CANCELLATIONS</vt:lpstr>
      <vt:lpstr>Weather Event Cancellations</vt:lpstr>
      <vt:lpstr>Weather Event Cancellations</vt:lpstr>
      <vt:lpstr>extreme weather &amp; disruption; MAIN cause of Cancellations?</vt:lpstr>
      <vt:lpstr>PREDICTING DISRUPTION</vt:lpstr>
      <vt:lpstr>Regression Modelling</vt:lpstr>
      <vt:lpstr>Regression models</vt:lpstr>
      <vt:lpstr>Regression models</vt:lpstr>
      <vt:lpstr>Can weather predictions improve passenger experience?</vt:lpstr>
      <vt:lpstr>Business Questions</vt:lpstr>
      <vt:lpstr>Recommendations</vt:lpstr>
      <vt:lpstr>Newark LIBERTY International Airport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Newark International Airport</dc:title>
  <dc:creator>James Pritchard</dc:creator>
  <cp:lastModifiedBy>James Pritchard</cp:lastModifiedBy>
  <cp:revision>18</cp:revision>
  <dcterms:created xsi:type="dcterms:W3CDTF">2023-10-16T15:24:54Z</dcterms:created>
  <dcterms:modified xsi:type="dcterms:W3CDTF">2023-10-20T11:36:53Z</dcterms:modified>
</cp:coreProperties>
</file>