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5" r:id="rId3"/>
    <p:sldId id="257" r:id="rId4"/>
    <p:sldId id="262" r:id="rId5"/>
    <p:sldId id="268" r:id="rId6"/>
    <p:sldId id="279" r:id="rId7"/>
    <p:sldId id="278" r:id="rId8"/>
  </p:sldIdLst>
  <p:sldSz cx="18288000" cy="10287000"/>
  <p:notesSz cx="6858000" cy="9144000"/>
  <p:embeddedFontLst>
    <p:embeddedFont>
      <p:font typeface="Be Vietnam" panose="020B0604020202020204" charset="0"/>
      <p:regular r:id="rId9"/>
    </p:embeddedFont>
    <p:embeddedFont>
      <p:font typeface="Be Vietnam Bold" panose="020B0604020202020204" charset="0"/>
      <p:regular r:id="rId10"/>
    </p:embeddedFont>
    <p:embeddedFont>
      <p:font typeface="Calibri" panose="020F0502020204030204" pitchFamily="34" charset="0"/>
      <p:regular r:id="rId11"/>
      <p:bold r:id="rId12"/>
      <p:italic r:id="rId13"/>
      <p:boldItalic r:id="rId14"/>
    </p:embeddedFont>
    <p:embeddedFont>
      <p:font typeface="Space Mono" panose="020B0604020202020204" charset="0"/>
      <p:regular r:id="rId15"/>
    </p:embeddedFont>
    <p:embeddedFont>
      <p:font typeface="Space Mono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55" autoAdjust="0"/>
  </p:normalViewPr>
  <p:slideViewPr>
    <p:cSldViewPr>
      <p:cViewPr varScale="1">
        <p:scale>
          <a:sx n="43" d="100"/>
          <a:sy n="43" d="100"/>
        </p:scale>
        <p:origin x="7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hyperlink" Target="https://zerodha.com/" TargetMode="External"/><Relationship Id="rId7" Type="http://schemas.openxmlformats.org/officeDocument/2006/relationships/image" Target="../media/image18.png"/><Relationship Id="rId2" Type="http://schemas.openxmlformats.org/officeDocument/2006/relationships/hyperlink" Target="https://www.nseindia.com/" TargetMode="External"/><Relationship Id="rId1" Type="http://schemas.openxmlformats.org/officeDocument/2006/relationships/slideLayout" Target="../slideLayouts/slideLayout7.xml"/><Relationship Id="rId6" Type="http://schemas.openxmlformats.org/officeDocument/2006/relationships/hyperlink" Target="https://apimetrics.io/api-knowledge-base/apis-for-dummies/" TargetMode="External"/><Relationship Id="rId5" Type="http://schemas.openxmlformats.org/officeDocument/2006/relationships/hyperlink" Target="https://www.xenonstack.com/blog/python-flask-framework" TargetMode="External"/><Relationship Id="rId4" Type="http://schemas.openxmlformats.org/officeDocument/2006/relationships/hyperlink" Target="https://en.wikipedia.org/wiki/Stock_mark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0" y="0"/>
            <a:ext cx="18288000" cy="10287000"/>
          </a:xfrm>
          <a:prstGeom prst="rect">
            <a:avLst/>
          </a:prstGeom>
        </p:spPr>
      </p:pic>
      <p:sp>
        <p:nvSpPr>
          <p:cNvPr id="5" name="Freeform 5"/>
          <p:cNvSpPr/>
          <p:nvPr/>
        </p:nvSpPr>
        <p:spPr>
          <a:xfrm>
            <a:off x="12457839" y="865253"/>
            <a:ext cx="4915759" cy="8762999"/>
          </a:xfrm>
          <a:custGeom>
            <a:avLst/>
            <a:gdLst/>
            <a:ahLst/>
            <a:cxnLst/>
            <a:rect l="l" t="t" r="r" b="b"/>
            <a:pathLst>
              <a:path w="4321091" h="1313003">
                <a:moveTo>
                  <a:pt x="4196630" y="59690"/>
                </a:moveTo>
                <a:cubicBezTo>
                  <a:pt x="4232190" y="59690"/>
                  <a:pt x="4261400" y="88900"/>
                  <a:pt x="4261400" y="124460"/>
                </a:cubicBezTo>
                <a:lnTo>
                  <a:pt x="4261400" y="1188543"/>
                </a:lnTo>
                <a:cubicBezTo>
                  <a:pt x="4261400" y="1224103"/>
                  <a:pt x="4232190" y="1253313"/>
                  <a:pt x="4196630" y="1253313"/>
                </a:cubicBezTo>
                <a:lnTo>
                  <a:pt x="124460" y="1253313"/>
                </a:lnTo>
                <a:cubicBezTo>
                  <a:pt x="88900" y="1253313"/>
                  <a:pt x="59690" y="1224103"/>
                  <a:pt x="59690" y="1188543"/>
                </a:cubicBezTo>
                <a:lnTo>
                  <a:pt x="59690" y="124460"/>
                </a:lnTo>
                <a:cubicBezTo>
                  <a:pt x="59690" y="88900"/>
                  <a:pt x="88900" y="59690"/>
                  <a:pt x="124460" y="59690"/>
                </a:cubicBezTo>
                <a:lnTo>
                  <a:pt x="4196630" y="59690"/>
                </a:lnTo>
                <a:moveTo>
                  <a:pt x="4196630" y="0"/>
                </a:moveTo>
                <a:lnTo>
                  <a:pt x="124460" y="0"/>
                </a:lnTo>
                <a:cubicBezTo>
                  <a:pt x="55880" y="0"/>
                  <a:pt x="0" y="55880"/>
                  <a:pt x="0" y="124460"/>
                </a:cubicBezTo>
                <a:lnTo>
                  <a:pt x="0" y="1188543"/>
                </a:lnTo>
                <a:cubicBezTo>
                  <a:pt x="0" y="1257123"/>
                  <a:pt x="55880" y="1313003"/>
                  <a:pt x="124460" y="1313003"/>
                </a:cubicBezTo>
                <a:lnTo>
                  <a:pt x="4196630" y="1313003"/>
                </a:lnTo>
                <a:cubicBezTo>
                  <a:pt x="4265210" y="1313003"/>
                  <a:pt x="4321091" y="1257123"/>
                  <a:pt x="4321091" y="1188543"/>
                </a:cubicBezTo>
                <a:lnTo>
                  <a:pt x="4321091" y="124460"/>
                </a:lnTo>
                <a:cubicBezTo>
                  <a:pt x="4321091" y="55880"/>
                  <a:pt x="4265210" y="0"/>
                  <a:pt x="4196630" y="0"/>
                </a:cubicBezTo>
                <a:close/>
              </a:path>
            </a:pathLst>
          </a:custGeom>
          <a:solidFill>
            <a:srgbClr val="000000"/>
          </a:solidFill>
        </p:spPr>
      </p:sp>
      <p:grpSp>
        <p:nvGrpSpPr>
          <p:cNvPr id="7" name="Group 7"/>
          <p:cNvGrpSpPr>
            <a:grpSpLocks noChangeAspect="1"/>
          </p:cNvGrpSpPr>
          <p:nvPr/>
        </p:nvGrpSpPr>
        <p:grpSpPr>
          <a:xfrm>
            <a:off x="-2283375" y="-1951210"/>
            <a:ext cx="5959819" cy="5959819"/>
            <a:chOff x="0" y="0"/>
            <a:chExt cx="6350000" cy="6350000"/>
          </a:xfrm>
        </p:grpSpPr>
        <p:sp>
          <p:nvSpPr>
            <p:cNvPr id="8" name="Freeform 8"/>
            <p:cNvSpPr/>
            <p:nvPr/>
          </p:nvSpPr>
          <p:spPr>
            <a:xfrm>
              <a:off x="-5081" y="-3810"/>
              <a:ext cx="6357621" cy="6353810"/>
            </a:xfrm>
            <a:custGeom>
              <a:avLst/>
              <a:gdLst/>
              <a:ahLst/>
              <a:cxnLst/>
              <a:rect l="l" t="t" r="r" b="b"/>
              <a:pathLst>
                <a:path w="6357621" h="6353810">
                  <a:moveTo>
                    <a:pt x="6334761" y="3182620"/>
                  </a:moveTo>
                  <a:cubicBezTo>
                    <a:pt x="5600701" y="3411220"/>
                    <a:pt x="5129531" y="3605530"/>
                    <a:pt x="4759961" y="3831590"/>
                  </a:cubicBezTo>
                  <a:cubicBezTo>
                    <a:pt x="4861561" y="4251960"/>
                    <a:pt x="5057141" y="4723130"/>
                    <a:pt x="5414011" y="5403850"/>
                  </a:cubicBezTo>
                  <a:lnTo>
                    <a:pt x="5424171" y="5422900"/>
                  </a:lnTo>
                  <a:lnTo>
                    <a:pt x="5405121" y="5412740"/>
                  </a:lnTo>
                  <a:cubicBezTo>
                    <a:pt x="4724401" y="5055870"/>
                    <a:pt x="4253231" y="4859020"/>
                    <a:pt x="3832861" y="4758690"/>
                  </a:cubicBezTo>
                  <a:cubicBezTo>
                    <a:pt x="3606801" y="5128260"/>
                    <a:pt x="3412490" y="5599430"/>
                    <a:pt x="3183890" y="6333490"/>
                  </a:cubicBezTo>
                  <a:lnTo>
                    <a:pt x="3177540" y="6353810"/>
                  </a:lnTo>
                  <a:lnTo>
                    <a:pt x="3171190" y="6333490"/>
                  </a:lnTo>
                  <a:cubicBezTo>
                    <a:pt x="2942590" y="5599430"/>
                    <a:pt x="2748280" y="5128260"/>
                    <a:pt x="2522220" y="4758690"/>
                  </a:cubicBezTo>
                  <a:cubicBezTo>
                    <a:pt x="2101850" y="4860290"/>
                    <a:pt x="1630680" y="5055870"/>
                    <a:pt x="949960" y="5412740"/>
                  </a:cubicBezTo>
                  <a:lnTo>
                    <a:pt x="930910" y="5422900"/>
                  </a:lnTo>
                  <a:lnTo>
                    <a:pt x="941070" y="5403850"/>
                  </a:lnTo>
                  <a:cubicBezTo>
                    <a:pt x="1297940" y="4723130"/>
                    <a:pt x="1494790" y="4251960"/>
                    <a:pt x="1595120" y="3831590"/>
                  </a:cubicBezTo>
                  <a:cubicBezTo>
                    <a:pt x="1225550" y="3605530"/>
                    <a:pt x="754380" y="3411220"/>
                    <a:pt x="20320" y="3182620"/>
                  </a:cubicBezTo>
                  <a:lnTo>
                    <a:pt x="0" y="3176270"/>
                  </a:lnTo>
                  <a:lnTo>
                    <a:pt x="20320" y="3169920"/>
                  </a:lnTo>
                  <a:cubicBezTo>
                    <a:pt x="754380" y="2941320"/>
                    <a:pt x="1225550" y="2747010"/>
                    <a:pt x="1595120" y="2520950"/>
                  </a:cubicBezTo>
                  <a:cubicBezTo>
                    <a:pt x="1493520" y="2100580"/>
                    <a:pt x="1297940" y="1629410"/>
                    <a:pt x="941070" y="948690"/>
                  </a:cubicBezTo>
                  <a:lnTo>
                    <a:pt x="933451" y="930910"/>
                  </a:lnTo>
                  <a:lnTo>
                    <a:pt x="952501" y="941070"/>
                  </a:lnTo>
                  <a:cubicBezTo>
                    <a:pt x="1633221" y="1297940"/>
                    <a:pt x="2104391" y="1494790"/>
                    <a:pt x="2524761" y="1595120"/>
                  </a:cubicBezTo>
                  <a:cubicBezTo>
                    <a:pt x="2750821" y="1225550"/>
                    <a:pt x="2945131" y="754380"/>
                    <a:pt x="3173731" y="20320"/>
                  </a:cubicBezTo>
                  <a:lnTo>
                    <a:pt x="3180081" y="0"/>
                  </a:lnTo>
                  <a:lnTo>
                    <a:pt x="3186431" y="20320"/>
                  </a:lnTo>
                  <a:cubicBezTo>
                    <a:pt x="3415031" y="754380"/>
                    <a:pt x="3609341" y="1225550"/>
                    <a:pt x="3835401" y="1595120"/>
                  </a:cubicBezTo>
                  <a:cubicBezTo>
                    <a:pt x="4255771" y="1493520"/>
                    <a:pt x="4726941" y="1297940"/>
                    <a:pt x="5407661" y="941070"/>
                  </a:cubicBezTo>
                  <a:lnTo>
                    <a:pt x="5426711" y="930910"/>
                  </a:lnTo>
                  <a:lnTo>
                    <a:pt x="5416551" y="949960"/>
                  </a:lnTo>
                  <a:cubicBezTo>
                    <a:pt x="5059681" y="1630680"/>
                    <a:pt x="4862831" y="2101850"/>
                    <a:pt x="4762501" y="2522220"/>
                  </a:cubicBezTo>
                  <a:cubicBezTo>
                    <a:pt x="5132072" y="2748280"/>
                    <a:pt x="5603242" y="2942590"/>
                    <a:pt x="6337301" y="3171190"/>
                  </a:cubicBezTo>
                  <a:lnTo>
                    <a:pt x="6357622" y="3177540"/>
                  </a:lnTo>
                  <a:lnTo>
                    <a:pt x="6334761" y="3182620"/>
                  </a:lnTo>
                  <a:close/>
                </a:path>
              </a:pathLst>
            </a:custGeom>
            <a:solidFill>
              <a:srgbClr val="004A98"/>
            </a:solidFill>
          </p:spPr>
        </p:sp>
        <p:sp>
          <p:nvSpPr>
            <p:cNvPr id="9" name="Freeform 9"/>
            <p:cNvSpPr/>
            <p:nvPr/>
          </p:nvSpPr>
          <p:spPr>
            <a:xfrm>
              <a:off x="41910" y="40640"/>
              <a:ext cx="6263640" cy="6263640"/>
            </a:xfrm>
            <a:custGeom>
              <a:avLst/>
              <a:gdLst/>
              <a:ahLst/>
              <a:cxnLst/>
              <a:rect l="l" t="t" r="r" b="b"/>
              <a:pathLst>
                <a:path w="6263640" h="6263640">
                  <a:moveTo>
                    <a:pt x="4700270" y="3785870"/>
                  </a:moveTo>
                  <a:cubicBezTo>
                    <a:pt x="4800600" y="4204970"/>
                    <a:pt x="4993640" y="4672330"/>
                    <a:pt x="5346700" y="5346700"/>
                  </a:cubicBezTo>
                  <a:cubicBezTo>
                    <a:pt x="4672330" y="4993640"/>
                    <a:pt x="4204970" y="4800600"/>
                    <a:pt x="3785870" y="4700270"/>
                  </a:cubicBezTo>
                  <a:lnTo>
                    <a:pt x="3780790" y="4699000"/>
                  </a:lnTo>
                  <a:lnTo>
                    <a:pt x="3778250" y="4702810"/>
                  </a:lnTo>
                  <a:cubicBezTo>
                    <a:pt x="3552190" y="5069840"/>
                    <a:pt x="3359150" y="5538470"/>
                    <a:pt x="3131820" y="6263640"/>
                  </a:cubicBezTo>
                  <a:cubicBezTo>
                    <a:pt x="2904490" y="5537199"/>
                    <a:pt x="2711450" y="5069840"/>
                    <a:pt x="2485390" y="4702810"/>
                  </a:cubicBezTo>
                  <a:lnTo>
                    <a:pt x="2482850" y="4699000"/>
                  </a:lnTo>
                  <a:lnTo>
                    <a:pt x="2477770" y="4700270"/>
                  </a:lnTo>
                  <a:cubicBezTo>
                    <a:pt x="2058670" y="4800600"/>
                    <a:pt x="1591310" y="4993640"/>
                    <a:pt x="916940" y="5346700"/>
                  </a:cubicBezTo>
                  <a:cubicBezTo>
                    <a:pt x="1270000" y="4672330"/>
                    <a:pt x="1464310" y="4204970"/>
                    <a:pt x="1563370" y="3785870"/>
                  </a:cubicBezTo>
                  <a:lnTo>
                    <a:pt x="1564640" y="3780790"/>
                  </a:lnTo>
                  <a:lnTo>
                    <a:pt x="1560830" y="3778250"/>
                  </a:lnTo>
                  <a:cubicBezTo>
                    <a:pt x="1193800" y="3552190"/>
                    <a:pt x="725170" y="3359150"/>
                    <a:pt x="0" y="3131820"/>
                  </a:cubicBezTo>
                  <a:cubicBezTo>
                    <a:pt x="726440" y="2904490"/>
                    <a:pt x="1193800" y="2711450"/>
                    <a:pt x="1560830" y="2485390"/>
                  </a:cubicBezTo>
                  <a:lnTo>
                    <a:pt x="1564640" y="2482850"/>
                  </a:lnTo>
                  <a:lnTo>
                    <a:pt x="1563370" y="2477770"/>
                  </a:lnTo>
                  <a:cubicBezTo>
                    <a:pt x="1463040" y="2058670"/>
                    <a:pt x="1270000" y="1591310"/>
                    <a:pt x="916940" y="916940"/>
                  </a:cubicBezTo>
                  <a:cubicBezTo>
                    <a:pt x="1591310" y="1270000"/>
                    <a:pt x="2058670" y="1464310"/>
                    <a:pt x="2477770" y="1563370"/>
                  </a:cubicBezTo>
                  <a:lnTo>
                    <a:pt x="2482850" y="1564640"/>
                  </a:lnTo>
                  <a:lnTo>
                    <a:pt x="2485390" y="1560830"/>
                  </a:lnTo>
                  <a:cubicBezTo>
                    <a:pt x="2711450" y="1193800"/>
                    <a:pt x="2904490" y="725170"/>
                    <a:pt x="3131820" y="0"/>
                  </a:cubicBezTo>
                  <a:cubicBezTo>
                    <a:pt x="3359150" y="726440"/>
                    <a:pt x="3552190" y="1193800"/>
                    <a:pt x="3778250" y="1560830"/>
                  </a:cubicBezTo>
                  <a:lnTo>
                    <a:pt x="3780790" y="1564640"/>
                  </a:lnTo>
                  <a:lnTo>
                    <a:pt x="3785870" y="1563370"/>
                  </a:lnTo>
                  <a:cubicBezTo>
                    <a:pt x="4204970" y="1463040"/>
                    <a:pt x="4672330" y="1270000"/>
                    <a:pt x="5346700" y="916940"/>
                  </a:cubicBezTo>
                  <a:cubicBezTo>
                    <a:pt x="4993640" y="1591310"/>
                    <a:pt x="4800600" y="2058670"/>
                    <a:pt x="4700270" y="2477770"/>
                  </a:cubicBezTo>
                  <a:lnTo>
                    <a:pt x="4699000" y="2482850"/>
                  </a:lnTo>
                  <a:lnTo>
                    <a:pt x="4702810" y="2485390"/>
                  </a:lnTo>
                  <a:cubicBezTo>
                    <a:pt x="5069840" y="2711450"/>
                    <a:pt x="5538470" y="2904490"/>
                    <a:pt x="6263640" y="3131820"/>
                  </a:cubicBezTo>
                  <a:cubicBezTo>
                    <a:pt x="5537199" y="3359150"/>
                    <a:pt x="5069840" y="3552190"/>
                    <a:pt x="4702810" y="3778250"/>
                  </a:cubicBezTo>
                  <a:lnTo>
                    <a:pt x="4699000" y="3780790"/>
                  </a:lnTo>
                  <a:lnTo>
                    <a:pt x="4700270" y="3785870"/>
                  </a:lnTo>
                  <a:close/>
                </a:path>
              </a:pathLst>
            </a:custGeom>
            <a:solidFill>
              <a:srgbClr val="000000"/>
            </a:solidFill>
          </p:spPr>
        </p:sp>
      </p:grpSp>
      <p:grpSp>
        <p:nvGrpSpPr>
          <p:cNvPr id="10" name="Group 10"/>
          <p:cNvGrpSpPr/>
          <p:nvPr/>
        </p:nvGrpSpPr>
        <p:grpSpPr>
          <a:xfrm>
            <a:off x="1306896" y="3695700"/>
            <a:ext cx="10199303" cy="4961415"/>
            <a:chOff x="0" y="0"/>
            <a:chExt cx="20898943" cy="7280226"/>
          </a:xfrm>
        </p:grpSpPr>
        <p:grpSp>
          <p:nvGrpSpPr>
            <p:cNvPr id="11" name="Group 11"/>
            <p:cNvGrpSpPr>
              <a:grpSpLocks noChangeAspect="1"/>
            </p:cNvGrpSpPr>
            <p:nvPr/>
          </p:nvGrpSpPr>
          <p:grpSpPr>
            <a:xfrm>
              <a:off x="617142" y="479729"/>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p:spPr>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nvGrpSpPr>
            <p:cNvPr id="16" name="Group 16"/>
            <p:cNvGrpSpPr>
              <a:grpSpLocks noChangeAspect="1"/>
            </p:cNvGrpSpPr>
            <p:nvPr/>
          </p:nvGrpSpPr>
          <p:grpSpPr>
            <a:xfrm>
              <a:off x="0" y="0"/>
              <a:ext cx="20281801" cy="6800497"/>
              <a:chOff x="0" y="0"/>
              <a:chExt cx="18938240" cy="6350000"/>
            </a:xfrm>
          </p:grpSpPr>
          <p:sp>
            <p:nvSpPr>
              <p:cNvPr id="17" name="Freeform 1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id="18" name="Freeform 1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p:spPr>
          </p:sp>
          <p:sp>
            <p:nvSpPr>
              <p:cNvPr id="19" name="Freeform 1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20" name="Freeform 2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grpSp>
        <p:nvGrpSpPr>
          <p:cNvPr id="21" name="Group 21"/>
          <p:cNvGrpSpPr/>
          <p:nvPr/>
        </p:nvGrpSpPr>
        <p:grpSpPr>
          <a:xfrm>
            <a:off x="1306896" y="2333007"/>
            <a:ext cx="7884660" cy="1173012"/>
            <a:chOff x="0" y="0"/>
            <a:chExt cx="12452590" cy="1319910"/>
          </a:xfrm>
        </p:grpSpPr>
        <p:sp>
          <p:nvSpPr>
            <p:cNvPr id="22" name="Freeform 22"/>
            <p:cNvSpPr/>
            <p:nvPr/>
          </p:nvSpPr>
          <p:spPr>
            <a:xfrm>
              <a:off x="31750" y="31750"/>
              <a:ext cx="12389090" cy="1256410"/>
            </a:xfrm>
            <a:custGeom>
              <a:avLst/>
              <a:gdLst/>
              <a:ahLst/>
              <a:cxnLst/>
              <a:rect l="l" t="t" r="r" b="b"/>
              <a:pathLst>
                <a:path w="12389090" h="1256410">
                  <a:moveTo>
                    <a:pt x="12296380" y="1256409"/>
                  </a:moveTo>
                  <a:lnTo>
                    <a:pt x="92710" y="1256409"/>
                  </a:lnTo>
                  <a:cubicBezTo>
                    <a:pt x="41910" y="1256409"/>
                    <a:pt x="0" y="1214500"/>
                    <a:pt x="0" y="1163699"/>
                  </a:cubicBezTo>
                  <a:lnTo>
                    <a:pt x="0" y="92710"/>
                  </a:lnTo>
                  <a:cubicBezTo>
                    <a:pt x="0" y="41910"/>
                    <a:pt x="41910" y="0"/>
                    <a:pt x="92710" y="0"/>
                  </a:cubicBezTo>
                  <a:lnTo>
                    <a:pt x="12295110" y="0"/>
                  </a:lnTo>
                  <a:cubicBezTo>
                    <a:pt x="12345910" y="0"/>
                    <a:pt x="12387821" y="41910"/>
                    <a:pt x="12387821" y="92710"/>
                  </a:cubicBezTo>
                  <a:lnTo>
                    <a:pt x="12387821" y="1162430"/>
                  </a:lnTo>
                  <a:cubicBezTo>
                    <a:pt x="12389090" y="1214500"/>
                    <a:pt x="12347180" y="1256410"/>
                    <a:pt x="12296380" y="1256410"/>
                  </a:cubicBezTo>
                  <a:close/>
                </a:path>
              </a:pathLst>
            </a:custGeom>
            <a:solidFill>
              <a:srgbClr val="FFFFFF"/>
            </a:solidFill>
          </p:spPr>
          <p:txBody>
            <a:bodyPr/>
            <a:lstStyle/>
            <a:p>
              <a:pPr algn="ctr"/>
              <a:endParaRPr lang="en-IN" dirty="0"/>
            </a:p>
          </p:txBody>
        </p:sp>
        <p:sp>
          <p:nvSpPr>
            <p:cNvPr id="23" name="Freeform 23"/>
            <p:cNvSpPr/>
            <p:nvPr/>
          </p:nvSpPr>
          <p:spPr>
            <a:xfrm>
              <a:off x="0" y="0"/>
              <a:ext cx="12452590" cy="1319910"/>
            </a:xfrm>
            <a:custGeom>
              <a:avLst/>
              <a:gdLst/>
              <a:ahLst/>
              <a:cxnLst/>
              <a:rect l="l" t="t" r="r" b="b"/>
              <a:pathLst>
                <a:path w="12452590" h="1319910">
                  <a:moveTo>
                    <a:pt x="12328130" y="59690"/>
                  </a:moveTo>
                  <a:cubicBezTo>
                    <a:pt x="12363690" y="59690"/>
                    <a:pt x="12392900" y="88900"/>
                    <a:pt x="12392900" y="124460"/>
                  </a:cubicBezTo>
                  <a:lnTo>
                    <a:pt x="12392900" y="1195450"/>
                  </a:lnTo>
                  <a:cubicBezTo>
                    <a:pt x="12392900" y="1231010"/>
                    <a:pt x="12363690" y="1260220"/>
                    <a:pt x="12328130" y="1260220"/>
                  </a:cubicBezTo>
                  <a:lnTo>
                    <a:pt x="124460" y="1260220"/>
                  </a:lnTo>
                  <a:cubicBezTo>
                    <a:pt x="88900" y="1260220"/>
                    <a:pt x="59690" y="1231010"/>
                    <a:pt x="59690" y="1195450"/>
                  </a:cubicBezTo>
                  <a:lnTo>
                    <a:pt x="59690" y="124460"/>
                  </a:lnTo>
                  <a:cubicBezTo>
                    <a:pt x="59690" y="88900"/>
                    <a:pt x="88900" y="59690"/>
                    <a:pt x="124460" y="59690"/>
                  </a:cubicBezTo>
                  <a:lnTo>
                    <a:pt x="12328130" y="59690"/>
                  </a:lnTo>
                  <a:moveTo>
                    <a:pt x="12328130" y="0"/>
                  </a:moveTo>
                  <a:lnTo>
                    <a:pt x="124460" y="0"/>
                  </a:lnTo>
                  <a:cubicBezTo>
                    <a:pt x="55880" y="0"/>
                    <a:pt x="0" y="55880"/>
                    <a:pt x="0" y="124460"/>
                  </a:cubicBezTo>
                  <a:lnTo>
                    <a:pt x="0" y="1195450"/>
                  </a:lnTo>
                  <a:cubicBezTo>
                    <a:pt x="0" y="1264030"/>
                    <a:pt x="55880" y="1319910"/>
                    <a:pt x="124460" y="1319910"/>
                  </a:cubicBezTo>
                  <a:lnTo>
                    <a:pt x="12328130" y="1319910"/>
                  </a:lnTo>
                  <a:cubicBezTo>
                    <a:pt x="12396710" y="1319910"/>
                    <a:pt x="12452590" y="1264030"/>
                    <a:pt x="12452590" y="1195450"/>
                  </a:cubicBezTo>
                  <a:lnTo>
                    <a:pt x="12452590" y="124460"/>
                  </a:lnTo>
                  <a:cubicBezTo>
                    <a:pt x="12452590" y="55880"/>
                    <a:pt x="12396710" y="0"/>
                    <a:pt x="12328130" y="0"/>
                  </a:cubicBezTo>
                  <a:close/>
                </a:path>
              </a:pathLst>
            </a:custGeom>
            <a:solidFill>
              <a:srgbClr val="000000"/>
            </a:solidFill>
          </p:spPr>
        </p:sp>
      </p:grpSp>
      <p:grpSp>
        <p:nvGrpSpPr>
          <p:cNvPr id="26" name="Group 26"/>
          <p:cNvGrpSpPr/>
          <p:nvPr/>
        </p:nvGrpSpPr>
        <p:grpSpPr>
          <a:xfrm>
            <a:off x="1886305" y="4669979"/>
            <a:ext cx="8857895" cy="2959997"/>
            <a:chOff x="0" y="266700"/>
            <a:chExt cx="13354103" cy="3946662"/>
          </a:xfrm>
        </p:grpSpPr>
        <p:sp>
          <p:nvSpPr>
            <p:cNvPr id="27" name="TextBox 27"/>
            <p:cNvSpPr txBox="1"/>
            <p:nvPr/>
          </p:nvSpPr>
          <p:spPr>
            <a:xfrm>
              <a:off x="0" y="266700"/>
              <a:ext cx="5308127" cy="2659380"/>
            </a:xfrm>
            <a:prstGeom prst="rect">
              <a:avLst/>
            </a:prstGeom>
          </p:spPr>
          <p:txBody>
            <a:bodyPr wrap="square" lIns="0" tIns="0" rIns="0" bIns="0" rtlCol="0" anchor="t">
              <a:spAutoFit/>
            </a:bodyPr>
            <a:lstStyle/>
            <a:p>
              <a:pPr>
                <a:lnSpc>
                  <a:spcPts val="14400"/>
                </a:lnSpc>
              </a:pPr>
              <a:r>
                <a:rPr lang="en-US" sz="14400" dirty="0">
                  <a:solidFill>
                    <a:srgbClr val="000000"/>
                  </a:solidFill>
                  <a:latin typeface="Space Mono Bold"/>
                </a:rPr>
                <a:t>OTS</a:t>
              </a:r>
            </a:p>
          </p:txBody>
        </p:sp>
        <p:sp>
          <p:nvSpPr>
            <p:cNvPr id="28" name="TextBox 28"/>
            <p:cNvSpPr txBox="1"/>
            <p:nvPr/>
          </p:nvSpPr>
          <p:spPr>
            <a:xfrm>
              <a:off x="0" y="3092587"/>
              <a:ext cx="13354103" cy="1120775"/>
            </a:xfrm>
            <a:prstGeom prst="rect">
              <a:avLst/>
            </a:prstGeom>
          </p:spPr>
          <p:txBody>
            <a:bodyPr lIns="0" tIns="0" rIns="0" bIns="0" rtlCol="0" anchor="t">
              <a:spAutoFit/>
            </a:bodyPr>
            <a:lstStyle/>
            <a:p>
              <a:pPr>
                <a:lnSpc>
                  <a:spcPts val="7000"/>
                </a:lnSpc>
              </a:pPr>
              <a:r>
                <a:rPr lang="en-US" sz="5000" dirty="0">
                  <a:solidFill>
                    <a:srgbClr val="000000"/>
                  </a:solidFill>
                  <a:latin typeface="Be Vietnam"/>
                </a:rPr>
                <a:t>Online Trading System</a:t>
              </a:r>
            </a:p>
          </p:txBody>
        </p:sp>
      </p:grpSp>
      <p:sp>
        <p:nvSpPr>
          <p:cNvPr id="29" name="TextBox 29"/>
          <p:cNvSpPr txBox="1"/>
          <p:nvPr/>
        </p:nvSpPr>
        <p:spPr>
          <a:xfrm>
            <a:off x="1366566" y="2550072"/>
            <a:ext cx="7765317" cy="731547"/>
          </a:xfrm>
          <a:prstGeom prst="rect">
            <a:avLst/>
          </a:prstGeom>
        </p:spPr>
        <p:txBody>
          <a:bodyPr wrap="square" lIns="0" tIns="0" rIns="0" bIns="0" rtlCol="0" anchor="t">
            <a:spAutoFit/>
          </a:bodyPr>
          <a:lstStyle/>
          <a:p>
            <a:pPr algn="ctr">
              <a:lnSpc>
                <a:spcPts val="6300"/>
              </a:lnSpc>
            </a:pPr>
            <a:r>
              <a:rPr lang="en-US" sz="4500" spc="67" dirty="0">
                <a:solidFill>
                  <a:srgbClr val="000000"/>
                </a:solidFill>
                <a:latin typeface="Be Vietnam"/>
              </a:rPr>
              <a:t>A Simple Trading Platform</a:t>
            </a:r>
          </a:p>
        </p:txBody>
      </p:sp>
      <p:sp>
        <p:nvSpPr>
          <p:cNvPr id="30" name="TextBox 30"/>
          <p:cNvSpPr txBox="1"/>
          <p:nvPr/>
        </p:nvSpPr>
        <p:spPr>
          <a:xfrm>
            <a:off x="12633989" y="1778238"/>
            <a:ext cx="4563457" cy="6937027"/>
          </a:xfrm>
          <a:prstGeom prst="rect">
            <a:avLst/>
          </a:prstGeom>
        </p:spPr>
        <p:txBody>
          <a:bodyPr wrap="square" lIns="0" tIns="0" rIns="0" bIns="0" rtlCol="0" anchor="t">
            <a:spAutoFit/>
          </a:bodyPr>
          <a:lstStyle/>
          <a:p>
            <a:pPr algn="ctr">
              <a:lnSpc>
                <a:spcPts val="4200"/>
              </a:lnSpc>
            </a:pPr>
            <a:r>
              <a:rPr lang="en-US" sz="5000" u="sng" spc="44" dirty="0">
                <a:solidFill>
                  <a:srgbClr val="000000"/>
                </a:solidFill>
                <a:latin typeface="Be Vietnam"/>
              </a:rPr>
              <a:t>Batch – 11</a:t>
            </a:r>
          </a:p>
          <a:p>
            <a:pPr>
              <a:lnSpc>
                <a:spcPts val="4200"/>
              </a:lnSpc>
            </a:pPr>
            <a:endParaRPr lang="en-US" sz="3000" spc="44" dirty="0">
              <a:solidFill>
                <a:srgbClr val="000000"/>
              </a:solidFill>
              <a:latin typeface="Be Vietnam"/>
            </a:endParaRPr>
          </a:p>
          <a:p>
            <a:pPr algn="ctr">
              <a:lnSpc>
                <a:spcPts val="4200"/>
              </a:lnSpc>
            </a:pPr>
            <a:r>
              <a:rPr lang="en-US" sz="2500" spc="44" dirty="0">
                <a:solidFill>
                  <a:srgbClr val="000000"/>
                </a:solidFill>
                <a:latin typeface="Be Vietnam"/>
              </a:rPr>
              <a:t>Nikhil Dhaka – 19Z334</a:t>
            </a:r>
          </a:p>
          <a:p>
            <a:pPr algn="ctr">
              <a:lnSpc>
                <a:spcPts val="4200"/>
              </a:lnSpc>
            </a:pPr>
            <a:endParaRPr lang="en-US" sz="2500" spc="44" dirty="0">
              <a:solidFill>
                <a:srgbClr val="000000"/>
              </a:solidFill>
              <a:latin typeface="Be Vietnam"/>
            </a:endParaRPr>
          </a:p>
          <a:p>
            <a:pPr algn="ctr">
              <a:lnSpc>
                <a:spcPts val="4200"/>
              </a:lnSpc>
            </a:pPr>
            <a:r>
              <a:rPr lang="en-US" sz="2500" spc="44" dirty="0">
                <a:solidFill>
                  <a:srgbClr val="000000"/>
                </a:solidFill>
                <a:latin typeface="Be Vietnam"/>
              </a:rPr>
              <a:t>Niranjan S – 19Z335</a:t>
            </a:r>
          </a:p>
          <a:p>
            <a:pPr algn="ctr">
              <a:lnSpc>
                <a:spcPts val="4200"/>
              </a:lnSpc>
            </a:pPr>
            <a:endParaRPr lang="en-US" sz="2500" spc="44" dirty="0">
              <a:solidFill>
                <a:srgbClr val="000000"/>
              </a:solidFill>
              <a:latin typeface="Be Vietnam"/>
            </a:endParaRPr>
          </a:p>
          <a:p>
            <a:pPr algn="ctr">
              <a:lnSpc>
                <a:spcPts val="4200"/>
              </a:lnSpc>
            </a:pPr>
            <a:r>
              <a:rPr lang="en-US" sz="2500" spc="44" dirty="0" err="1">
                <a:solidFill>
                  <a:srgbClr val="000000"/>
                </a:solidFill>
                <a:latin typeface="Be Vietnam"/>
              </a:rPr>
              <a:t>Priyadharshini</a:t>
            </a:r>
            <a:r>
              <a:rPr lang="en-US" sz="2500" spc="44" dirty="0">
                <a:solidFill>
                  <a:srgbClr val="000000"/>
                </a:solidFill>
                <a:latin typeface="Be Vietnam"/>
              </a:rPr>
              <a:t> J – 19Z339</a:t>
            </a:r>
          </a:p>
          <a:p>
            <a:pPr algn="ctr">
              <a:lnSpc>
                <a:spcPts val="4200"/>
              </a:lnSpc>
            </a:pPr>
            <a:endParaRPr lang="en-US" sz="2500" spc="44" dirty="0">
              <a:solidFill>
                <a:srgbClr val="000000"/>
              </a:solidFill>
              <a:latin typeface="Be Vietnam"/>
            </a:endParaRPr>
          </a:p>
          <a:p>
            <a:pPr algn="ctr">
              <a:lnSpc>
                <a:spcPts val="4200"/>
              </a:lnSpc>
            </a:pPr>
            <a:r>
              <a:rPr lang="en-US" sz="2500" spc="44" dirty="0">
                <a:solidFill>
                  <a:srgbClr val="000000"/>
                </a:solidFill>
                <a:latin typeface="Be Vietnam"/>
              </a:rPr>
              <a:t>R M </a:t>
            </a:r>
            <a:r>
              <a:rPr lang="en-US" sz="2500" spc="44" dirty="0" err="1">
                <a:solidFill>
                  <a:srgbClr val="000000"/>
                </a:solidFill>
                <a:latin typeface="Be Vietnam"/>
              </a:rPr>
              <a:t>Venkatram</a:t>
            </a:r>
            <a:r>
              <a:rPr lang="en-US" sz="2500" spc="44" dirty="0">
                <a:solidFill>
                  <a:srgbClr val="000000"/>
                </a:solidFill>
                <a:latin typeface="Be Vietnam"/>
              </a:rPr>
              <a:t> – 19Z340</a:t>
            </a:r>
          </a:p>
          <a:p>
            <a:pPr algn="ctr">
              <a:lnSpc>
                <a:spcPts val="4200"/>
              </a:lnSpc>
            </a:pPr>
            <a:endParaRPr lang="en-US" sz="2500" spc="44" dirty="0">
              <a:solidFill>
                <a:srgbClr val="000000"/>
              </a:solidFill>
              <a:latin typeface="Be Vietnam"/>
            </a:endParaRPr>
          </a:p>
          <a:p>
            <a:pPr algn="ctr">
              <a:lnSpc>
                <a:spcPts val="4200"/>
              </a:lnSpc>
            </a:pPr>
            <a:r>
              <a:rPr lang="en-US" sz="2500" spc="44" dirty="0">
                <a:solidFill>
                  <a:srgbClr val="000000"/>
                </a:solidFill>
                <a:latin typeface="Be Vietnam"/>
              </a:rPr>
              <a:t>Srikanth K R – 19Z349</a:t>
            </a:r>
          </a:p>
          <a:p>
            <a:pPr algn="ctr">
              <a:lnSpc>
                <a:spcPts val="4200"/>
              </a:lnSpc>
            </a:pPr>
            <a:endParaRPr lang="en-US" sz="2500" spc="44" dirty="0">
              <a:solidFill>
                <a:srgbClr val="000000"/>
              </a:solidFill>
              <a:latin typeface="Be Vietnam"/>
            </a:endParaRPr>
          </a:p>
          <a:p>
            <a:pPr algn="ctr">
              <a:lnSpc>
                <a:spcPts val="4200"/>
              </a:lnSpc>
            </a:pPr>
            <a:r>
              <a:rPr lang="en-US" sz="2500" spc="44" dirty="0">
                <a:solidFill>
                  <a:srgbClr val="000000"/>
                </a:solidFill>
                <a:latin typeface="Be Vietnam"/>
              </a:rPr>
              <a:t>Swetha M – 19Z355</a:t>
            </a:r>
          </a:p>
        </p:txBody>
      </p:sp>
      <p:grpSp>
        <p:nvGrpSpPr>
          <p:cNvPr id="34" name="Group 33">
            <a:extLst>
              <a:ext uri="{FF2B5EF4-FFF2-40B4-BE49-F238E27FC236}">
                <a16:creationId xmlns:a16="http://schemas.microsoft.com/office/drawing/2014/main" id="{EA88E7D0-E11B-48AC-9090-285F54B0AC80}"/>
              </a:ext>
            </a:extLst>
          </p:cNvPr>
          <p:cNvGrpSpPr/>
          <p:nvPr/>
        </p:nvGrpSpPr>
        <p:grpSpPr>
          <a:xfrm>
            <a:off x="-2210134" y="7645421"/>
            <a:ext cx="4096439" cy="4114800"/>
            <a:chOff x="14167" y="0"/>
            <a:chExt cx="6321665" cy="6350000"/>
          </a:xfrm>
        </p:grpSpPr>
        <p:sp>
          <p:nvSpPr>
            <p:cNvPr id="35" name="Freeform 25">
              <a:extLst>
                <a:ext uri="{FF2B5EF4-FFF2-40B4-BE49-F238E27FC236}">
                  <a16:creationId xmlns:a16="http://schemas.microsoft.com/office/drawing/2014/main" id="{E8EF5DDF-F7EF-4E8E-A1DA-D76848DC5A5C}"/>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98"/>
            </a:solidFill>
          </p:spPr>
          <p:txBody>
            <a:bodyPr/>
            <a:lstStyle/>
            <a:p>
              <a:endParaRPr lang="en-I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973925" y="7751421"/>
            <a:ext cx="7574892" cy="3401815"/>
          </a:xfrm>
          <a:prstGeom prst="rect">
            <a:avLst/>
          </a:prstGeom>
        </p:spPr>
      </p:pic>
      <p:grpSp>
        <p:nvGrpSpPr>
          <p:cNvPr id="3" name="Group 3"/>
          <p:cNvGrpSpPr/>
          <p:nvPr/>
        </p:nvGrpSpPr>
        <p:grpSpPr>
          <a:xfrm>
            <a:off x="-860360" y="-1175986"/>
            <a:ext cx="6090180" cy="609018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4A98"/>
            </a:solidFill>
          </p:spPr>
        </p:sp>
      </p:grpSp>
      <p:grpSp>
        <p:nvGrpSpPr>
          <p:cNvPr id="5" name="Group 5"/>
          <p:cNvGrpSpPr/>
          <p:nvPr/>
        </p:nvGrpSpPr>
        <p:grpSpPr>
          <a:xfrm>
            <a:off x="1306896" y="3315083"/>
            <a:ext cx="15674207" cy="5460169"/>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p:spPr>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p:spPr>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sp>
        <p:nvSpPr>
          <p:cNvPr id="16" name="TextBox 16"/>
          <p:cNvSpPr txBox="1"/>
          <p:nvPr/>
        </p:nvSpPr>
        <p:spPr>
          <a:xfrm>
            <a:off x="1889850" y="4253861"/>
            <a:ext cx="14052533" cy="3566426"/>
          </a:xfrm>
          <a:prstGeom prst="rect">
            <a:avLst/>
          </a:prstGeom>
        </p:spPr>
        <p:txBody>
          <a:bodyPr lIns="0" tIns="0" rIns="0" bIns="0" rtlCol="0" anchor="t">
            <a:spAutoFit/>
          </a:bodyPr>
          <a:lstStyle/>
          <a:p>
            <a:pPr>
              <a:lnSpc>
                <a:spcPts val="7280"/>
              </a:lnSpc>
            </a:pPr>
            <a:r>
              <a:rPr lang="en-US" sz="2000" dirty="0">
                <a:solidFill>
                  <a:srgbClr val="000000"/>
                </a:solidFill>
                <a:latin typeface="Be Vietnam"/>
              </a:rPr>
              <a:t>The Online Trading System is a modest project developed by a group of amateur programmers which was made possible using Python. It stays on par with almost all the major stock trading websites by having the basic functionalities of buy, sell, quote stocks and much more, with the added benefit of visualizing the trend of the stock that one buys, graphically, on a sweet UI that’s easy on eyes.</a:t>
            </a:r>
          </a:p>
        </p:txBody>
      </p:sp>
      <p:grpSp>
        <p:nvGrpSpPr>
          <p:cNvPr id="17" name="Group 17"/>
          <p:cNvGrpSpPr/>
          <p:nvPr/>
        </p:nvGrpSpPr>
        <p:grpSpPr>
          <a:xfrm>
            <a:off x="1306896" y="1273702"/>
            <a:ext cx="15559849" cy="1404363"/>
            <a:chOff x="0" y="0"/>
            <a:chExt cx="17014310" cy="1535637"/>
          </a:xfrm>
        </p:grpSpPr>
        <p:sp>
          <p:nvSpPr>
            <p:cNvPr id="18" name="Freeform 18"/>
            <p:cNvSpPr/>
            <p:nvPr/>
          </p:nvSpPr>
          <p:spPr>
            <a:xfrm>
              <a:off x="31750" y="31750"/>
              <a:ext cx="16950810" cy="1472137"/>
            </a:xfrm>
            <a:custGeom>
              <a:avLst/>
              <a:gdLst/>
              <a:ahLst/>
              <a:cxnLst/>
              <a:rect l="l" t="t" r="r" b="b"/>
              <a:pathLst>
                <a:path w="16950810" h="1472137">
                  <a:moveTo>
                    <a:pt x="16858100" y="1472137"/>
                  </a:moveTo>
                  <a:lnTo>
                    <a:pt x="92710" y="1472137"/>
                  </a:lnTo>
                  <a:cubicBezTo>
                    <a:pt x="41910" y="1472137"/>
                    <a:pt x="0" y="1430227"/>
                    <a:pt x="0" y="1379427"/>
                  </a:cubicBezTo>
                  <a:lnTo>
                    <a:pt x="0" y="92710"/>
                  </a:lnTo>
                  <a:cubicBezTo>
                    <a:pt x="0" y="41910"/>
                    <a:pt x="41910" y="0"/>
                    <a:pt x="92710" y="0"/>
                  </a:cubicBezTo>
                  <a:lnTo>
                    <a:pt x="16856830" y="0"/>
                  </a:lnTo>
                  <a:cubicBezTo>
                    <a:pt x="16907630" y="0"/>
                    <a:pt x="16949541" y="41910"/>
                    <a:pt x="16949541" y="92710"/>
                  </a:cubicBezTo>
                  <a:lnTo>
                    <a:pt x="16949541" y="1378157"/>
                  </a:lnTo>
                  <a:cubicBezTo>
                    <a:pt x="16950810" y="1430227"/>
                    <a:pt x="16908900" y="1472137"/>
                    <a:pt x="16858100" y="1472137"/>
                  </a:cubicBezTo>
                  <a:close/>
                </a:path>
              </a:pathLst>
            </a:custGeom>
            <a:solidFill>
              <a:srgbClr val="FFFFFF"/>
            </a:solidFill>
          </p:spPr>
        </p:sp>
        <p:sp>
          <p:nvSpPr>
            <p:cNvPr id="19" name="Freeform 19"/>
            <p:cNvSpPr/>
            <p:nvPr/>
          </p:nvSpPr>
          <p:spPr>
            <a:xfrm>
              <a:off x="0" y="0"/>
              <a:ext cx="17014310" cy="1535637"/>
            </a:xfrm>
            <a:custGeom>
              <a:avLst/>
              <a:gdLst/>
              <a:ahLst/>
              <a:cxnLst/>
              <a:rect l="l" t="t" r="r" b="b"/>
              <a:pathLst>
                <a:path w="17014310" h="1535637">
                  <a:moveTo>
                    <a:pt x="16889850" y="59690"/>
                  </a:moveTo>
                  <a:cubicBezTo>
                    <a:pt x="16925410" y="59690"/>
                    <a:pt x="16954619" y="88900"/>
                    <a:pt x="16954619" y="124460"/>
                  </a:cubicBezTo>
                  <a:lnTo>
                    <a:pt x="16954619" y="1411177"/>
                  </a:lnTo>
                  <a:cubicBezTo>
                    <a:pt x="16954619" y="1446737"/>
                    <a:pt x="16925410" y="1475947"/>
                    <a:pt x="16889850" y="1475947"/>
                  </a:cubicBezTo>
                  <a:lnTo>
                    <a:pt x="124460" y="1475947"/>
                  </a:lnTo>
                  <a:cubicBezTo>
                    <a:pt x="88900" y="1475947"/>
                    <a:pt x="59690" y="1446737"/>
                    <a:pt x="59690" y="1411177"/>
                  </a:cubicBezTo>
                  <a:lnTo>
                    <a:pt x="59690" y="124460"/>
                  </a:lnTo>
                  <a:cubicBezTo>
                    <a:pt x="59690" y="88900"/>
                    <a:pt x="88900" y="59690"/>
                    <a:pt x="124460" y="59690"/>
                  </a:cubicBezTo>
                  <a:lnTo>
                    <a:pt x="16889850" y="59690"/>
                  </a:lnTo>
                  <a:moveTo>
                    <a:pt x="16889850" y="0"/>
                  </a:moveTo>
                  <a:lnTo>
                    <a:pt x="124460" y="0"/>
                  </a:lnTo>
                  <a:cubicBezTo>
                    <a:pt x="55880" y="0"/>
                    <a:pt x="0" y="55880"/>
                    <a:pt x="0" y="124460"/>
                  </a:cubicBezTo>
                  <a:lnTo>
                    <a:pt x="0" y="1411177"/>
                  </a:lnTo>
                  <a:cubicBezTo>
                    <a:pt x="0" y="1479757"/>
                    <a:pt x="55880" y="1535637"/>
                    <a:pt x="124460" y="1535637"/>
                  </a:cubicBezTo>
                  <a:lnTo>
                    <a:pt x="16889850" y="1535637"/>
                  </a:lnTo>
                  <a:cubicBezTo>
                    <a:pt x="16958430" y="1535637"/>
                    <a:pt x="17014310" y="1479757"/>
                    <a:pt x="17014310" y="1411177"/>
                  </a:cubicBezTo>
                  <a:lnTo>
                    <a:pt x="17014310" y="124460"/>
                  </a:lnTo>
                  <a:cubicBezTo>
                    <a:pt x="17014310" y="55880"/>
                    <a:pt x="16958430" y="0"/>
                    <a:pt x="16889850" y="0"/>
                  </a:cubicBezTo>
                  <a:close/>
                </a:path>
              </a:pathLst>
            </a:custGeom>
            <a:solidFill>
              <a:srgbClr val="000000"/>
            </a:solidFill>
          </p:spPr>
        </p:sp>
      </p:grpSp>
      <p:sp>
        <p:nvSpPr>
          <p:cNvPr id="20" name="TextBox 20"/>
          <p:cNvSpPr txBox="1"/>
          <p:nvPr/>
        </p:nvSpPr>
        <p:spPr>
          <a:xfrm>
            <a:off x="1886305" y="1438594"/>
            <a:ext cx="14609501" cy="906530"/>
          </a:xfrm>
          <a:prstGeom prst="rect">
            <a:avLst/>
          </a:prstGeom>
        </p:spPr>
        <p:txBody>
          <a:bodyPr wrap="square" lIns="0" tIns="0" rIns="0" bIns="0" rtlCol="0" anchor="t">
            <a:spAutoFit/>
          </a:bodyPr>
          <a:lstStyle/>
          <a:p>
            <a:pPr algn="ctr">
              <a:lnSpc>
                <a:spcPts val="7839"/>
              </a:lnSpc>
            </a:pPr>
            <a:r>
              <a:rPr lang="en-US" sz="5600" spc="84" dirty="0">
                <a:solidFill>
                  <a:srgbClr val="000000"/>
                </a:solidFill>
                <a:latin typeface="Be Vietnam Bold"/>
              </a:rPr>
              <a:t>Description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grpSp>
        <p:nvGrpSpPr>
          <p:cNvPr id="7" name="Group 7"/>
          <p:cNvGrpSpPr>
            <a:grpSpLocks noChangeAspect="1"/>
          </p:cNvGrpSpPr>
          <p:nvPr/>
        </p:nvGrpSpPr>
        <p:grpSpPr>
          <a:xfrm>
            <a:off x="1066800" y="190500"/>
            <a:ext cx="15925800" cy="9677400"/>
            <a:chOff x="0" y="0"/>
            <a:chExt cx="8456930" cy="6350000"/>
          </a:xfrm>
        </p:grpSpPr>
        <p:sp>
          <p:nvSpPr>
            <p:cNvPr id="8" name="Freeform 8"/>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000000"/>
            </a:solidFill>
          </p:spPr>
        </p:sp>
        <p:sp>
          <p:nvSpPr>
            <p:cNvPr id="9" name="Freeform 9"/>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4F4F4"/>
            </a:solidFill>
          </p:spPr>
        </p:sp>
        <p:sp>
          <p:nvSpPr>
            <p:cNvPr id="10" name="Freeform 10"/>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4F4F4"/>
            </a:solidFill>
          </p:spPr>
        </p:sp>
        <p:sp>
          <p:nvSpPr>
            <p:cNvPr id="11" name="Freeform 11"/>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4F4F4"/>
            </a:solidFill>
          </p:spPr>
        </p:sp>
        <p:sp>
          <p:nvSpPr>
            <p:cNvPr id="12" name="Freeform 12"/>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4F4F4"/>
            </a:solidFill>
          </p:spPr>
        </p:sp>
        <p:sp>
          <p:nvSpPr>
            <p:cNvPr id="13" name="Freeform 13"/>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solidFill>
              <a:srgbClr val="FFFFFF"/>
            </a:solidFill>
          </p:spPr>
        </p:sp>
        <p:sp>
          <p:nvSpPr>
            <p:cNvPr id="14" name="Freeform 14"/>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sp>
      </p:grpSp>
      <p:pic>
        <p:nvPicPr>
          <p:cNvPr id="23" name="Picture 22">
            <a:extLst>
              <a:ext uri="{FF2B5EF4-FFF2-40B4-BE49-F238E27FC236}">
                <a16:creationId xmlns:a16="http://schemas.microsoft.com/office/drawing/2014/main" id="{5FA316BC-1603-4340-B21A-35A1D8DF5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6355" y="1425182"/>
            <a:ext cx="8283803" cy="7310354"/>
          </a:xfrm>
          <a:prstGeom prst="rect">
            <a:avLst/>
          </a:prstGeom>
        </p:spPr>
      </p:pic>
      <p:grpSp>
        <p:nvGrpSpPr>
          <p:cNvPr id="25" name="Group 17">
            <a:extLst>
              <a:ext uri="{FF2B5EF4-FFF2-40B4-BE49-F238E27FC236}">
                <a16:creationId xmlns:a16="http://schemas.microsoft.com/office/drawing/2014/main" id="{2193079A-8190-4911-8789-FC11D3C5482E}"/>
              </a:ext>
            </a:extLst>
          </p:cNvPr>
          <p:cNvGrpSpPr/>
          <p:nvPr/>
        </p:nvGrpSpPr>
        <p:grpSpPr>
          <a:xfrm>
            <a:off x="8155528" y="1374021"/>
            <a:ext cx="5627304" cy="1355198"/>
            <a:chOff x="0" y="0"/>
            <a:chExt cx="17014310" cy="1535637"/>
          </a:xfrm>
        </p:grpSpPr>
        <p:sp>
          <p:nvSpPr>
            <p:cNvPr id="26" name="Freeform 18">
              <a:extLst>
                <a:ext uri="{FF2B5EF4-FFF2-40B4-BE49-F238E27FC236}">
                  <a16:creationId xmlns:a16="http://schemas.microsoft.com/office/drawing/2014/main" id="{D4C62D37-0147-4D32-84F9-3C0F36A47F50}"/>
                </a:ext>
              </a:extLst>
            </p:cNvPr>
            <p:cNvSpPr/>
            <p:nvPr/>
          </p:nvSpPr>
          <p:spPr>
            <a:xfrm>
              <a:off x="31750" y="31750"/>
              <a:ext cx="16982560" cy="1472137"/>
            </a:xfrm>
            <a:custGeom>
              <a:avLst/>
              <a:gdLst/>
              <a:ahLst/>
              <a:cxnLst/>
              <a:rect l="l" t="t" r="r" b="b"/>
              <a:pathLst>
                <a:path w="16950810" h="1472137">
                  <a:moveTo>
                    <a:pt x="16858100" y="1472137"/>
                  </a:moveTo>
                  <a:lnTo>
                    <a:pt x="92710" y="1472137"/>
                  </a:lnTo>
                  <a:cubicBezTo>
                    <a:pt x="41910" y="1472137"/>
                    <a:pt x="0" y="1430227"/>
                    <a:pt x="0" y="1379427"/>
                  </a:cubicBezTo>
                  <a:lnTo>
                    <a:pt x="0" y="92710"/>
                  </a:lnTo>
                  <a:cubicBezTo>
                    <a:pt x="0" y="41910"/>
                    <a:pt x="41910" y="0"/>
                    <a:pt x="92710" y="0"/>
                  </a:cubicBezTo>
                  <a:lnTo>
                    <a:pt x="16856830" y="0"/>
                  </a:lnTo>
                  <a:cubicBezTo>
                    <a:pt x="16907630" y="0"/>
                    <a:pt x="16949541" y="41910"/>
                    <a:pt x="16949541" y="92710"/>
                  </a:cubicBezTo>
                  <a:lnTo>
                    <a:pt x="16949541" y="1378157"/>
                  </a:lnTo>
                  <a:cubicBezTo>
                    <a:pt x="16950810" y="1430227"/>
                    <a:pt x="16908900" y="1472137"/>
                    <a:pt x="16858100" y="1472137"/>
                  </a:cubicBezTo>
                  <a:close/>
                </a:path>
              </a:pathLst>
            </a:custGeom>
            <a:solidFill>
              <a:srgbClr val="FFFFFF"/>
            </a:solidFill>
          </p:spPr>
          <p:txBody>
            <a:bodyPr anchor="ctr"/>
            <a:lstStyle/>
            <a:p>
              <a:pPr algn="ctr"/>
              <a:r>
                <a:rPr lang="en-IN" sz="4000" dirty="0">
                  <a:latin typeface="Be Vietnam" panose="020B0604020202020204" charset="0"/>
                </a:rPr>
                <a:t>System Architecture</a:t>
              </a:r>
            </a:p>
          </p:txBody>
        </p:sp>
        <p:sp>
          <p:nvSpPr>
            <p:cNvPr id="27" name="Freeform 19">
              <a:extLst>
                <a:ext uri="{FF2B5EF4-FFF2-40B4-BE49-F238E27FC236}">
                  <a16:creationId xmlns:a16="http://schemas.microsoft.com/office/drawing/2014/main" id="{2E502510-3253-4F3B-BB44-57B639950D73}"/>
                </a:ext>
              </a:extLst>
            </p:cNvPr>
            <p:cNvSpPr/>
            <p:nvPr/>
          </p:nvSpPr>
          <p:spPr>
            <a:xfrm>
              <a:off x="0" y="0"/>
              <a:ext cx="17014310" cy="1535637"/>
            </a:xfrm>
            <a:custGeom>
              <a:avLst/>
              <a:gdLst/>
              <a:ahLst/>
              <a:cxnLst/>
              <a:rect l="l" t="t" r="r" b="b"/>
              <a:pathLst>
                <a:path w="17014310" h="1535637">
                  <a:moveTo>
                    <a:pt x="16889850" y="59690"/>
                  </a:moveTo>
                  <a:cubicBezTo>
                    <a:pt x="16925410" y="59690"/>
                    <a:pt x="16954619" y="88900"/>
                    <a:pt x="16954619" y="124460"/>
                  </a:cubicBezTo>
                  <a:lnTo>
                    <a:pt x="16954619" y="1411177"/>
                  </a:lnTo>
                  <a:cubicBezTo>
                    <a:pt x="16954619" y="1446737"/>
                    <a:pt x="16925410" y="1475947"/>
                    <a:pt x="16889850" y="1475947"/>
                  </a:cubicBezTo>
                  <a:lnTo>
                    <a:pt x="124460" y="1475947"/>
                  </a:lnTo>
                  <a:cubicBezTo>
                    <a:pt x="88900" y="1475947"/>
                    <a:pt x="59690" y="1446737"/>
                    <a:pt x="59690" y="1411177"/>
                  </a:cubicBezTo>
                  <a:lnTo>
                    <a:pt x="59690" y="124460"/>
                  </a:lnTo>
                  <a:cubicBezTo>
                    <a:pt x="59690" y="88900"/>
                    <a:pt x="88900" y="59690"/>
                    <a:pt x="124460" y="59690"/>
                  </a:cubicBezTo>
                  <a:lnTo>
                    <a:pt x="16889850" y="59690"/>
                  </a:lnTo>
                  <a:moveTo>
                    <a:pt x="16889850" y="0"/>
                  </a:moveTo>
                  <a:lnTo>
                    <a:pt x="124460" y="0"/>
                  </a:lnTo>
                  <a:cubicBezTo>
                    <a:pt x="55880" y="0"/>
                    <a:pt x="0" y="55880"/>
                    <a:pt x="0" y="124460"/>
                  </a:cubicBezTo>
                  <a:lnTo>
                    <a:pt x="0" y="1411177"/>
                  </a:lnTo>
                  <a:cubicBezTo>
                    <a:pt x="0" y="1479757"/>
                    <a:pt x="55880" y="1535637"/>
                    <a:pt x="124460" y="1535637"/>
                  </a:cubicBezTo>
                  <a:lnTo>
                    <a:pt x="16889850" y="1535637"/>
                  </a:lnTo>
                  <a:cubicBezTo>
                    <a:pt x="16958430" y="1535637"/>
                    <a:pt x="17014310" y="1479757"/>
                    <a:pt x="17014310" y="1411177"/>
                  </a:cubicBezTo>
                  <a:lnTo>
                    <a:pt x="17014310" y="124460"/>
                  </a:lnTo>
                  <a:cubicBezTo>
                    <a:pt x="17014310" y="55880"/>
                    <a:pt x="16958430" y="0"/>
                    <a:pt x="16889850" y="0"/>
                  </a:cubicBezTo>
                  <a:close/>
                </a:path>
              </a:pathLst>
            </a:custGeom>
            <a:solidFill>
              <a:srgbClr val="000000"/>
            </a:solidFill>
          </p:spPr>
        </p:sp>
      </p:grpSp>
      <p:grpSp>
        <p:nvGrpSpPr>
          <p:cNvPr id="28" name="Group 17">
            <a:extLst>
              <a:ext uri="{FF2B5EF4-FFF2-40B4-BE49-F238E27FC236}">
                <a16:creationId xmlns:a16="http://schemas.microsoft.com/office/drawing/2014/main" id="{4D896126-0A60-43F3-9938-C8E2B1934306}"/>
              </a:ext>
            </a:extLst>
          </p:cNvPr>
          <p:cNvGrpSpPr/>
          <p:nvPr/>
        </p:nvGrpSpPr>
        <p:grpSpPr>
          <a:xfrm>
            <a:off x="1676400" y="1374022"/>
            <a:ext cx="5627304" cy="1355198"/>
            <a:chOff x="0" y="0"/>
            <a:chExt cx="17014310" cy="1535637"/>
          </a:xfrm>
        </p:grpSpPr>
        <p:sp>
          <p:nvSpPr>
            <p:cNvPr id="29" name="Freeform 18">
              <a:extLst>
                <a:ext uri="{FF2B5EF4-FFF2-40B4-BE49-F238E27FC236}">
                  <a16:creationId xmlns:a16="http://schemas.microsoft.com/office/drawing/2014/main" id="{4DE4F304-236A-4310-806D-0B0E36ABA53A}"/>
                </a:ext>
              </a:extLst>
            </p:cNvPr>
            <p:cNvSpPr/>
            <p:nvPr/>
          </p:nvSpPr>
          <p:spPr>
            <a:xfrm>
              <a:off x="31750" y="31750"/>
              <a:ext cx="16982560" cy="1472137"/>
            </a:xfrm>
            <a:custGeom>
              <a:avLst/>
              <a:gdLst/>
              <a:ahLst/>
              <a:cxnLst/>
              <a:rect l="l" t="t" r="r" b="b"/>
              <a:pathLst>
                <a:path w="16950810" h="1472137">
                  <a:moveTo>
                    <a:pt x="16858100" y="1472137"/>
                  </a:moveTo>
                  <a:lnTo>
                    <a:pt x="92710" y="1472137"/>
                  </a:lnTo>
                  <a:cubicBezTo>
                    <a:pt x="41910" y="1472137"/>
                    <a:pt x="0" y="1430227"/>
                    <a:pt x="0" y="1379427"/>
                  </a:cubicBezTo>
                  <a:lnTo>
                    <a:pt x="0" y="92710"/>
                  </a:lnTo>
                  <a:cubicBezTo>
                    <a:pt x="0" y="41910"/>
                    <a:pt x="41910" y="0"/>
                    <a:pt x="92710" y="0"/>
                  </a:cubicBezTo>
                  <a:lnTo>
                    <a:pt x="16856830" y="0"/>
                  </a:lnTo>
                  <a:cubicBezTo>
                    <a:pt x="16907630" y="0"/>
                    <a:pt x="16949541" y="41910"/>
                    <a:pt x="16949541" y="92710"/>
                  </a:cubicBezTo>
                  <a:lnTo>
                    <a:pt x="16949541" y="1378157"/>
                  </a:lnTo>
                  <a:cubicBezTo>
                    <a:pt x="16950810" y="1430227"/>
                    <a:pt x="16908900" y="1472137"/>
                    <a:pt x="16858100" y="1472137"/>
                  </a:cubicBezTo>
                  <a:close/>
                </a:path>
              </a:pathLst>
            </a:custGeom>
            <a:solidFill>
              <a:srgbClr val="FFFFFF"/>
            </a:solidFill>
          </p:spPr>
          <p:txBody>
            <a:bodyPr anchor="ctr"/>
            <a:lstStyle/>
            <a:p>
              <a:pPr algn="ctr"/>
              <a:r>
                <a:rPr lang="en-IN" sz="4000" dirty="0">
                  <a:latin typeface="Be Vietnam" panose="020B0604020202020204" charset="0"/>
                </a:rPr>
                <a:t>Block Diagram</a:t>
              </a:r>
            </a:p>
          </p:txBody>
        </p:sp>
        <p:sp>
          <p:nvSpPr>
            <p:cNvPr id="30" name="Freeform 19">
              <a:extLst>
                <a:ext uri="{FF2B5EF4-FFF2-40B4-BE49-F238E27FC236}">
                  <a16:creationId xmlns:a16="http://schemas.microsoft.com/office/drawing/2014/main" id="{52112388-F1FB-41A7-9CBF-A79D691D8434}"/>
                </a:ext>
              </a:extLst>
            </p:cNvPr>
            <p:cNvSpPr/>
            <p:nvPr/>
          </p:nvSpPr>
          <p:spPr>
            <a:xfrm>
              <a:off x="0" y="0"/>
              <a:ext cx="17014310" cy="1535637"/>
            </a:xfrm>
            <a:custGeom>
              <a:avLst/>
              <a:gdLst/>
              <a:ahLst/>
              <a:cxnLst/>
              <a:rect l="l" t="t" r="r" b="b"/>
              <a:pathLst>
                <a:path w="17014310" h="1535637">
                  <a:moveTo>
                    <a:pt x="16889850" y="59690"/>
                  </a:moveTo>
                  <a:cubicBezTo>
                    <a:pt x="16925410" y="59690"/>
                    <a:pt x="16954619" y="88900"/>
                    <a:pt x="16954619" y="124460"/>
                  </a:cubicBezTo>
                  <a:lnTo>
                    <a:pt x="16954619" y="1411177"/>
                  </a:lnTo>
                  <a:cubicBezTo>
                    <a:pt x="16954619" y="1446737"/>
                    <a:pt x="16925410" y="1475947"/>
                    <a:pt x="16889850" y="1475947"/>
                  </a:cubicBezTo>
                  <a:lnTo>
                    <a:pt x="124460" y="1475947"/>
                  </a:lnTo>
                  <a:cubicBezTo>
                    <a:pt x="88900" y="1475947"/>
                    <a:pt x="59690" y="1446737"/>
                    <a:pt x="59690" y="1411177"/>
                  </a:cubicBezTo>
                  <a:lnTo>
                    <a:pt x="59690" y="124460"/>
                  </a:lnTo>
                  <a:cubicBezTo>
                    <a:pt x="59690" y="88900"/>
                    <a:pt x="88900" y="59690"/>
                    <a:pt x="124460" y="59690"/>
                  </a:cubicBezTo>
                  <a:lnTo>
                    <a:pt x="16889850" y="59690"/>
                  </a:lnTo>
                  <a:moveTo>
                    <a:pt x="16889850" y="0"/>
                  </a:moveTo>
                  <a:lnTo>
                    <a:pt x="124460" y="0"/>
                  </a:lnTo>
                  <a:cubicBezTo>
                    <a:pt x="55880" y="0"/>
                    <a:pt x="0" y="55880"/>
                    <a:pt x="0" y="124460"/>
                  </a:cubicBezTo>
                  <a:lnTo>
                    <a:pt x="0" y="1411177"/>
                  </a:lnTo>
                  <a:cubicBezTo>
                    <a:pt x="0" y="1479757"/>
                    <a:pt x="55880" y="1535637"/>
                    <a:pt x="124460" y="1535637"/>
                  </a:cubicBezTo>
                  <a:lnTo>
                    <a:pt x="16889850" y="1535637"/>
                  </a:lnTo>
                  <a:cubicBezTo>
                    <a:pt x="16958430" y="1535637"/>
                    <a:pt x="17014310" y="1479757"/>
                    <a:pt x="17014310" y="1411177"/>
                  </a:cubicBezTo>
                  <a:lnTo>
                    <a:pt x="17014310" y="124460"/>
                  </a:lnTo>
                  <a:cubicBezTo>
                    <a:pt x="17014310" y="55880"/>
                    <a:pt x="16958430" y="0"/>
                    <a:pt x="16889850" y="0"/>
                  </a:cubicBezTo>
                  <a:close/>
                </a:path>
              </a:pathLst>
            </a:custGeom>
            <a:solidFill>
              <a:srgbClr val="000000"/>
            </a:solidFill>
          </p:spPr>
        </p:sp>
      </p:grpSp>
      <p:pic>
        <p:nvPicPr>
          <p:cNvPr id="32" name="Picture 31">
            <a:extLst>
              <a:ext uri="{FF2B5EF4-FFF2-40B4-BE49-F238E27FC236}">
                <a16:creationId xmlns:a16="http://schemas.microsoft.com/office/drawing/2014/main" id="{33B01939-C14F-42B9-B4B3-1F2385C5C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095" y="3036678"/>
            <a:ext cx="2339373" cy="54074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a:off x="0" y="0"/>
            <a:ext cx="18288000" cy="10287000"/>
          </a:xfrm>
          <a:prstGeom prst="rect">
            <a:avLst/>
          </a:prstGeom>
        </p:spPr>
      </p:pic>
      <p:grpSp>
        <p:nvGrpSpPr>
          <p:cNvPr id="3" name="Group 3"/>
          <p:cNvGrpSpPr/>
          <p:nvPr/>
        </p:nvGrpSpPr>
        <p:grpSpPr>
          <a:xfrm>
            <a:off x="1348927" y="2105998"/>
            <a:ext cx="11778075" cy="8066702"/>
            <a:chOff x="45960" y="-694389"/>
            <a:chExt cx="12879034" cy="6814162"/>
          </a:xfrm>
        </p:grpSpPr>
        <p:sp>
          <p:nvSpPr>
            <p:cNvPr id="4" name="Freeform 4"/>
            <p:cNvSpPr/>
            <p:nvPr/>
          </p:nvSpPr>
          <p:spPr>
            <a:xfrm>
              <a:off x="77711" y="-694389"/>
              <a:ext cx="12815533" cy="6782412"/>
            </a:xfrm>
            <a:custGeom>
              <a:avLst/>
              <a:gdLst/>
              <a:ahLst/>
              <a:cxnLst/>
              <a:rect l="l" t="t" r="r" b="b"/>
              <a:pathLst>
                <a:path w="12815533" h="6750662">
                  <a:moveTo>
                    <a:pt x="12722823" y="6750662"/>
                  </a:moveTo>
                  <a:lnTo>
                    <a:pt x="92710" y="6750662"/>
                  </a:lnTo>
                  <a:cubicBezTo>
                    <a:pt x="41910" y="6750662"/>
                    <a:pt x="0" y="6708752"/>
                    <a:pt x="0" y="6657952"/>
                  </a:cubicBezTo>
                  <a:lnTo>
                    <a:pt x="0" y="92710"/>
                  </a:lnTo>
                  <a:cubicBezTo>
                    <a:pt x="0" y="41910"/>
                    <a:pt x="41910" y="0"/>
                    <a:pt x="92710" y="0"/>
                  </a:cubicBezTo>
                  <a:lnTo>
                    <a:pt x="12721554" y="0"/>
                  </a:lnTo>
                  <a:cubicBezTo>
                    <a:pt x="12772354" y="0"/>
                    <a:pt x="12814264" y="41910"/>
                    <a:pt x="12814264" y="92710"/>
                  </a:cubicBezTo>
                  <a:lnTo>
                    <a:pt x="12814264" y="6656682"/>
                  </a:lnTo>
                  <a:cubicBezTo>
                    <a:pt x="12815533" y="6708752"/>
                    <a:pt x="12773623" y="6750662"/>
                    <a:pt x="12722823" y="6750662"/>
                  </a:cubicBezTo>
                  <a:close/>
                </a:path>
              </a:pathLst>
            </a:custGeom>
            <a:solidFill>
              <a:srgbClr val="FFFFFF"/>
            </a:solidFill>
          </p:spPr>
          <p:txBody>
            <a:bodyPr/>
            <a:lstStyle/>
            <a:p>
              <a:pPr marL="571500" indent="-571500">
                <a:buFont typeface="Arial" panose="020B0604020202020204" pitchFamily="34" charset="0"/>
                <a:buChar char="•"/>
              </a:pPr>
              <a:endParaRPr lang="en-IN" sz="4000" dirty="0">
                <a:latin typeface="Be Vietnam" panose="020B0604020202020204" charset="0"/>
              </a:endParaRPr>
            </a:p>
            <a:p>
              <a:pPr marL="1028700" lvl="1" indent="-571500">
                <a:buFont typeface="Arial" panose="020B0604020202020204" pitchFamily="34" charset="0"/>
                <a:buChar char="•"/>
              </a:pPr>
              <a:r>
                <a:rPr lang="en-IN" sz="4000" dirty="0">
                  <a:latin typeface="Be Vietnam" panose="020B0604020202020204" charset="0"/>
                </a:rPr>
                <a:t>Basic Features of any Trading Website (Register, Login, Buy, Quote, Sell, User guide, Contact us)</a:t>
              </a:r>
            </a:p>
            <a:p>
              <a:pPr marL="1028700" lvl="1" indent="-571500">
                <a:buFont typeface="Arial" panose="020B0604020202020204" pitchFamily="34" charset="0"/>
                <a:buChar char="•"/>
              </a:pPr>
              <a:r>
                <a:rPr lang="en-IN" sz="4000" dirty="0">
                  <a:latin typeface="Be Vietnam" panose="020B0604020202020204" charset="0"/>
                </a:rPr>
                <a:t>View current watchlist</a:t>
              </a:r>
            </a:p>
            <a:p>
              <a:pPr marL="1028700" lvl="1" indent="-571500">
                <a:buFont typeface="Arial" panose="020B0604020202020204" pitchFamily="34" charset="0"/>
                <a:buChar char="•"/>
              </a:pPr>
              <a:r>
                <a:rPr lang="en-IN" sz="4000" dirty="0">
                  <a:latin typeface="Be Vietnam" panose="020B0604020202020204" charset="0"/>
                </a:rPr>
                <a:t>History of transaction</a:t>
              </a:r>
            </a:p>
            <a:p>
              <a:pPr marL="1028700" lvl="1" indent="-571500">
                <a:buFont typeface="Arial" panose="020B0604020202020204" pitchFamily="34" charset="0"/>
                <a:buChar char="•"/>
              </a:pPr>
              <a:r>
                <a:rPr lang="en-IN" sz="4000" dirty="0">
                  <a:latin typeface="Be Vietnam" panose="020B0604020202020204" charset="0"/>
                </a:rPr>
                <a:t>Logout, delete account</a:t>
              </a:r>
            </a:p>
            <a:p>
              <a:pPr marL="1028700" lvl="1" indent="-571500">
                <a:buFont typeface="Arial" panose="020B0604020202020204" pitchFamily="34" charset="0"/>
                <a:buChar char="•"/>
              </a:pPr>
              <a:r>
                <a:rPr lang="en-IN" sz="4000" dirty="0">
                  <a:latin typeface="Be Vietnam" panose="020B0604020202020204" charset="0"/>
                </a:rPr>
                <a:t>Terms and condition agreement</a:t>
              </a:r>
            </a:p>
            <a:p>
              <a:pPr marL="1028700" lvl="1" indent="-571500">
                <a:buFont typeface="Arial" panose="020B0604020202020204" pitchFamily="34" charset="0"/>
                <a:buChar char="•"/>
              </a:pPr>
              <a:r>
                <a:rPr lang="en-IN" sz="4000" dirty="0">
                  <a:latin typeface="Be Vietnam" panose="020B0604020202020204" charset="0"/>
                </a:rPr>
                <a:t>Portfolio</a:t>
              </a:r>
            </a:p>
            <a:p>
              <a:pPr marL="1028700" lvl="1" indent="-571500">
                <a:buFont typeface="Arial" panose="020B0604020202020204" pitchFamily="34" charset="0"/>
                <a:buChar char="•"/>
              </a:pPr>
              <a:r>
                <a:rPr lang="en-IN" sz="4000" dirty="0">
                  <a:latin typeface="Be Vietnam" panose="020B0604020202020204" charset="0"/>
                </a:rPr>
                <a:t>Visualized Data</a:t>
              </a:r>
            </a:p>
            <a:p>
              <a:pPr marL="1028700" lvl="1" indent="-571500">
                <a:buFont typeface="Arial" panose="020B0604020202020204" pitchFamily="34" charset="0"/>
                <a:buChar char="•"/>
              </a:pPr>
              <a:r>
                <a:rPr lang="en-IN" sz="4000" dirty="0">
                  <a:latin typeface="Be Vietnam" panose="020B0604020202020204" charset="0"/>
                </a:rPr>
                <a:t>e-Mail Confirmation for the various features available here</a:t>
              </a:r>
            </a:p>
            <a:p>
              <a:pPr marL="1028700" lvl="1" indent="-571500">
                <a:buFont typeface="Arial" panose="020B0604020202020204" pitchFamily="34" charset="0"/>
                <a:buChar char="•"/>
              </a:pPr>
              <a:r>
                <a:rPr lang="en-IN" sz="4000" dirty="0">
                  <a:latin typeface="Be Vietnam" panose="020B0604020202020204" charset="0"/>
                </a:rPr>
                <a:t>Account Management</a:t>
              </a:r>
            </a:p>
            <a:p>
              <a:pPr marL="571500" indent="-571500">
                <a:buFont typeface="Arial" panose="020B0604020202020204" pitchFamily="34" charset="0"/>
                <a:buChar char="•"/>
              </a:pPr>
              <a:endParaRPr lang="en-IN" sz="4000" dirty="0">
                <a:latin typeface="Be Vietnam" panose="020B0604020202020204" charset="0"/>
              </a:endParaRPr>
            </a:p>
            <a:p>
              <a:pPr marL="571500" indent="-571500">
                <a:buFont typeface="Arial" panose="020B0604020202020204" pitchFamily="34" charset="0"/>
                <a:buChar char="•"/>
              </a:pPr>
              <a:endParaRPr lang="en-IN" sz="4000" dirty="0">
                <a:latin typeface="Be Vietnam" panose="020B0604020202020204" charset="0"/>
              </a:endParaRPr>
            </a:p>
            <a:p>
              <a:pPr marL="571500" indent="-571500">
                <a:buFont typeface="Arial" panose="020B0604020202020204" pitchFamily="34" charset="0"/>
                <a:buChar char="•"/>
              </a:pPr>
              <a:endParaRPr lang="en-IN" sz="4000" dirty="0">
                <a:latin typeface="Be Vietnam" panose="020B0604020202020204" charset="0"/>
              </a:endParaRPr>
            </a:p>
            <a:p>
              <a:pPr marL="571500" indent="-571500">
                <a:buFont typeface="Arial" panose="020B0604020202020204" pitchFamily="34" charset="0"/>
                <a:buChar char="•"/>
              </a:pPr>
              <a:endParaRPr lang="en-IN" sz="4000" dirty="0">
                <a:latin typeface="Be Vietnam" panose="020B0604020202020204" charset="0"/>
              </a:endParaRPr>
            </a:p>
          </p:txBody>
        </p:sp>
        <p:sp>
          <p:nvSpPr>
            <p:cNvPr id="5" name="Freeform 5"/>
            <p:cNvSpPr/>
            <p:nvPr/>
          </p:nvSpPr>
          <p:spPr>
            <a:xfrm>
              <a:off x="45960" y="-694389"/>
              <a:ext cx="12879034" cy="6814162"/>
            </a:xfrm>
            <a:custGeom>
              <a:avLst/>
              <a:gdLst/>
              <a:ahLst/>
              <a:cxnLst/>
              <a:rect l="l" t="t" r="r" b="b"/>
              <a:pathLst>
                <a:path w="12879034" h="6814162">
                  <a:moveTo>
                    <a:pt x="12754573" y="59690"/>
                  </a:moveTo>
                  <a:cubicBezTo>
                    <a:pt x="12790133" y="59690"/>
                    <a:pt x="12819344" y="88900"/>
                    <a:pt x="12819344" y="124460"/>
                  </a:cubicBezTo>
                  <a:lnTo>
                    <a:pt x="12819344" y="6689702"/>
                  </a:lnTo>
                  <a:cubicBezTo>
                    <a:pt x="12819344" y="6725262"/>
                    <a:pt x="12790133" y="6754472"/>
                    <a:pt x="12754573" y="6754472"/>
                  </a:cubicBezTo>
                  <a:lnTo>
                    <a:pt x="124460" y="6754472"/>
                  </a:lnTo>
                  <a:cubicBezTo>
                    <a:pt x="88900" y="6754472"/>
                    <a:pt x="59690" y="6725262"/>
                    <a:pt x="59690" y="6689702"/>
                  </a:cubicBezTo>
                  <a:lnTo>
                    <a:pt x="59690" y="124460"/>
                  </a:lnTo>
                  <a:cubicBezTo>
                    <a:pt x="59690" y="88900"/>
                    <a:pt x="88900" y="59690"/>
                    <a:pt x="124460" y="59690"/>
                  </a:cubicBezTo>
                  <a:lnTo>
                    <a:pt x="12754573" y="59690"/>
                  </a:lnTo>
                  <a:moveTo>
                    <a:pt x="12754573" y="0"/>
                  </a:moveTo>
                  <a:lnTo>
                    <a:pt x="124460" y="0"/>
                  </a:lnTo>
                  <a:cubicBezTo>
                    <a:pt x="55880" y="0"/>
                    <a:pt x="0" y="55880"/>
                    <a:pt x="0" y="124460"/>
                  </a:cubicBezTo>
                  <a:lnTo>
                    <a:pt x="0" y="6689702"/>
                  </a:lnTo>
                  <a:cubicBezTo>
                    <a:pt x="0" y="6758282"/>
                    <a:pt x="55880" y="6814162"/>
                    <a:pt x="124460" y="6814162"/>
                  </a:cubicBezTo>
                  <a:lnTo>
                    <a:pt x="12754573" y="6814162"/>
                  </a:lnTo>
                  <a:cubicBezTo>
                    <a:pt x="12823154" y="6814162"/>
                    <a:pt x="12879034" y="6758282"/>
                    <a:pt x="12879034" y="6689702"/>
                  </a:cubicBezTo>
                  <a:lnTo>
                    <a:pt x="12879034" y="124460"/>
                  </a:lnTo>
                  <a:cubicBezTo>
                    <a:pt x="12879034" y="55880"/>
                    <a:pt x="12823154" y="0"/>
                    <a:pt x="12754573" y="0"/>
                  </a:cubicBezTo>
                  <a:close/>
                </a:path>
              </a:pathLst>
            </a:custGeom>
            <a:solidFill>
              <a:srgbClr val="000000"/>
            </a:solidFill>
          </p:spPr>
        </p:sp>
      </p:grpSp>
      <p:grpSp>
        <p:nvGrpSpPr>
          <p:cNvPr id="12" name="Group 12"/>
          <p:cNvGrpSpPr/>
          <p:nvPr/>
        </p:nvGrpSpPr>
        <p:grpSpPr>
          <a:xfrm>
            <a:off x="13479417" y="7633965"/>
            <a:ext cx="3779883" cy="1414462"/>
            <a:chOff x="0" y="0"/>
            <a:chExt cx="5039844" cy="1885950"/>
          </a:xfrm>
        </p:grpSpPr>
        <p:grpSp>
          <p:nvGrpSpPr>
            <p:cNvPr id="13" name="Group 13"/>
            <p:cNvGrpSpPr/>
            <p:nvPr/>
          </p:nvGrpSpPr>
          <p:grpSpPr>
            <a:xfrm>
              <a:off x="262914" y="282688"/>
              <a:ext cx="4776929" cy="1603262"/>
              <a:chOff x="0" y="0"/>
              <a:chExt cx="2995120" cy="1005240"/>
            </a:xfrm>
          </p:grpSpPr>
          <p:sp>
            <p:nvSpPr>
              <p:cNvPr id="14" name="Freeform 14"/>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0"/>
                    </a:lnTo>
                    <a:cubicBezTo>
                      <a:pt x="2931620" y="899830"/>
                      <a:pt x="2889710" y="941740"/>
                      <a:pt x="2838910" y="941740"/>
                    </a:cubicBezTo>
                    <a:close/>
                  </a:path>
                </a:pathLst>
              </a:custGeom>
              <a:solidFill>
                <a:srgbClr val="FFFFFF"/>
              </a:solidFill>
            </p:spPr>
          </p:sp>
          <p:sp>
            <p:nvSpPr>
              <p:cNvPr id="15" name="Freeform 15"/>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sp>
        </p:grpSp>
        <p:grpSp>
          <p:nvGrpSpPr>
            <p:cNvPr id="16" name="Group 16"/>
            <p:cNvGrpSpPr/>
            <p:nvPr/>
          </p:nvGrpSpPr>
          <p:grpSpPr>
            <a:xfrm>
              <a:off x="0" y="0"/>
              <a:ext cx="4776929" cy="1603262"/>
              <a:chOff x="0" y="0"/>
              <a:chExt cx="2995120" cy="1005240"/>
            </a:xfrm>
          </p:grpSpPr>
          <p:sp>
            <p:nvSpPr>
              <p:cNvPr id="17" name="Freeform 17"/>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0"/>
                    </a:lnTo>
                    <a:cubicBezTo>
                      <a:pt x="2931620" y="899830"/>
                      <a:pt x="2889710" y="941740"/>
                      <a:pt x="2838910" y="941740"/>
                    </a:cubicBezTo>
                    <a:close/>
                  </a:path>
                </a:pathLst>
              </a:custGeom>
              <a:solidFill>
                <a:srgbClr val="FFFFFF"/>
              </a:solidFill>
            </p:spPr>
          </p:sp>
          <p:sp>
            <p:nvSpPr>
              <p:cNvPr id="18" name="Freeform 18"/>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sp>
        </p:grpSp>
      </p:grpSp>
      <p:grpSp>
        <p:nvGrpSpPr>
          <p:cNvPr id="19" name="Group 19"/>
          <p:cNvGrpSpPr/>
          <p:nvPr/>
        </p:nvGrpSpPr>
        <p:grpSpPr>
          <a:xfrm>
            <a:off x="13479417" y="5968648"/>
            <a:ext cx="3779883" cy="1414462"/>
            <a:chOff x="0" y="0"/>
            <a:chExt cx="5039844" cy="1885950"/>
          </a:xfrm>
        </p:grpSpPr>
        <p:grpSp>
          <p:nvGrpSpPr>
            <p:cNvPr id="20" name="Group 20"/>
            <p:cNvGrpSpPr/>
            <p:nvPr/>
          </p:nvGrpSpPr>
          <p:grpSpPr>
            <a:xfrm>
              <a:off x="262914" y="282688"/>
              <a:ext cx="4776929" cy="1603262"/>
              <a:chOff x="0" y="0"/>
              <a:chExt cx="2995120" cy="1005240"/>
            </a:xfrm>
          </p:grpSpPr>
          <p:sp>
            <p:nvSpPr>
              <p:cNvPr id="21" name="Freeform 21"/>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0"/>
                    </a:lnTo>
                    <a:cubicBezTo>
                      <a:pt x="2931620" y="899830"/>
                      <a:pt x="2889710" y="941740"/>
                      <a:pt x="2838910" y="941740"/>
                    </a:cubicBezTo>
                    <a:close/>
                  </a:path>
                </a:pathLst>
              </a:custGeom>
              <a:solidFill>
                <a:srgbClr val="FFFFFF"/>
              </a:solidFill>
            </p:spPr>
          </p:sp>
          <p:sp>
            <p:nvSpPr>
              <p:cNvPr id="22" name="Freeform 22"/>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sp>
        </p:grpSp>
        <p:grpSp>
          <p:nvGrpSpPr>
            <p:cNvPr id="23" name="Group 23"/>
            <p:cNvGrpSpPr/>
            <p:nvPr/>
          </p:nvGrpSpPr>
          <p:grpSpPr>
            <a:xfrm>
              <a:off x="0" y="0"/>
              <a:ext cx="4776929" cy="1603262"/>
              <a:chOff x="0" y="0"/>
              <a:chExt cx="2995120" cy="1005240"/>
            </a:xfrm>
          </p:grpSpPr>
          <p:sp>
            <p:nvSpPr>
              <p:cNvPr id="24" name="Freeform 24"/>
              <p:cNvSpPr/>
              <p:nvPr/>
            </p:nvSpPr>
            <p:spPr>
              <a:xfrm>
                <a:off x="31750" y="31750"/>
                <a:ext cx="2931620" cy="941740"/>
              </a:xfrm>
              <a:custGeom>
                <a:avLst/>
                <a:gdLst/>
                <a:ahLst/>
                <a:cxnLst/>
                <a:rect l="l" t="t" r="r" b="b"/>
                <a:pathLst>
                  <a:path w="2931620" h="941740">
                    <a:moveTo>
                      <a:pt x="2838910" y="941740"/>
                    </a:moveTo>
                    <a:lnTo>
                      <a:pt x="92710" y="941740"/>
                    </a:lnTo>
                    <a:cubicBezTo>
                      <a:pt x="41910" y="941740"/>
                      <a:pt x="0" y="899830"/>
                      <a:pt x="0" y="849030"/>
                    </a:cubicBezTo>
                    <a:lnTo>
                      <a:pt x="0" y="92710"/>
                    </a:lnTo>
                    <a:cubicBezTo>
                      <a:pt x="0" y="41910"/>
                      <a:pt x="41910" y="0"/>
                      <a:pt x="92710" y="0"/>
                    </a:cubicBezTo>
                    <a:lnTo>
                      <a:pt x="2837640" y="0"/>
                    </a:lnTo>
                    <a:cubicBezTo>
                      <a:pt x="2888440" y="0"/>
                      <a:pt x="2930350" y="41910"/>
                      <a:pt x="2930350" y="92710"/>
                    </a:cubicBezTo>
                    <a:lnTo>
                      <a:pt x="2930350" y="847760"/>
                    </a:lnTo>
                    <a:cubicBezTo>
                      <a:pt x="2931620" y="899830"/>
                      <a:pt x="2889710" y="941740"/>
                      <a:pt x="2838910" y="941740"/>
                    </a:cubicBezTo>
                    <a:close/>
                  </a:path>
                </a:pathLst>
              </a:custGeom>
              <a:solidFill>
                <a:srgbClr val="FFFFFF"/>
              </a:solidFill>
            </p:spPr>
          </p:sp>
          <p:sp>
            <p:nvSpPr>
              <p:cNvPr id="25" name="Freeform 25"/>
              <p:cNvSpPr/>
              <p:nvPr/>
            </p:nvSpPr>
            <p:spPr>
              <a:xfrm>
                <a:off x="0" y="0"/>
                <a:ext cx="2995120" cy="1005241"/>
              </a:xfrm>
              <a:custGeom>
                <a:avLst/>
                <a:gdLst/>
                <a:ahLst/>
                <a:cxnLst/>
                <a:rect l="l" t="t" r="r" b="b"/>
                <a:pathLst>
                  <a:path w="2995120" h="1005241">
                    <a:moveTo>
                      <a:pt x="2870660" y="59690"/>
                    </a:moveTo>
                    <a:cubicBezTo>
                      <a:pt x="2906220" y="59690"/>
                      <a:pt x="2935430" y="88900"/>
                      <a:pt x="2935430" y="124460"/>
                    </a:cubicBezTo>
                    <a:lnTo>
                      <a:pt x="2935430" y="880781"/>
                    </a:lnTo>
                    <a:cubicBezTo>
                      <a:pt x="2935430" y="916341"/>
                      <a:pt x="2906220" y="945551"/>
                      <a:pt x="2870660" y="945551"/>
                    </a:cubicBezTo>
                    <a:lnTo>
                      <a:pt x="124460" y="945551"/>
                    </a:lnTo>
                    <a:cubicBezTo>
                      <a:pt x="88900" y="945551"/>
                      <a:pt x="59690" y="916341"/>
                      <a:pt x="59690" y="880781"/>
                    </a:cubicBezTo>
                    <a:lnTo>
                      <a:pt x="59690" y="124460"/>
                    </a:lnTo>
                    <a:cubicBezTo>
                      <a:pt x="59690" y="88900"/>
                      <a:pt x="88900" y="59690"/>
                      <a:pt x="124460" y="59690"/>
                    </a:cubicBezTo>
                    <a:lnTo>
                      <a:pt x="2870660" y="59690"/>
                    </a:lnTo>
                    <a:moveTo>
                      <a:pt x="2870660" y="0"/>
                    </a:moveTo>
                    <a:lnTo>
                      <a:pt x="124460" y="0"/>
                    </a:lnTo>
                    <a:cubicBezTo>
                      <a:pt x="55880" y="0"/>
                      <a:pt x="0" y="55880"/>
                      <a:pt x="0" y="124460"/>
                    </a:cubicBezTo>
                    <a:lnTo>
                      <a:pt x="0" y="880781"/>
                    </a:lnTo>
                    <a:cubicBezTo>
                      <a:pt x="0" y="949361"/>
                      <a:pt x="55880" y="1005241"/>
                      <a:pt x="124460" y="1005241"/>
                    </a:cubicBezTo>
                    <a:lnTo>
                      <a:pt x="2870660" y="1005241"/>
                    </a:lnTo>
                    <a:cubicBezTo>
                      <a:pt x="2939240" y="1005241"/>
                      <a:pt x="2995120" y="949361"/>
                      <a:pt x="2995120" y="880781"/>
                    </a:cubicBezTo>
                    <a:lnTo>
                      <a:pt x="2995120" y="124460"/>
                    </a:lnTo>
                    <a:cubicBezTo>
                      <a:pt x="2995120" y="55880"/>
                      <a:pt x="2939240" y="0"/>
                      <a:pt x="2870660" y="0"/>
                    </a:cubicBezTo>
                    <a:close/>
                  </a:path>
                </a:pathLst>
              </a:custGeom>
              <a:solidFill>
                <a:srgbClr val="000000"/>
              </a:solidFill>
            </p:spPr>
          </p:sp>
        </p:grpSp>
      </p:grpSp>
      <p:sp>
        <p:nvSpPr>
          <p:cNvPr id="26" name="TextBox 26"/>
          <p:cNvSpPr txBox="1"/>
          <p:nvPr/>
        </p:nvSpPr>
        <p:spPr>
          <a:xfrm>
            <a:off x="13667078" y="7812516"/>
            <a:ext cx="3207375" cy="845344"/>
          </a:xfrm>
          <a:prstGeom prst="rect">
            <a:avLst/>
          </a:prstGeom>
        </p:spPr>
        <p:txBody>
          <a:bodyPr lIns="0" tIns="0" rIns="0" bIns="0" rtlCol="0" anchor="t">
            <a:spAutoFit/>
          </a:bodyPr>
          <a:lstStyle/>
          <a:p>
            <a:pPr algn="ctr">
              <a:lnSpc>
                <a:spcPts val="6720"/>
              </a:lnSpc>
            </a:pPr>
            <a:r>
              <a:rPr lang="en-US" sz="5600">
                <a:solidFill>
                  <a:srgbClr val="000000"/>
                </a:solidFill>
                <a:latin typeface="Space Mono"/>
              </a:rPr>
              <a:t>Cancel</a:t>
            </a:r>
          </a:p>
        </p:txBody>
      </p:sp>
      <p:sp>
        <p:nvSpPr>
          <p:cNvPr id="27" name="TextBox 27"/>
          <p:cNvSpPr txBox="1"/>
          <p:nvPr/>
        </p:nvSpPr>
        <p:spPr>
          <a:xfrm>
            <a:off x="13667078" y="6147200"/>
            <a:ext cx="3207375" cy="845344"/>
          </a:xfrm>
          <a:prstGeom prst="rect">
            <a:avLst/>
          </a:prstGeom>
        </p:spPr>
        <p:txBody>
          <a:bodyPr lIns="0" tIns="0" rIns="0" bIns="0" rtlCol="0" anchor="t">
            <a:spAutoFit/>
          </a:bodyPr>
          <a:lstStyle/>
          <a:p>
            <a:pPr algn="ctr">
              <a:lnSpc>
                <a:spcPts val="6720"/>
              </a:lnSpc>
            </a:pPr>
            <a:r>
              <a:rPr lang="en-US" sz="5600">
                <a:solidFill>
                  <a:srgbClr val="000000"/>
                </a:solidFill>
                <a:latin typeface="Space Mono"/>
              </a:rPr>
              <a:t>Save</a:t>
            </a:r>
          </a:p>
        </p:txBody>
      </p:sp>
      <p:grpSp>
        <p:nvGrpSpPr>
          <p:cNvPr id="28" name="Group 28"/>
          <p:cNvGrpSpPr/>
          <p:nvPr/>
        </p:nvGrpSpPr>
        <p:grpSpPr>
          <a:xfrm>
            <a:off x="13517396" y="821879"/>
            <a:ext cx="3779883" cy="1200762"/>
            <a:chOff x="0" y="0"/>
            <a:chExt cx="4133208" cy="1313003"/>
          </a:xfrm>
        </p:grpSpPr>
        <p:sp>
          <p:nvSpPr>
            <p:cNvPr id="29" name="Freeform 29"/>
            <p:cNvSpPr/>
            <p:nvPr/>
          </p:nvSpPr>
          <p:spPr>
            <a:xfrm>
              <a:off x="31750" y="31750"/>
              <a:ext cx="4069709" cy="1249503"/>
            </a:xfrm>
            <a:custGeom>
              <a:avLst/>
              <a:gdLst/>
              <a:ahLst/>
              <a:cxnLst/>
              <a:rect l="l" t="t" r="r" b="b"/>
              <a:pathLst>
                <a:path w="4069709" h="1249503">
                  <a:moveTo>
                    <a:pt x="3976998" y="1249503"/>
                  </a:moveTo>
                  <a:lnTo>
                    <a:pt x="92710" y="1249503"/>
                  </a:lnTo>
                  <a:cubicBezTo>
                    <a:pt x="41910" y="1249503"/>
                    <a:pt x="0" y="1207593"/>
                    <a:pt x="0" y="1156793"/>
                  </a:cubicBezTo>
                  <a:lnTo>
                    <a:pt x="0" y="92710"/>
                  </a:lnTo>
                  <a:cubicBezTo>
                    <a:pt x="0" y="41910"/>
                    <a:pt x="41910" y="0"/>
                    <a:pt x="92710" y="0"/>
                  </a:cubicBezTo>
                  <a:lnTo>
                    <a:pt x="3975728" y="0"/>
                  </a:lnTo>
                  <a:cubicBezTo>
                    <a:pt x="4026528" y="0"/>
                    <a:pt x="4068438" y="41910"/>
                    <a:pt x="4068438" y="92710"/>
                  </a:cubicBezTo>
                  <a:lnTo>
                    <a:pt x="4068438" y="1155523"/>
                  </a:lnTo>
                  <a:cubicBezTo>
                    <a:pt x="4069709" y="1207593"/>
                    <a:pt x="4027798" y="1249503"/>
                    <a:pt x="3976998" y="1249503"/>
                  </a:cubicBezTo>
                  <a:close/>
                </a:path>
              </a:pathLst>
            </a:custGeom>
            <a:solidFill>
              <a:srgbClr val="FFFFFF"/>
            </a:solidFill>
          </p:spPr>
        </p:sp>
        <p:sp>
          <p:nvSpPr>
            <p:cNvPr id="30" name="Freeform 30"/>
            <p:cNvSpPr/>
            <p:nvPr/>
          </p:nvSpPr>
          <p:spPr>
            <a:xfrm>
              <a:off x="0" y="0"/>
              <a:ext cx="4133209" cy="1313003"/>
            </a:xfrm>
            <a:custGeom>
              <a:avLst/>
              <a:gdLst/>
              <a:ahLst/>
              <a:cxnLst/>
              <a:rect l="l" t="t" r="r" b="b"/>
              <a:pathLst>
                <a:path w="4133209" h="1313003">
                  <a:moveTo>
                    <a:pt x="4008748" y="59690"/>
                  </a:moveTo>
                  <a:cubicBezTo>
                    <a:pt x="4044308" y="59690"/>
                    <a:pt x="4073518" y="88900"/>
                    <a:pt x="4073518" y="124460"/>
                  </a:cubicBezTo>
                  <a:lnTo>
                    <a:pt x="4073518" y="1188543"/>
                  </a:lnTo>
                  <a:cubicBezTo>
                    <a:pt x="4073518" y="1224103"/>
                    <a:pt x="4044308" y="1253313"/>
                    <a:pt x="4008748" y="1253313"/>
                  </a:cubicBezTo>
                  <a:lnTo>
                    <a:pt x="124460" y="1253313"/>
                  </a:lnTo>
                  <a:cubicBezTo>
                    <a:pt x="88900" y="1253313"/>
                    <a:pt x="59690" y="1224103"/>
                    <a:pt x="59690" y="1188543"/>
                  </a:cubicBezTo>
                  <a:lnTo>
                    <a:pt x="59690" y="124460"/>
                  </a:lnTo>
                  <a:cubicBezTo>
                    <a:pt x="59690" y="88900"/>
                    <a:pt x="88900" y="59690"/>
                    <a:pt x="124460" y="59690"/>
                  </a:cubicBezTo>
                  <a:lnTo>
                    <a:pt x="4008748" y="59690"/>
                  </a:lnTo>
                  <a:moveTo>
                    <a:pt x="4008748" y="0"/>
                  </a:moveTo>
                  <a:lnTo>
                    <a:pt x="124460" y="0"/>
                  </a:lnTo>
                  <a:cubicBezTo>
                    <a:pt x="55880" y="0"/>
                    <a:pt x="0" y="55880"/>
                    <a:pt x="0" y="124460"/>
                  </a:cubicBezTo>
                  <a:lnTo>
                    <a:pt x="0" y="1188543"/>
                  </a:lnTo>
                  <a:cubicBezTo>
                    <a:pt x="0" y="1257123"/>
                    <a:pt x="55880" y="1313003"/>
                    <a:pt x="124460" y="1313003"/>
                  </a:cubicBezTo>
                  <a:lnTo>
                    <a:pt x="4008748" y="1313003"/>
                  </a:lnTo>
                  <a:cubicBezTo>
                    <a:pt x="4077329" y="1313003"/>
                    <a:pt x="4133209" y="1257123"/>
                    <a:pt x="4133209" y="1188543"/>
                  </a:cubicBezTo>
                  <a:lnTo>
                    <a:pt x="4133209" y="124460"/>
                  </a:lnTo>
                  <a:cubicBezTo>
                    <a:pt x="4133209" y="55880"/>
                    <a:pt x="4077329" y="0"/>
                    <a:pt x="4008748" y="0"/>
                  </a:cubicBezTo>
                  <a:close/>
                </a:path>
              </a:pathLst>
            </a:custGeom>
            <a:solidFill>
              <a:srgbClr val="000000"/>
            </a:solidFill>
          </p:spPr>
        </p:sp>
      </p:grpSp>
      <p:pic>
        <p:nvPicPr>
          <p:cNvPr id="31" name="Picture 3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194208" y="1127183"/>
            <a:ext cx="590151" cy="590151"/>
          </a:xfrm>
          <a:prstGeom prst="rect">
            <a:avLst/>
          </a:prstGeom>
        </p:spPr>
      </p:pic>
      <p:grpSp>
        <p:nvGrpSpPr>
          <p:cNvPr id="32" name="Group 32"/>
          <p:cNvGrpSpPr/>
          <p:nvPr/>
        </p:nvGrpSpPr>
        <p:grpSpPr>
          <a:xfrm>
            <a:off x="1311658" y="821879"/>
            <a:ext cx="11778075" cy="1173012"/>
            <a:chOff x="0" y="0"/>
            <a:chExt cx="13253052" cy="1319910"/>
          </a:xfrm>
        </p:grpSpPr>
        <p:sp>
          <p:nvSpPr>
            <p:cNvPr id="33" name="Freeform 33"/>
            <p:cNvSpPr/>
            <p:nvPr/>
          </p:nvSpPr>
          <p:spPr>
            <a:xfrm>
              <a:off x="31750" y="31750"/>
              <a:ext cx="13189553" cy="1256410"/>
            </a:xfrm>
            <a:custGeom>
              <a:avLst/>
              <a:gdLst/>
              <a:ahLst/>
              <a:cxnLst/>
              <a:rect l="l" t="t" r="r" b="b"/>
              <a:pathLst>
                <a:path w="13189553" h="1256410">
                  <a:moveTo>
                    <a:pt x="13096842" y="1256409"/>
                  </a:moveTo>
                  <a:lnTo>
                    <a:pt x="92710" y="1256409"/>
                  </a:lnTo>
                  <a:cubicBezTo>
                    <a:pt x="41910" y="1256409"/>
                    <a:pt x="0" y="1214500"/>
                    <a:pt x="0" y="1163699"/>
                  </a:cubicBezTo>
                  <a:lnTo>
                    <a:pt x="0" y="92710"/>
                  </a:lnTo>
                  <a:cubicBezTo>
                    <a:pt x="0" y="41910"/>
                    <a:pt x="41910" y="0"/>
                    <a:pt x="92710" y="0"/>
                  </a:cubicBezTo>
                  <a:lnTo>
                    <a:pt x="13095573" y="0"/>
                  </a:lnTo>
                  <a:cubicBezTo>
                    <a:pt x="13146373" y="0"/>
                    <a:pt x="13188283" y="41910"/>
                    <a:pt x="13188283" y="92710"/>
                  </a:cubicBezTo>
                  <a:lnTo>
                    <a:pt x="13188283" y="1162430"/>
                  </a:lnTo>
                  <a:cubicBezTo>
                    <a:pt x="13189553" y="1214500"/>
                    <a:pt x="13147642" y="1256410"/>
                    <a:pt x="13096842" y="1256410"/>
                  </a:cubicBezTo>
                  <a:close/>
                </a:path>
              </a:pathLst>
            </a:custGeom>
            <a:solidFill>
              <a:srgbClr val="FFFFFF"/>
            </a:solidFill>
          </p:spPr>
          <p:txBody>
            <a:bodyPr anchor="ctr"/>
            <a:lstStyle/>
            <a:p>
              <a:pPr algn="ctr"/>
              <a:r>
                <a:rPr lang="en-IN" sz="6000" dirty="0">
                  <a:latin typeface="Be Vietnam Bold" panose="020B0604020202020204" charset="0"/>
                </a:rPr>
                <a:t>Features</a:t>
              </a:r>
              <a:r>
                <a:rPr lang="en-IN" sz="6000" dirty="0">
                  <a:latin typeface="Be Vietnam" panose="020B0604020202020204" charset="0"/>
                </a:rPr>
                <a:t> </a:t>
              </a:r>
              <a:r>
                <a:rPr lang="en-IN" sz="6000" dirty="0">
                  <a:latin typeface="Be Vietnam Bold" panose="020B0604020202020204" charset="0"/>
                </a:rPr>
                <a:t>Available</a:t>
              </a:r>
            </a:p>
          </p:txBody>
        </p:sp>
        <p:sp>
          <p:nvSpPr>
            <p:cNvPr id="34" name="Freeform 34"/>
            <p:cNvSpPr/>
            <p:nvPr/>
          </p:nvSpPr>
          <p:spPr>
            <a:xfrm>
              <a:off x="0" y="0"/>
              <a:ext cx="13253053" cy="1319910"/>
            </a:xfrm>
            <a:custGeom>
              <a:avLst/>
              <a:gdLst/>
              <a:ahLst/>
              <a:cxnLst/>
              <a:rect l="l" t="t" r="r" b="b"/>
              <a:pathLst>
                <a:path w="13253053" h="1319910">
                  <a:moveTo>
                    <a:pt x="13128592" y="59690"/>
                  </a:moveTo>
                  <a:cubicBezTo>
                    <a:pt x="13164153" y="59690"/>
                    <a:pt x="13193362" y="88900"/>
                    <a:pt x="13193362" y="124460"/>
                  </a:cubicBezTo>
                  <a:lnTo>
                    <a:pt x="13193362" y="1195450"/>
                  </a:lnTo>
                  <a:cubicBezTo>
                    <a:pt x="13193362" y="1231010"/>
                    <a:pt x="13164153" y="1260220"/>
                    <a:pt x="13128592" y="1260220"/>
                  </a:cubicBezTo>
                  <a:lnTo>
                    <a:pt x="124460" y="1260220"/>
                  </a:lnTo>
                  <a:cubicBezTo>
                    <a:pt x="88900" y="1260220"/>
                    <a:pt x="59690" y="1231010"/>
                    <a:pt x="59690" y="1195450"/>
                  </a:cubicBezTo>
                  <a:lnTo>
                    <a:pt x="59690" y="124460"/>
                  </a:lnTo>
                  <a:cubicBezTo>
                    <a:pt x="59690" y="88900"/>
                    <a:pt x="88900" y="59690"/>
                    <a:pt x="124460" y="59690"/>
                  </a:cubicBezTo>
                  <a:lnTo>
                    <a:pt x="13128592" y="59690"/>
                  </a:lnTo>
                  <a:moveTo>
                    <a:pt x="13128592" y="0"/>
                  </a:moveTo>
                  <a:lnTo>
                    <a:pt x="124460" y="0"/>
                  </a:lnTo>
                  <a:cubicBezTo>
                    <a:pt x="55880" y="0"/>
                    <a:pt x="0" y="55880"/>
                    <a:pt x="0" y="124460"/>
                  </a:cubicBezTo>
                  <a:lnTo>
                    <a:pt x="0" y="1195450"/>
                  </a:lnTo>
                  <a:cubicBezTo>
                    <a:pt x="0" y="1264030"/>
                    <a:pt x="55880" y="1319910"/>
                    <a:pt x="124460" y="1319910"/>
                  </a:cubicBezTo>
                  <a:lnTo>
                    <a:pt x="13128592" y="1319910"/>
                  </a:lnTo>
                  <a:cubicBezTo>
                    <a:pt x="13197173" y="1319910"/>
                    <a:pt x="13253053" y="1264030"/>
                    <a:pt x="13253053" y="1195450"/>
                  </a:cubicBezTo>
                  <a:lnTo>
                    <a:pt x="13253053" y="124460"/>
                  </a:lnTo>
                  <a:cubicBezTo>
                    <a:pt x="13253053" y="55880"/>
                    <a:pt x="13197173" y="0"/>
                    <a:pt x="13128592" y="0"/>
                  </a:cubicBezTo>
                  <a:close/>
                </a:path>
              </a:pathLst>
            </a:custGeom>
            <a:solidFill>
              <a:srgbClr val="000000"/>
            </a:solidFill>
          </p:spPr>
        </p:sp>
      </p:grpSp>
      <p:sp>
        <p:nvSpPr>
          <p:cNvPr id="35" name="TextBox 35"/>
          <p:cNvSpPr txBox="1"/>
          <p:nvPr/>
        </p:nvSpPr>
        <p:spPr>
          <a:xfrm>
            <a:off x="13957099" y="1160322"/>
            <a:ext cx="1753224" cy="523875"/>
          </a:xfrm>
          <a:prstGeom prst="rect">
            <a:avLst/>
          </a:prstGeom>
        </p:spPr>
        <p:txBody>
          <a:bodyPr lIns="0" tIns="0" rIns="0" bIns="0" rtlCol="0" anchor="t">
            <a:spAutoFit/>
          </a:bodyPr>
          <a:lstStyle/>
          <a:p>
            <a:pPr>
              <a:lnSpc>
                <a:spcPts val="4200"/>
              </a:lnSpc>
            </a:pPr>
            <a:r>
              <a:rPr lang="en-US" sz="3000" spc="44" dirty="0">
                <a:solidFill>
                  <a:srgbClr val="000000"/>
                </a:solidFill>
                <a:latin typeface="Be Vietnam"/>
              </a:rPr>
              <a:t>Search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A98"/>
        </a:solidFill>
        <a:effectLst/>
      </p:bgPr>
    </p:bg>
    <p:spTree>
      <p:nvGrpSpPr>
        <p:cNvPr id="1" name=""/>
        <p:cNvGrpSpPr/>
        <p:nvPr/>
      </p:nvGrpSpPr>
      <p:grpSpPr>
        <a:xfrm>
          <a:off x="0" y="0"/>
          <a:ext cx="0" cy="0"/>
          <a:chOff x="0" y="0"/>
          <a:chExt cx="0" cy="0"/>
        </a:xfrm>
      </p:grpSpPr>
      <p:grpSp>
        <p:nvGrpSpPr>
          <p:cNvPr id="2" name="Group 2"/>
          <p:cNvGrpSpPr/>
          <p:nvPr/>
        </p:nvGrpSpPr>
        <p:grpSpPr>
          <a:xfrm>
            <a:off x="13780954" y="6301975"/>
            <a:ext cx="5101232" cy="5101232"/>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46308" y="21298"/>
            <a:ext cx="3974490" cy="3974490"/>
          </a:xfrm>
          <a:prstGeom prst="rect">
            <a:avLst/>
          </a:prstGeom>
        </p:spPr>
      </p:pic>
      <p:grpSp>
        <p:nvGrpSpPr>
          <p:cNvPr id="5" name="Group 5"/>
          <p:cNvGrpSpPr>
            <a:grpSpLocks noChangeAspect="1"/>
          </p:cNvGrpSpPr>
          <p:nvPr/>
        </p:nvGrpSpPr>
        <p:grpSpPr>
          <a:xfrm>
            <a:off x="1675517" y="1273136"/>
            <a:ext cx="7252058" cy="5445305"/>
            <a:chOff x="0" y="0"/>
            <a:chExt cx="8456930" cy="6350000"/>
          </a:xfrm>
        </p:grpSpPr>
        <p:sp>
          <p:nvSpPr>
            <p:cNvPr id="6" name="Freeform 6"/>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000000"/>
            </a:solidFill>
          </p:spPr>
        </p:sp>
        <p:sp>
          <p:nvSpPr>
            <p:cNvPr id="7" name="Freeform 7"/>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4F4F4"/>
            </a:solidFill>
          </p:spPr>
        </p:sp>
        <p:sp>
          <p:nvSpPr>
            <p:cNvPr id="8" name="Freeform 8"/>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4F4F4"/>
            </a:solidFill>
          </p:spPr>
        </p:sp>
        <p:sp>
          <p:nvSpPr>
            <p:cNvPr id="9" name="Freeform 9"/>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4F4F4"/>
            </a:solidFill>
          </p:spPr>
        </p:sp>
        <p:sp>
          <p:nvSpPr>
            <p:cNvPr id="10" name="Freeform 10"/>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4F4F4"/>
            </a:solidFill>
          </p:spPr>
        </p:sp>
        <p:sp>
          <p:nvSpPr>
            <p:cNvPr id="11" name="Freeform 11"/>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solidFill>
              <a:srgbClr val="FFFFFF"/>
            </a:solidFill>
          </p:spPr>
        </p:sp>
        <p:sp>
          <p:nvSpPr>
            <p:cNvPr id="12" name="Freeform 12"/>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sp>
      </p:grpSp>
      <p:grpSp>
        <p:nvGrpSpPr>
          <p:cNvPr id="13" name="Group 13"/>
          <p:cNvGrpSpPr>
            <a:grpSpLocks noChangeAspect="1"/>
          </p:cNvGrpSpPr>
          <p:nvPr/>
        </p:nvGrpSpPr>
        <p:grpSpPr>
          <a:xfrm>
            <a:off x="9495297" y="1273136"/>
            <a:ext cx="7252058" cy="5445305"/>
            <a:chOff x="0" y="0"/>
            <a:chExt cx="8456930" cy="6350000"/>
          </a:xfrm>
        </p:grpSpPr>
        <p:sp>
          <p:nvSpPr>
            <p:cNvPr id="14" name="Freeform 14"/>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000000"/>
            </a:solidFill>
          </p:spPr>
        </p:sp>
        <p:sp>
          <p:nvSpPr>
            <p:cNvPr id="15" name="Freeform 15"/>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4F4F4"/>
            </a:solidFill>
          </p:spPr>
        </p:sp>
        <p:sp>
          <p:nvSpPr>
            <p:cNvPr id="16" name="Freeform 16"/>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4F4F4"/>
            </a:solidFill>
          </p:spPr>
        </p:sp>
        <p:sp>
          <p:nvSpPr>
            <p:cNvPr id="17" name="Freeform 17"/>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4F4F4"/>
            </a:solidFill>
          </p:spPr>
        </p:sp>
        <p:sp>
          <p:nvSpPr>
            <p:cNvPr id="18" name="Freeform 18"/>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4F4F4"/>
            </a:solidFill>
          </p:spPr>
        </p:sp>
        <p:sp>
          <p:nvSpPr>
            <p:cNvPr id="19" name="Freeform 19"/>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solidFill>
              <a:srgbClr val="FFFFFF"/>
            </a:solidFill>
          </p:spPr>
        </p:sp>
        <p:sp>
          <p:nvSpPr>
            <p:cNvPr id="20" name="Freeform 20"/>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sp>
      </p:grpSp>
      <p:grpSp>
        <p:nvGrpSpPr>
          <p:cNvPr id="21" name="Group 21"/>
          <p:cNvGrpSpPr/>
          <p:nvPr/>
        </p:nvGrpSpPr>
        <p:grpSpPr>
          <a:xfrm>
            <a:off x="3303120" y="2008543"/>
            <a:ext cx="3996308" cy="2591512"/>
            <a:chOff x="-727" y="-1230798"/>
            <a:chExt cx="5328411" cy="3455348"/>
          </a:xfrm>
        </p:grpSpPr>
        <p:sp>
          <p:nvSpPr>
            <p:cNvPr id="22" name="TextBox 22"/>
            <p:cNvSpPr txBox="1"/>
            <p:nvPr/>
          </p:nvSpPr>
          <p:spPr>
            <a:xfrm>
              <a:off x="-727" y="-1230798"/>
              <a:ext cx="5327684" cy="1144058"/>
            </a:xfrm>
            <a:prstGeom prst="rect">
              <a:avLst/>
            </a:prstGeom>
          </p:spPr>
          <p:txBody>
            <a:bodyPr lIns="0" tIns="0" rIns="0" bIns="0" rtlCol="0" anchor="t">
              <a:spAutoFit/>
            </a:bodyPr>
            <a:lstStyle/>
            <a:p>
              <a:pPr algn="ctr">
                <a:lnSpc>
                  <a:spcPts val="6720"/>
                </a:lnSpc>
              </a:pPr>
              <a:r>
                <a:rPr lang="en-US" sz="5600" dirty="0">
                  <a:solidFill>
                    <a:srgbClr val="000000"/>
                  </a:solidFill>
                  <a:latin typeface="Be Vietnam"/>
                </a:rPr>
                <a:t>Frontend</a:t>
              </a:r>
            </a:p>
          </p:txBody>
        </p:sp>
        <p:sp>
          <p:nvSpPr>
            <p:cNvPr id="23" name="TextBox 23"/>
            <p:cNvSpPr txBox="1"/>
            <p:nvPr/>
          </p:nvSpPr>
          <p:spPr>
            <a:xfrm>
              <a:off x="0" y="1608997"/>
              <a:ext cx="5327684" cy="615553"/>
            </a:xfrm>
            <a:prstGeom prst="rect">
              <a:avLst/>
            </a:prstGeom>
          </p:spPr>
          <p:txBody>
            <a:bodyPr lIns="0" tIns="0" rIns="0" bIns="0" rtlCol="0" anchor="t">
              <a:spAutoFit/>
            </a:bodyPr>
            <a:lstStyle/>
            <a:p>
              <a:pPr algn="ctr">
                <a:lnSpc>
                  <a:spcPts val="3600"/>
                </a:lnSpc>
              </a:pPr>
              <a:endParaRPr lang="en-US" sz="3000" dirty="0">
                <a:solidFill>
                  <a:srgbClr val="000000"/>
                </a:solidFill>
                <a:latin typeface="Be Vietnam"/>
              </a:endParaRPr>
            </a:p>
          </p:txBody>
        </p:sp>
      </p:grpSp>
      <p:sp>
        <p:nvSpPr>
          <p:cNvPr id="25" name="TextBox 25"/>
          <p:cNvSpPr txBox="1"/>
          <p:nvPr/>
        </p:nvSpPr>
        <p:spPr>
          <a:xfrm>
            <a:off x="11122900" y="2008543"/>
            <a:ext cx="3995763" cy="858044"/>
          </a:xfrm>
          <a:prstGeom prst="rect">
            <a:avLst/>
          </a:prstGeom>
        </p:spPr>
        <p:txBody>
          <a:bodyPr lIns="0" tIns="0" rIns="0" bIns="0" rtlCol="0" anchor="t">
            <a:spAutoFit/>
          </a:bodyPr>
          <a:lstStyle/>
          <a:p>
            <a:pPr algn="ctr">
              <a:lnSpc>
                <a:spcPts val="6720"/>
              </a:lnSpc>
            </a:pPr>
            <a:r>
              <a:rPr lang="en-US" sz="5600" dirty="0">
                <a:solidFill>
                  <a:srgbClr val="000000"/>
                </a:solidFill>
                <a:latin typeface="Be Vietnam"/>
              </a:rPr>
              <a:t>Backend</a:t>
            </a:r>
          </a:p>
        </p:txBody>
      </p:sp>
      <p:grpSp>
        <p:nvGrpSpPr>
          <p:cNvPr id="27" name="Group 27"/>
          <p:cNvGrpSpPr/>
          <p:nvPr/>
        </p:nvGrpSpPr>
        <p:grpSpPr>
          <a:xfrm>
            <a:off x="1760863" y="7102918"/>
            <a:ext cx="14843090" cy="2418235"/>
            <a:chOff x="0" y="0"/>
            <a:chExt cx="19790786" cy="3224314"/>
          </a:xfrm>
        </p:grpSpPr>
        <p:grpSp>
          <p:nvGrpSpPr>
            <p:cNvPr id="28" name="Group 28"/>
            <p:cNvGrpSpPr/>
            <p:nvPr/>
          </p:nvGrpSpPr>
          <p:grpSpPr>
            <a:xfrm>
              <a:off x="330008" y="389197"/>
              <a:ext cx="19460778" cy="2835117"/>
              <a:chOff x="0" y="0"/>
              <a:chExt cx="28468113" cy="4147339"/>
            </a:xfrm>
          </p:grpSpPr>
          <p:sp>
            <p:nvSpPr>
              <p:cNvPr id="29" name="Freeform 29"/>
              <p:cNvSpPr/>
              <p:nvPr/>
            </p:nvSpPr>
            <p:spPr>
              <a:xfrm>
                <a:off x="31750" y="31750"/>
                <a:ext cx="28404614" cy="4083839"/>
              </a:xfrm>
              <a:custGeom>
                <a:avLst/>
                <a:gdLst/>
                <a:ahLst/>
                <a:cxnLst/>
                <a:rect l="l" t="t" r="r" b="b"/>
                <a:pathLst>
                  <a:path w="28404614" h="4083839">
                    <a:moveTo>
                      <a:pt x="28311903" y="4083839"/>
                    </a:moveTo>
                    <a:lnTo>
                      <a:pt x="92710" y="4083839"/>
                    </a:lnTo>
                    <a:cubicBezTo>
                      <a:pt x="41910" y="4083839"/>
                      <a:pt x="0" y="4041928"/>
                      <a:pt x="0" y="3991128"/>
                    </a:cubicBezTo>
                    <a:lnTo>
                      <a:pt x="0" y="92710"/>
                    </a:lnTo>
                    <a:cubicBezTo>
                      <a:pt x="0" y="41910"/>
                      <a:pt x="41910" y="0"/>
                      <a:pt x="92710" y="0"/>
                    </a:cubicBezTo>
                    <a:lnTo>
                      <a:pt x="28310635" y="0"/>
                    </a:lnTo>
                    <a:cubicBezTo>
                      <a:pt x="28361435" y="0"/>
                      <a:pt x="28403342" y="41910"/>
                      <a:pt x="28403342" y="92710"/>
                    </a:cubicBezTo>
                    <a:lnTo>
                      <a:pt x="28403342" y="3989859"/>
                    </a:lnTo>
                    <a:cubicBezTo>
                      <a:pt x="28404614" y="4041929"/>
                      <a:pt x="28362703" y="4083839"/>
                      <a:pt x="28311903" y="4083839"/>
                    </a:cubicBezTo>
                    <a:close/>
                  </a:path>
                </a:pathLst>
              </a:custGeom>
              <a:solidFill>
                <a:srgbClr val="FFFFFF"/>
              </a:solidFill>
            </p:spPr>
          </p:sp>
          <p:sp>
            <p:nvSpPr>
              <p:cNvPr id="30" name="Freeform 30"/>
              <p:cNvSpPr/>
              <p:nvPr/>
            </p:nvSpPr>
            <p:spPr>
              <a:xfrm>
                <a:off x="0" y="0"/>
                <a:ext cx="28468114" cy="4147339"/>
              </a:xfrm>
              <a:custGeom>
                <a:avLst/>
                <a:gdLst/>
                <a:ahLst/>
                <a:cxnLst/>
                <a:rect l="l" t="t" r="r" b="b"/>
                <a:pathLst>
                  <a:path w="28468114" h="4147339">
                    <a:moveTo>
                      <a:pt x="28343653" y="59690"/>
                    </a:moveTo>
                    <a:cubicBezTo>
                      <a:pt x="28379214" y="59690"/>
                      <a:pt x="28408424" y="88900"/>
                      <a:pt x="28408424" y="124460"/>
                    </a:cubicBezTo>
                    <a:lnTo>
                      <a:pt x="28408424" y="4022879"/>
                    </a:lnTo>
                    <a:cubicBezTo>
                      <a:pt x="28408424" y="4058439"/>
                      <a:pt x="28379214" y="4087649"/>
                      <a:pt x="28343653" y="4087649"/>
                    </a:cubicBezTo>
                    <a:lnTo>
                      <a:pt x="124460" y="4087649"/>
                    </a:lnTo>
                    <a:cubicBezTo>
                      <a:pt x="88900" y="4087649"/>
                      <a:pt x="59690" y="4058439"/>
                      <a:pt x="59690" y="4022879"/>
                    </a:cubicBezTo>
                    <a:lnTo>
                      <a:pt x="59690" y="124460"/>
                    </a:lnTo>
                    <a:cubicBezTo>
                      <a:pt x="59690" y="88900"/>
                      <a:pt x="88900" y="59690"/>
                      <a:pt x="124460" y="59690"/>
                    </a:cubicBezTo>
                    <a:lnTo>
                      <a:pt x="28343653" y="59690"/>
                    </a:lnTo>
                    <a:moveTo>
                      <a:pt x="28343653" y="0"/>
                    </a:moveTo>
                    <a:lnTo>
                      <a:pt x="124460" y="0"/>
                    </a:lnTo>
                    <a:cubicBezTo>
                      <a:pt x="55880" y="0"/>
                      <a:pt x="0" y="55880"/>
                      <a:pt x="0" y="124460"/>
                    </a:cubicBezTo>
                    <a:lnTo>
                      <a:pt x="0" y="4022879"/>
                    </a:lnTo>
                    <a:cubicBezTo>
                      <a:pt x="0" y="4091459"/>
                      <a:pt x="55880" y="4147339"/>
                      <a:pt x="124460" y="4147339"/>
                    </a:cubicBezTo>
                    <a:lnTo>
                      <a:pt x="28343653" y="4147339"/>
                    </a:lnTo>
                    <a:cubicBezTo>
                      <a:pt x="28412235" y="4147339"/>
                      <a:pt x="28468114" y="4091459"/>
                      <a:pt x="28468114" y="4022879"/>
                    </a:cubicBezTo>
                    <a:lnTo>
                      <a:pt x="28468114" y="124460"/>
                    </a:lnTo>
                    <a:cubicBezTo>
                      <a:pt x="28468114" y="55880"/>
                      <a:pt x="28412235" y="0"/>
                      <a:pt x="28343653" y="0"/>
                    </a:cubicBezTo>
                    <a:close/>
                  </a:path>
                </a:pathLst>
              </a:custGeom>
              <a:solidFill>
                <a:srgbClr val="000000"/>
              </a:solidFill>
            </p:spPr>
          </p:sp>
        </p:grpSp>
        <p:grpSp>
          <p:nvGrpSpPr>
            <p:cNvPr id="31" name="Group 31"/>
            <p:cNvGrpSpPr/>
            <p:nvPr/>
          </p:nvGrpSpPr>
          <p:grpSpPr>
            <a:xfrm>
              <a:off x="0" y="0"/>
              <a:ext cx="19460778" cy="2835117"/>
              <a:chOff x="0" y="0"/>
              <a:chExt cx="28468113" cy="4147339"/>
            </a:xfrm>
          </p:grpSpPr>
          <p:sp>
            <p:nvSpPr>
              <p:cNvPr id="32" name="Freeform 32"/>
              <p:cNvSpPr/>
              <p:nvPr/>
            </p:nvSpPr>
            <p:spPr>
              <a:xfrm>
                <a:off x="31750" y="31750"/>
                <a:ext cx="28404614" cy="4083839"/>
              </a:xfrm>
              <a:custGeom>
                <a:avLst/>
                <a:gdLst/>
                <a:ahLst/>
                <a:cxnLst/>
                <a:rect l="l" t="t" r="r" b="b"/>
                <a:pathLst>
                  <a:path w="28404614" h="4083839">
                    <a:moveTo>
                      <a:pt x="28311903" y="4083839"/>
                    </a:moveTo>
                    <a:lnTo>
                      <a:pt x="92710" y="4083839"/>
                    </a:lnTo>
                    <a:cubicBezTo>
                      <a:pt x="41910" y="4083839"/>
                      <a:pt x="0" y="4041928"/>
                      <a:pt x="0" y="3991128"/>
                    </a:cubicBezTo>
                    <a:lnTo>
                      <a:pt x="0" y="92710"/>
                    </a:lnTo>
                    <a:cubicBezTo>
                      <a:pt x="0" y="41910"/>
                      <a:pt x="41910" y="0"/>
                      <a:pt x="92710" y="0"/>
                    </a:cubicBezTo>
                    <a:lnTo>
                      <a:pt x="28310635" y="0"/>
                    </a:lnTo>
                    <a:cubicBezTo>
                      <a:pt x="28361435" y="0"/>
                      <a:pt x="28403342" y="41910"/>
                      <a:pt x="28403342" y="92710"/>
                    </a:cubicBezTo>
                    <a:lnTo>
                      <a:pt x="28403342" y="3989859"/>
                    </a:lnTo>
                    <a:cubicBezTo>
                      <a:pt x="28404614" y="4041929"/>
                      <a:pt x="28362703" y="4083839"/>
                      <a:pt x="28311903" y="4083839"/>
                    </a:cubicBezTo>
                    <a:close/>
                  </a:path>
                </a:pathLst>
              </a:custGeom>
              <a:solidFill>
                <a:srgbClr val="FFFFFF"/>
              </a:solidFill>
            </p:spPr>
          </p:sp>
          <p:sp>
            <p:nvSpPr>
              <p:cNvPr id="33" name="Freeform 33"/>
              <p:cNvSpPr/>
              <p:nvPr/>
            </p:nvSpPr>
            <p:spPr>
              <a:xfrm>
                <a:off x="0" y="0"/>
                <a:ext cx="28468114" cy="4147339"/>
              </a:xfrm>
              <a:custGeom>
                <a:avLst/>
                <a:gdLst/>
                <a:ahLst/>
                <a:cxnLst/>
                <a:rect l="l" t="t" r="r" b="b"/>
                <a:pathLst>
                  <a:path w="28468114" h="4147339">
                    <a:moveTo>
                      <a:pt x="28343653" y="59690"/>
                    </a:moveTo>
                    <a:cubicBezTo>
                      <a:pt x="28379214" y="59690"/>
                      <a:pt x="28408424" y="88900"/>
                      <a:pt x="28408424" y="124460"/>
                    </a:cubicBezTo>
                    <a:lnTo>
                      <a:pt x="28408424" y="4022879"/>
                    </a:lnTo>
                    <a:cubicBezTo>
                      <a:pt x="28408424" y="4058439"/>
                      <a:pt x="28379214" y="4087649"/>
                      <a:pt x="28343653" y="4087649"/>
                    </a:cubicBezTo>
                    <a:lnTo>
                      <a:pt x="124460" y="4087649"/>
                    </a:lnTo>
                    <a:cubicBezTo>
                      <a:pt x="88900" y="4087649"/>
                      <a:pt x="59690" y="4058439"/>
                      <a:pt x="59690" y="4022879"/>
                    </a:cubicBezTo>
                    <a:lnTo>
                      <a:pt x="59690" y="124460"/>
                    </a:lnTo>
                    <a:cubicBezTo>
                      <a:pt x="59690" y="88900"/>
                      <a:pt x="88900" y="59690"/>
                      <a:pt x="124460" y="59690"/>
                    </a:cubicBezTo>
                    <a:lnTo>
                      <a:pt x="28343653" y="59690"/>
                    </a:lnTo>
                    <a:moveTo>
                      <a:pt x="28343653" y="0"/>
                    </a:moveTo>
                    <a:lnTo>
                      <a:pt x="124460" y="0"/>
                    </a:lnTo>
                    <a:cubicBezTo>
                      <a:pt x="55880" y="0"/>
                      <a:pt x="0" y="55880"/>
                      <a:pt x="0" y="124460"/>
                    </a:cubicBezTo>
                    <a:lnTo>
                      <a:pt x="0" y="4022879"/>
                    </a:lnTo>
                    <a:cubicBezTo>
                      <a:pt x="0" y="4091459"/>
                      <a:pt x="55880" y="4147339"/>
                      <a:pt x="124460" y="4147339"/>
                    </a:cubicBezTo>
                    <a:lnTo>
                      <a:pt x="28343653" y="4147339"/>
                    </a:lnTo>
                    <a:cubicBezTo>
                      <a:pt x="28412235" y="4147339"/>
                      <a:pt x="28468114" y="4091459"/>
                      <a:pt x="28468114" y="4022879"/>
                    </a:cubicBezTo>
                    <a:lnTo>
                      <a:pt x="28468114" y="124460"/>
                    </a:lnTo>
                    <a:cubicBezTo>
                      <a:pt x="28468114" y="55880"/>
                      <a:pt x="28412235" y="0"/>
                      <a:pt x="28343653" y="0"/>
                    </a:cubicBezTo>
                    <a:close/>
                  </a:path>
                </a:pathLst>
              </a:custGeom>
              <a:solidFill>
                <a:srgbClr val="000000"/>
              </a:solidFill>
            </p:spPr>
          </p:sp>
        </p:grpSp>
      </p:grpSp>
      <p:sp>
        <p:nvSpPr>
          <p:cNvPr id="36" name="TextBox 36"/>
          <p:cNvSpPr txBox="1"/>
          <p:nvPr/>
        </p:nvSpPr>
        <p:spPr>
          <a:xfrm>
            <a:off x="5870167" y="7714624"/>
            <a:ext cx="6547665" cy="886142"/>
          </a:xfrm>
          <a:prstGeom prst="rect">
            <a:avLst/>
          </a:prstGeom>
        </p:spPr>
        <p:txBody>
          <a:bodyPr lIns="0" tIns="0" rIns="0" bIns="0" rtlCol="0" anchor="t">
            <a:spAutoFit/>
          </a:bodyPr>
          <a:lstStyle/>
          <a:p>
            <a:pPr algn="ctr">
              <a:lnSpc>
                <a:spcPts val="7280"/>
              </a:lnSpc>
            </a:pPr>
            <a:r>
              <a:rPr lang="en-US" sz="5600" dirty="0">
                <a:solidFill>
                  <a:srgbClr val="000000"/>
                </a:solidFill>
                <a:latin typeface="Be Vietnam Bold" panose="020B0604020202020204" charset="0"/>
              </a:rPr>
              <a:t>Tools Used</a:t>
            </a:r>
          </a:p>
        </p:txBody>
      </p:sp>
      <p:pic>
        <p:nvPicPr>
          <p:cNvPr id="46" name="Picture 45">
            <a:extLst>
              <a:ext uri="{FF2B5EF4-FFF2-40B4-BE49-F238E27FC236}">
                <a16:creationId xmlns:a16="http://schemas.microsoft.com/office/drawing/2014/main" id="{9A8C4C12-BAA0-41A6-8D97-C3DFE7C425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0467" y="3114252"/>
            <a:ext cx="1172017" cy="1172017"/>
          </a:xfrm>
          <a:prstGeom prst="rect">
            <a:avLst/>
          </a:prstGeom>
        </p:spPr>
      </p:pic>
      <p:pic>
        <p:nvPicPr>
          <p:cNvPr id="48" name="Picture 47">
            <a:extLst>
              <a:ext uri="{FF2B5EF4-FFF2-40B4-BE49-F238E27FC236}">
                <a16:creationId xmlns:a16="http://schemas.microsoft.com/office/drawing/2014/main" id="{05E352B3-676D-4D7C-8085-4A941E3AA4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1319" y="4616333"/>
            <a:ext cx="1108250" cy="1108250"/>
          </a:xfrm>
          <a:prstGeom prst="rect">
            <a:avLst/>
          </a:prstGeom>
        </p:spPr>
      </p:pic>
      <p:pic>
        <p:nvPicPr>
          <p:cNvPr id="54" name="Picture 53">
            <a:extLst>
              <a:ext uri="{FF2B5EF4-FFF2-40B4-BE49-F238E27FC236}">
                <a16:creationId xmlns:a16="http://schemas.microsoft.com/office/drawing/2014/main" id="{67E60A35-3B66-4D04-9DD4-D6FAA08C8B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63391" y="2947239"/>
            <a:ext cx="1172017" cy="1506042"/>
          </a:xfrm>
          <a:prstGeom prst="rect">
            <a:avLst/>
          </a:prstGeom>
        </p:spPr>
      </p:pic>
      <p:pic>
        <p:nvPicPr>
          <p:cNvPr id="58" name="Picture 57">
            <a:extLst>
              <a:ext uri="{FF2B5EF4-FFF2-40B4-BE49-F238E27FC236}">
                <a16:creationId xmlns:a16="http://schemas.microsoft.com/office/drawing/2014/main" id="{B1A9F5AE-BC68-4BDD-BF18-0F3D97E1EA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32654" y="2964566"/>
            <a:ext cx="1172018" cy="1172018"/>
          </a:xfrm>
          <a:prstGeom prst="rect">
            <a:avLst/>
          </a:prstGeom>
        </p:spPr>
      </p:pic>
      <p:pic>
        <p:nvPicPr>
          <p:cNvPr id="60" name="Picture 59">
            <a:extLst>
              <a:ext uri="{FF2B5EF4-FFF2-40B4-BE49-F238E27FC236}">
                <a16:creationId xmlns:a16="http://schemas.microsoft.com/office/drawing/2014/main" id="{CE887EF7-2B05-4DB1-B994-23514CB87CD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14233" y="4614342"/>
            <a:ext cx="1108251" cy="1108251"/>
          </a:xfrm>
          <a:prstGeom prst="rect">
            <a:avLst/>
          </a:prstGeom>
        </p:spPr>
      </p:pic>
      <p:pic>
        <p:nvPicPr>
          <p:cNvPr id="62" name="Picture 61">
            <a:extLst>
              <a:ext uri="{FF2B5EF4-FFF2-40B4-BE49-F238E27FC236}">
                <a16:creationId xmlns:a16="http://schemas.microsoft.com/office/drawing/2014/main" id="{43755373-5F72-4311-BEDC-A8FC56FC1E5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37552" y="3142207"/>
            <a:ext cx="1172017" cy="1172017"/>
          </a:xfrm>
          <a:prstGeom prst="rect">
            <a:avLst/>
          </a:prstGeom>
        </p:spPr>
      </p:pic>
      <p:pic>
        <p:nvPicPr>
          <p:cNvPr id="64" name="Picture 63">
            <a:extLst>
              <a:ext uri="{FF2B5EF4-FFF2-40B4-BE49-F238E27FC236}">
                <a16:creationId xmlns:a16="http://schemas.microsoft.com/office/drawing/2014/main" id="{C2851091-4955-45E9-858D-8BC6260D7A6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39820" y="4605944"/>
            <a:ext cx="1172018" cy="11720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5" name="Group 5"/>
          <p:cNvGrpSpPr/>
          <p:nvPr/>
        </p:nvGrpSpPr>
        <p:grpSpPr>
          <a:xfrm>
            <a:off x="609600" y="190500"/>
            <a:ext cx="17068800" cy="9906000"/>
            <a:chOff x="0" y="0"/>
            <a:chExt cx="20898943" cy="7280226"/>
          </a:xfrm>
        </p:grpSpPr>
        <p:grpSp>
          <p:nvGrpSpPr>
            <p:cNvPr id="6" name="Group 6"/>
            <p:cNvGrpSpPr>
              <a:grpSpLocks noChangeAspect="1"/>
            </p:cNvGrpSpPr>
            <p:nvPr/>
          </p:nvGrpSpPr>
          <p:grpSpPr>
            <a:xfrm>
              <a:off x="617142" y="479729"/>
              <a:ext cx="20281801" cy="6800497"/>
              <a:chOff x="0" y="0"/>
              <a:chExt cx="18938240" cy="6350000"/>
            </a:xfrm>
          </p:grpSpPr>
          <p:sp>
            <p:nvSpPr>
              <p:cNvPr id="7" name="Freeform 7"/>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id="8" name="Freeform 8"/>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p:spPr>
          </p:sp>
          <p:sp>
            <p:nvSpPr>
              <p:cNvPr id="9" name="Freeform 9"/>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10" name="Freeform 10"/>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nvGrpSpPr>
            <p:cNvPr id="11" name="Group 11"/>
            <p:cNvGrpSpPr>
              <a:grpSpLocks noChangeAspect="1"/>
            </p:cNvGrpSpPr>
            <p:nvPr/>
          </p:nvGrpSpPr>
          <p:grpSpPr>
            <a:xfrm>
              <a:off x="0" y="0"/>
              <a:ext cx="20281801" cy="6800497"/>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txBody>
              <a:bodyPr/>
              <a:lstStyle/>
              <a:p>
                <a:endParaRPr lang="en-IN" dirty="0"/>
              </a:p>
            </p:txBody>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p:spPr>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graphicFrame>
        <p:nvGraphicFramePr>
          <p:cNvPr id="22" name="Table 22">
            <a:extLst>
              <a:ext uri="{FF2B5EF4-FFF2-40B4-BE49-F238E27FC236}">
                <a16:creationId xmlns:a16="http://schemas.microsoft.com/office/drawing/2014/main" id="{EB176161-D9BF-45D4-8954-F7A581192342}"/>
              </a:ext>
            </a:extLst>
          </p:cNvPr>
          <p:cNvGraphicFramePr>
            <a:graphicFrameLocks noGrp="1"/>
          </p:cNvGraphicFramePr>
          <p:nvPr>
            <p:extLst>
              <p:ext uri="{D42A27DB-BD31-4B8C-83A1-F6EECF244321}">
                <p14:modId xmlns:p14="http://schemas.microsoft.com/office/powerpoint/2010/main" val="2743327295"/>
              </p:ext>
            </p:extLst>
          </p:nvPr>
        </p:nvGraphicFramePr>
        <p:xfrm>
          <a:off x="1138077" y="1833800"/>
          <a:ext cx="15473523" cy="7629927"/>
        </p:xfrm>
        <a:graphic>
          <a:graphicData uri="http://schemas.openxmlformats.org/drawingml/2006/table">
            <a:tbl>
              <a:tblPr firstRow="1" bandRow="1">
                <a:tableStyleId>{E8034E78-7F5D-4C2E-B375-FC64B27BC917}</a:tableStyleId>
              </a:tblPr>
              <a:tblGrid>
                <a:gridCol w="5157841">
                  <a:extLst>
                    <a:ext uri="{9D8B030D-6E8A-4147-A177-3AD203B41FA5}">
                      <a16:colId xmlns:a16="http://schemas.microsoft.com/office/drawing/2014/main" val="1421082604"/>
                    </a:ext>
                  </a:extLst>
                </a:gridCol>
                <a:gridCol w="5157841">
                  <a:extLst>
                    <a:ext uri="{9D8B030D-6E8A-4147-A177-3AD203B41FA5}">
                      <a16:colId xmlns:a16="http://schemas.microsoft.com/office/drawing/2014/main" val="1802915678"/>
                    </a:ext>
                  </a:extLst>
                </a:gridCol>
                <a:gridCol w="5157841">
                  <a:extLst>
                    <a:ext uri="{9D8B030D-6E8A-4147-A177-3AD203B41FA5}">
                      <a16:colId xmlns:a16="http://schemas.microsoft.com/office/drawing/2014/main" val="415684832"/>
                    </a:ext>
                  </a:extLst>
                </a:gridCol>
              </a:tblGrid>
              <a:tr h="1006306">
                <a:tc>
                  <a:txBody>
                    <a:bodyPr/>
                    <a:lstStyle/>
                    <a:p>
                      <a:pPr algn="ctr"/>
                      <a:r>
                        <a:rPr lang="en-IN" sz="3000" dirty="0">
                          <a:solidFill>
                            <a:schemeClr val="bg1"/>
                          </a:solidFill>
                          <a:latin typeface="Be Vietnam" panose="020B0604020202020204" charset="0"/>
                        </a:rPr>
                        <a:t>Team Member</a:t>
                      </a:r>
                    </a:p>
                  </a:txBody>
                  <a:tcPr anchor="ctr"/>
                </a:tc>
                <a:tc>
                  <a:txBody>
                    <a:bodyPr/>
                    <a:lstStyle/>
                    <a:p>
                      <a:pPr algn="ctr"/>
                      <a:r>
                        <a:rPr lang="en-IN" sz="3000" dirty="0">
                          <a:latin typeface="Be Vietnam" panose="020B0604020202020204" charset="0"/>
                        </a:rPr>
                        <a:t>Contribution</a:t>
                      </a:r>
                    </a:p>
                  </a:txBody>
                  <a:tcPr anchor="ctr"/>
                </a:tc>
                <a:tc>
                  <a:txBody>
                    <a:bodyPr/>
                    <a:lstStyle/>
                    <a:p>
                      <a:pPr algn="ctr"/>
                      <a:r>
                        <a:rPr lang="en-IN" sz="3000" dirty="0">
                          <a:latin typeface="Be Vietnam" panose="020B0604020202020204" charset="0"/>
                        </a:rPr>
                        <a:t>Challenges Faced</a:t>
                      </a:r>
                    </a:p>
                  </a:txBody>
                  <a:tcPr anchor="ctr"/>
                </a:tc>
                <a:extLst>
                  <a:ext uri="{0D108BD9-81ED-4DB2-BD59-A6C34878D82A}">
                    <a16:rowId xmlns:a16="http://schemas.microsoft.com/office/drawing/2014/main" val="4274926201"/>
                  </a:ext>
                </a:extLst>
              </a:tr>
              <a:tr h="1006306">
                <a:tc>
                  <a:txBody>
                    <a:bodyPr/>
                    <a:lstStyle/>
                    <a:p>
                      <a:pPr algn="ctr"/>
                      <a:r>
                        <a:rPr lang="en-IN" sz="3000" dirty="0">
                          <a:solidFill>
                            <a:schemeClr val="tx1"/>
                          </a:solidFill>
                          <a:latin typeface="Be Vietnam" panose="020B0604020202020204" charset="0"/>
                        </a:rPr>
                        <a:t>Nikhil Dhaka</a:t>
                      </a:r>
                    </a:p>
                  </a:txBody>
                  <a:tcPr anchor="ctr"/>
                </a:tc>
                <a:tc>
                  <a:txBody>
                    <a:bodyPr/>
                    <a:lstStyle/>
                    <a:p>
                      <a:pPr algn="ctr"/>
                      <a:r>
                        <a:rPr lang="en-IN" sz="3000" dirty="0">
                          <a:solidFill>
                            <a:schemeClr val="tx1"/>
                          </a:solidFill>
                          <a:latin typeface="Be Vietnam" panose="020B0604020202020204" charset="0"/>
                        </a:rPr>
                        <a:t>Contact us, </a:t>
                      </a:r>
                      <a:r>
                        <a:rPr lang="en-IN" sz="3000" dirty="0" err="1">
                          <a:solidFill>
                            <a:schemeClr val="tx1"/>
                          </a:solidFill>
                          <a:latin typeface="Be Vietnam" panose="020B0604020202020204" charset="0"/>
                        </a:rPr>
                        <a:t>history,dashboard,graph</a:t>
                      </a:r>
                      <a:endParaRPr lang="en-IN" sz="3000" dirty="0">
                        <a:solidFill>
                          <a:schemeClr val="tx1"/>
                        </a:solidFill>
                        <a:latin typeface="Be Vietnam" panose="020B0604020202020204" charset="0"/>
                      </a:endParaRPr>
                    </a:p>
                  </a:txBody>
                  <a:tcPr anchor="ctr"/>
                </a:tc>
                <a:tc>
                  <a:txBody>
                    <a:bodyPr/>
                    <a:lstStyle/>
                    <a:p>
                      <a:pPr algn="ctr"/>
                      <a:endParaRPr lang="en-IN" sz="3000">
                        <a:latin typeface="Be Vietnam" panose="020B0604020202020204" charset="0"/>
                      </a:endParaRPr>
                    </a:p>
                  </a:txBody>
                  <a:tcPr anchor="ctr"/>
                </a:tc>
                <a:extLst>
                  <a:ext uri="{0D108BD9-81ED-4DB2-BD59-A6C34878D82A}">
                    <a16:rowId xmlns:a16="http://schemas.microsoft.com/office/drawing/2014/main" val="190935511"/>
                  </a:ext>
                </a:extLst>
              </a:tr>
              <a:tr h="1006306">
                <a:tc>
                  <a:txBody>
                    <a:bodyPr/>
                    <a:lstStyle/>
                    <a:p>
                      <a:pPr algn="ctr"/>
                      <a:r>
                        <a:rPr lang="en-IN" sz="3000" dirty="0">
                          <a:solidFill>
                            <a:schemeClr val="tx1"/>
                          </a:solidFill>
                          <a:latin typeface="Be Vietnam" panose="020B0604020202020204" charset="0"/>
                        </a:rPr>
                        <a:t>Niranjan S</a:t>
                      </a:r>
                    </a:p>
                  </a:txBody>
                  <a:tcPr anchor="ctr"/>
                </a:tc>
                <a:tc>
                  <a:txBody>
                    <a:bodyPr/>
                    <a:lstStyle/>
                    <a:p>
                      <a:pPr algn="ctr"/>
                      <a:r>
                        <a:rPr lang="en-IN" sz="3000" dirty="0">
                          <a:solidFill>
                            <a:schemeClr val="tx1"/>
                          </a:solidFill>
                          <a:latin typeface="Be Vietnam" panose="020B0604020202020204" charset="0"/>
                        </a:rPr>
                        <a:t>Logout, Help, graph, </a:t>
                      </a:r>
                      <a:r>
                        <a:rPr lang="en-IN" sz="3000" dirty="0" err="1">
                          <a:solidFill>
                            <a:schemeClr val="tx1"/>
                          </a:solidFill>
                          <a:latin typeface="Be Vietnam" panose="020B0604020202020204" charset="0"/>
                        </a:rPr>
                        <a:t>terms&amp;condition</a:t>
                      </a:r>
                      <a:endParaRPr lang="en-IN" sz="3000" dirty="0">
                        <a:solidFill>
                          <a:schemeClr val="tx1"/>
                        </a:solidFill>
                        <a:latin typeface="Be Vietnam" panose="020B0604020202020204" charset="0"/>
                      </a:endParaRPr>
                    </a:p>
                  </a:txBody>
                  <a:tcPr anchor="ctr"/>
                </a:tc>
                <a:tc>
                  <a:txBody>
                    <a:bodyPr/>
                    <a:lstStyle/>
                    <a:p>
                      <a:pPr algn="ctr"/>
                      <a:endParaRPr lang="en-IN" sz="3000" dirty="0">
                        <a:latin typeface="Be Vietnam" panose="020B0604020202020204" charset="0"/>
                      </a:endParaRPr>
                    </a:p>
                  </a:txBody>
                  <a:tcPr anchor="ctr"/>
                </a:tc>
                <a:extLst>
                  <a:ext uri="{0D108BD9-81ED-4DB2-BD59-A6C34878D82A}">
                    <a16:rowId xmlns:a16="http://schemas.microsoft.com/office/drawing/2014/main" val="4185064896"/>
                  </a:ext>
                </a:extLst>
              </a:tr>
              <a:tr h="1006306">
                <a:tc>
                  <a:txBody>
                    <a:bodyPr/>
                    <a:lstStyle/>
                    <a:p>
                      <a:pPr algn="ctr"/>
                      <a:r>
                        <a:rPr lang="en-IN" sz="3000" dirty="0" err="1">
                          <a:solidFill>
                            <a:schemeClr val="tx1"/>
                          </a:solidFill>
                          <a:latin typeface="Be Vietnam" panose="020B0604020202020204" charset="0"/>
                        </a:rPr>
                        <a:t>Priyadharshini</a:t>
                      </a:r>
                      <a:r>
                        <a:rPr lang="en-IN" sz="3000" dirty="0">
                          <a:solidFill>
                            <a:schemeClr val="tx1"/>
                          </a:solidFill>
                          <a:latin typeface="Be Vietnam" panose="020B0604020202020204" charset="0"/>
                        </a:rPr>
                        <a:t> J</a:t>
                      </a:r>
                    </a:p>
                  </a:txBody>
                  <a:tcPr anchor="ctr"/>
                </a:tc>
                <a:tc>
                  <a:txBody>
                    <a:bodyPr/>
                    <a:lstStyle/>
                    <a:p>
                      <a:pPr algn="ctr"/>
                      <a:r>
                        <a:rPr lang="en-IN" sz="3000" dirty="0">
                          <a:solidFill>
                            <a:schemeClr val="tx1"/>
                          </a:solidFill>
                          <a:latin typeface="Be Vietnam" panose="020B0604020202020204" charset="0"/>
                        </a:rPr>
                        <a:t>Buy stocks, sell stocks, email, delete account, graph</a:t>
                      </a:r>
                    </a:p>
                  </a:txBody>
                  <a:tcPr anchor="ctr"/>
                </a:tc>
                <a:tc>
                  <a:txBody>
                    <a:bodyPr/>
                    <a:lstStyle/>
                    <a:p>
                      <a:pPr algn="ctr"/>
                      <a:r>
                        <a:rPr lang="en-IN" sz="3000" dirty="0">
                          <a:solidFill>
                            <a:schemeClr val="tx1"/>
                          </a:solidFill>
                          <a:latin typeface="Be Vietnam" panose="020B0604020202020204" charset="0"/>
                        </a:rPr>
                        <a:t>Connection to SMTP, importing real world data</a:t>
                      </a:r>
                    </a:p>
                  </a:txBody>
                  <a:tcPr anchor="ctr"/>
                </a:tc>
                <a:extLst>
                  <a:ext uri="{0D108BD9-81ED-4DB2-BD59-A6C34878D82A}">
                    <a16:rowId xmlns:a16="http://schemas.microsoft.com/office/drawing/2014/main" val="2812699482"/>
                  </a:ext>
                </a:extLst>
              </a:tr>
              <a:tr h="1135357">
                <a:tc>
                  <a:txBody>
                    <a:bodyPr/>
                    <a:lstStyle/>
                    <a:p>
                      <a:pPr algn="ctr"/>
                      <a:r>
                        <a:rPr lang="en-IN" sz="3000" dirty="0">
                          <a:solidFill>
                            <a:schemeClr val="tx1"/>
                          </a:solidFill>
                          <a:latin typeface="Be Vietnam" panose="020B0604020202020204" charset="0"/>
                        </a:rPr>
                        <a:t>R M </a:t>
                      </a:r>
                      <a:r>
                        <a:rPr lang="en-IN" sz="3000" dirty="0" err="1">
                          <a:solidFill>
                            <a:schemeClr val="tx1"/>
                          </a:solidFill>
                          <a:latin typeface="Be Vietnam" panose="020B0604020202020204" charset="0"/>
                        </a:rPr>
                        <a:t>Venkatram</a:t>
                      </a:r>
                      <a:endParaRPr lang="en-IN" sz="3000" dirty="0">
                        <a:solidFill>
                          <a:schemeClr val="tx1"/>
                        </a:solidFill>
                        <a:latin typeface="Be Vietnam" panose="020B0604020202020204" charset="0"/>
                      </a:endParaRPr>
                    </a:p>
                  </a:txBody>
                  <a:tcPr anchor="ctr"/>
                </a:tc>
                <a:tc>
                  <a:txBody>
                    <a:bodyPr/>
                    <a:lstStyle/>
                    <a:p>
                      <a:pPr algn="ctr"/>
                      <a:r>
                        <a:rPr lang="en-IN" sz="3000" dirty="0">
                          <a:solidFill>
                            <a:schemeClr val="tx1"/>
                          </a:solidFill>
                          <a:latin typeface="Be Vietnam" panose="020B0604020202020204" charset="0"/>
                        </a:rPr>
                        <a:t>Front End, database creation, OTS front page</a:t>
                      </a:r>
                    </a:p>
                  </a:txBody>
                  <a:tcPr anchor="ctr"/>
                </a:tc>
                <a:tc>
                  <a:txBody>
                    <a:bodyPr/>
                    <a:lstStyle/>
                    <a:p>
                      <a:pPr algn="ctr"/>
                      <a:r>
                        <a:rPr lang="en-IN" sz="3000" dirty="0">
                          <a:solidFill>
                            <a:schemeClr val="tx1"/>
                          </a:solidFill>
                          <a:latin typeface="Be Vietnam" panose="020B0604020202020204" charset="0"/>
                        </a:rPr>
                        <a:t>Conflicting ideas on page designs</a:t>
                      </a:r>
                    </a:p>
                  </a:txBody>
                  <a:tcPr anchor="ctr"/>
                </a:tc>
                <a:extLst>
                  <a:ext uri="{0D108BD9-81ED-4DB2-BD59-A6C34878D82A}">
                    <a16:rowId xmlns:a16="http://schemas.microsoft.com/office/drawing/2014/main" val="371351696"/>
                  </a:ext>
                </a:extLst>
              </a:tr>
              <a:tr h="1006306">
                <a:tc>
                  <a:txBody>
                    <a:bodyPr/>
                    <a:lstStyle/>
                    <a:p>
                      <a:pPr algn="ctr"/>
                      <a:r>
                        <a:rPr lang="en-IN" sz="3000" dirty="0">
                          <a:solidFill>
                            <a:schemeClr val="tx1"/>
                          </a:solidFill>
                          <a:latin typeface="Be Vietnam" panose="020B0604020202020204" charset="0"/>
                        </a:rPr>
                        <a:t>Srikanth K R</a:t>
                      </a:r>
                    </a:p>
                  </a:txBody>
                  <a:tcPr anchor="ctr"/>
                </a:tc>
                <a:tc>
                  <a:txBody>
                    <a:bodyPr/>
                    <a:lstStyle/>
                    <a:p>
                      <a:pPr algn="ctr"/>
                      <a:r>
                        <a:rPr lang="en-IN" sz="3000" dirty="0">
                          <a:solidFill>
                            <a:schemeClr val="tx1"/>
                          </a:solidFill>
                          <a:latin typeface="Be Vietnam" panose="020B0604020202020204" charset="0"/>
                        </a:rPr>
                        <a:t>Register, Login page, DB connection, Help, Portfolio</a:t>
                      </a:r>
                    </a:p>
                  </a:txBody>
                  <a:tcPr anchor="ctr"/>
                </a:tc>
                <a:tc>
                  <a:txBody>
                    <a:bodyPr/>
                    <a:lstStyle/>
                    <a:p>
                      <a:pPr algn="ctr"/>
                      <a:endParaRPr lang="en-IN" sz="3000" dirty="0">
                        <a:latin typeface="Be Vietnam" panose="020B0604020202020204" charset="0"/>
                      </a:endParaRPr>
                    </a:p>
                  </a:txBody>
                  <a:tcPr anchor="ctr"/>
                </a:tc>
                <a:extLst>
                  <a:ext uri="{0D108BD9-81ED-4DB2-BD59-A6C34878D82A}">
                    <a16:rowId xmlns:a16="http://schemas.microsoft.com/office/drawing/2014/main" val="2962382967"/>
                  </a:ext>
                </a:extLst>
              </a:tr>
              <a:tr h="1006306">
                <a:tc>
                  <a:txBody>
                    <a:bodyPr/>
                    <a:lstStyle/>
                    <a:p>
                      <a:pPr algn="ctr"/>
                      <a:r>
                        <a:rPr lang="en-IN" sz="3000" dirty="0">
                          <a:solidFill>
                            <a:schemeClr val="tx1"/>
                          </a:solidFill>
                          <a:latin typeface="Be Vietnam" panose="020B0604020202020204" charset="0"/>
                        </a:rPr>
                        <a:t>Swetha M</a:t>
                      </a:r>
                    </a:p>
                  </a:txBody>
                  <a:tcPr anchor="ctr"/>
                </a:tc>
                <a:tc>
                  <a:txBody>
                    <a:bodyPr/>
                    <a:lstStyle/>
                    <a:p>
                      <a:pPr algn="ctr"/>
                      <a:r>
                        <a:rPr lang="en-IN" sz="3000" dirty="0">
                          <a:solidFill>
                            <a:schemeClr val="tx1"/>
                          </a:solidFill>
                          <a:latin typeface="Be Vietnam" panose="020B0604020202020204" charset="0"/>
                        </a:rPr>
                        <a:t>Profile, Change password, Graph</a:t>
                      </a:r>
                    </a:p>
                  </a:txBody>
                  <a:tcPr anchor="ctr"/>
                </a:tc>
                <a:tc>
                  <a:txBody>
                    <a:bodyPr/>
                    <a:lstStyle/>
                    <a:p>
                      <a:pPr algn="ctr"/>
                      <a:r>
                        <a:rPr lang="en-IN" sz="3000" dirty="0">
                          <a:solidFill>
                            <a:schemeClr val="tx1"/>
                          </a:solidFill>
                          <a:latin typeface="Be Vietnam" panose="020B0604020202020204" charset="0"/>
                        </a:rPr>
                        <a:t>Importing accurate data</a:t>
                      </a:r>
                    </a:p>
                  </a:txBody>
                  <a:tcPr anchor="ctr"/>
                </a:tc>
                <a:extLst>
                  <a:ext uri="{0D108BD9-81ED-4DB2-BD59-A6C34878D82A}">
                    <a16:rowId xmlns:a16="http://schemas.microsoft.com/office/drawing/2014/main" val="3716847209"/>
                  </a:ext>
                </a:extLst>
              </a:tr>
            </a:tbl>
          </a:graphicData>
        </a:graphic>
      </p:graphicFrame>
      <p:sp>
        <p:nvSpPr>
          <p:cNvPr id="24" name="TextBox 23">
            <a:extLst>
              <a:ext uri="{FF2B5EF4-FFF2-40B4-BE49-F238E27FC236}">
                <a16:creationId xmlns:a16="http://schemas.microsoft.com/office/drawing/2014/main" id="{5AACCCD2-3DAA-495F-BEF5-C59D81D15866}"/>
              </a:ext>
            </a:extLst>
          </p:cNvPr>
          <p:cNvSpPr txBox="1"/>
          <p:nvPr/>
        </p:nvSpPr>
        <p:spPr>
          <a:xfrm>
            <a:off x="4319980" y="335511"/>
            <a:ext cx="9144000" cy="861774"/>
          </a:xfrm>
          <a:prstGeom prst="rect">
            <a:avLst/>
          </a:prstGeom>
          <a:noFill/>
        </p:spPr>
        <p:txBody>
          <a:bodyPr wrap="square">
            <a:spAutoFit/>
          </a:bodyPr>
          <a:lstStyle/>
          <a:p>
            <a:pPr algn="ctr"/>
            <a:r>
              <a:rPr lang="en-IN" sz="5000" dirty="0">
                <a:latin typeface="Be Vietnam Bold" panose="020B0604020202020204" charset="0"/>
              </a:rPr>
              <a:t>Work Split</a:t>
            </a:r>
          </a:p>
        </p:txBody>
      </p:sp>
    </p:spTree>
    <p:extLst>
      <p:ext uri="{BB962C8B-B14F-4D97-AF65-F5344CB8AC3E}">
        <p14:creationId xmlns:p14="http://schemas.microsoft.com/office/powerpoint/2010/main" val="334601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3156782" y="8455964"/>
            <a:ext cx="5657850" cy="565785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4F4F4"/>
            </a:solidFill>
          </p:spPr>
        </p:sp>
      </p:grpSp>
      <p:grpSp>
        <p:nvGrpSpPr>
          <p:cNvPr id="4" name="Group 4"/>
          <p:cNvGrpSpPr/>
          <p:nvPr/>
        </p:nvGrpSpPr>
        <p:grpSpPr>
          <a:xfrm>
            <a:off x="1325591" y="2756465"/>
            <a:ext cx="15674207" cy="5460169"/>
            <a:chOff x="0" y="0"/>
            <a:chExt cx="20898943" cy="7280226"/>
          </a:xfrm>
        </p:grpSpPr>
        <p:grpSp>
          <p:nvGrpSpPr>
            <p:cNvPr id="5" name="Group 5"/>
            <p:cNvGrpSpPr>
              <a:grpSpLocks noChangeAspect="1"/>
            </p:cNvGrpSpPr>
            <p:nvPr/>
          </p:nvGrpSpPr>
          <p:grpSpPr>
            <a:xfrm>
              <a:off x="617142" y="479729"/>
              <a:ext cx="20281801" cy="6800497"/>
              <a:chOff x="0" y="0"/>
              <a:chExt cx="18938240" cy="6350000"/>
            </a:xfrm>
          </p:grpSpPr>
          <p:sp>
            <p:nvSpPr>
              <p:cNvPr id="6" name="Freeform 6"/>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id="7" name="Freeform 7"/>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p:spPr>
          </p:sp>
          <p:sp>
            <p:nvSpPr>
              <p:cNvPr id="8" name="Freeform 8"/>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9" name="Freeform 9"/>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nvGrpSpPr>
            <p:cNvPr id="10" name="Group 10"/>
            <p:cNvGrpSpPr>
              <a:grpSpLocks noChangeAspect="1"/>
            </p:cNvGrpSpPr>
            <p:nvPr/>
          </p:nvGrpSpPr>
          <p:grpSpPr>
            <a:xfrm>
              <a:off x="0" y="0"/>
              <a:ext cx="20283162" cy="6800497"/>
              <a:chOff x="0" y="0"/>
              <a:chExt cx="18939511" cy="6350000"/>
            </a:xfrm>
          </p:grpSpPr>
          <p:sp>
            <p:nvSpPr>
              <p:cNvPr id="11" name="Freeform 11"/>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4F4F4"/>
              </a:solidFill>
            </p:spPr>
          </p:sp>
          <p:sp>
            <p:nvSpPr>
              <p:cNvPr id="12" name="Freeform 12"/>
              <p:cNvSpPr/>
              <p:nvPr/>
            </p:nvSpPr>
            <p:spPr>
              <a:xfrm>
                <a:off x="27940" y="939801"/>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p:spPr>
            <p:txBody>
              <a:bodyPr/>
              <a:lstStyle/>
              <a:p>
                <a:pPr algn="ctr"/>
                <a:r>
                  <a:rPr lang="en-IN" sz="5000" dirty="0">
                    <a:latin typeface="Be Vietnam" panose="020B0604020202020204" charset="0"/>
                  </a:rPr>
                  <a:t>References:</a:t>
                </a:r>
              </a:p>
              <a:p>
                <a:endParaRPr lang="en-IN" sz="4000" dirty="0">
                  <a:latin typeface="Be Vietnam" panose="020B0604020202020204" charset="0"/>
                </a:endParaRPr>
              </a:p>
              <a:p>
                <a:pPr marL="2057400" lvl="3" indent="-685800">
                  <a:buFont typeface="Arial" panose="020B0604020202020204" pitchFamily="34" charset="0"/>
                  <a:buChar char="•"/>
                </a:pPr>
                <a:r>
                  <a:rPr lang="en-IN" sz="3000" dirty="0">
                    <a:latin typeface="Be Vietnam" panose="020B0604020202020204" charset="0"/>
                    <a:hlinkClick r:id="rId2">
                      <a:extLst>
                        <a:ext uri="{A12FA001-AC4F-418D-AE19-62706E023703}">
                          <ahyp:hlinkClr xmlns:ahyp="http://schemas.microsoft.com/office/drawing/2018/hyperlinkcolor" val="tx"/>
                        </a:ext>
                      </a:extLst>
                    </a:hlinkClick>
                  </a:rPr>
                  <a:t>https://www.nseindia.com/</a:t>
                </a:r>
                <a:endParaRPr lang="en-IN" sz="5000" dirty="0">
                  <a:latin typeface="Be Vietnam" panose="020B0604020202020204" charset="0"/>
                </a:endParaRPr>
              </a:p>
              <a:p>
                <a:pPr marL="2057400" lvl="3" indent="-685800">
                  <a:buFont typeface="Arial" panose="020B0604020202020204" pitchFamily="34" charset="0"/>
                  <a:buChar char="•"/>
                </a:pPr>
                <a:r>
                  <a:rPr lang="en-IN" sz="3000" dirty="0">
                    <a:latin typeface="Be Vietnam" panose="020B0604020202020204" charset="0"/>
                    <a:hlinkClick r:id="rId3">
                      <a:extLst>
                        <a:ext uri="{A12FA001-AC4F-418D-AE19-62706E023703}">
                          <ahyp:hlinkClr xmlns:ahyp="http://schemas.microsoft.com/office/drawing/2018/hyperlinkcolor" val="tx"/>
                        </a:ext>
                      </a:extLst>
                    </a:hlinkClick>
                  </a:rPr>
                  <a:t>https://zerodha.com/</a:t>
                </a:r>
                <a:endParaRPr lang="en-IN" sz="3000" dirty="0">
                  <a:latin typeface="Be Vietnam" panose="020B0604020202020204" charset="0"/>
                </a:endParaRPr>
              </a:p>
              <a:p>
                <a:pPr marL="2057400" lvl="3" indent="-685800">
                  <a:buFont typeface="Arial" panose="020B0604020202020204" pitchFamily="34" charset="0"/>
                  <a:buChar char="•"/>
                </a:pPr>
                <a:r>
                  <a:rPr lang="en-IN" sz="3000" dirty="0">
                    <a:latin typeface="Be Vietnam" panose="020B0604020202020204" charset="0"/>
                    <a:hlinkClick r:id="rId4">
                      <a:extLst>
                        <a:ext uri="{A12FA001-AC4F-418D-AE19-62706E023703}">
                          <ahyp:hlinkClr xmlns:ahyp="http://schemas.microsoft.com/office/drawing/2018/hyperlinkcolor" val="tx"/>
                        </a:ext>
                      </a:extLst>
                    </a:hlinkClick>
                  </a:rPr>
                  <a:t>https://en.wikipedia.org/wiki/Stock_market</a:t>
                </a:r>
                <a:endParaRPr lang="en-IN" sz="3000" dirty="0">
                  <a:latin typeface="Be Vietnam" panose="020B0604020202020204" charset="0"/>
                </a:endParaRPr>
              </a:p>
              <a:p>
                <a:pPr marL="2057400" lvl="3" indent="-685800">
                  <a:buFont typeface="Arial" panose="020B0604020202020204" pitchFamily="34" charset="0"/>
                  <a:buChar char="•"/>
                </a:pPr>
                <a:r>
                  <a:rPr lang="en-IN" sz="3000" dirty="0">
                    <a:latin typeface="Be Vietnam" panose="020B0604020202020204" charset="0"/>
                    <a:hlinkClick r:id="rId5">
                      <a:extLst>
                        <a:ext uri="{A12FA001-AC4F-418D-AE19-62706E023703}">
                          <ahyp:hlinkClr xmlns:ahyp="http://schemas.microsoft.com/office/drawing/2018/hyperlinkcolor" val="tx"/>
                        </a:ext>
                      </a:extLst>
                    </a:hlinkClick>
                  </a:rPr>
                  <a:t>https://www.xenonstack.com/blog/python-flask-framework</a:t>
                </a:r>
                <a:endParaRPr lang="en-IN" sz="3000" dirty="0">
                  <a:latin typeface="Be Vietnam" panose="020B0604020202020204" charset="0"/>
                </a:endParaRPr>
              </a:p>
              <a:p>
                <a:pPr marL="2057400" lvl="3" indent="-685800">
                  <a:buFont typeface="Arial" panose="020B0604020202020204" pitchFamily="34" charset="0"/>
                  <a:buChar char="•"/>
                </a:pPr>
                <a:r>
                  <a:rPr lang="en-IN" sz="3000" dirty="0">
                    <a:latin typeface="Be Vietnam" panose="020B0604020202020204" charset="0"/>
                    <a:hlinkClick r:id="rId6">
                      <a:extLst>
                        <a:ext uri="{A12FA001-AC4F-418D-AE19-62706E023703}">
                          <ahyp:hlinkClr xmlns:ahyp="http://schemas.microsoft.com/office/drawing/2018/hyperlinkcolor" val="tx"/>
                        </a:ext>
                      </a:extLst>
                    </a:hlinkClick>
                  </a:rPr>
                  <a:t>https://apimetrics.io/api-knowledge-base/apis-for-dummies/</a:t>
                </a:r>
                <a:endParaRPr lang="en-IN" sz="3000" dirty="0">
                  <a:latin typeface="Be Vietnam" panose="020B0604020202020204" charset="0"/>
                </a:endParaRPr>
              </a:p>
              <a:p>
                <a:pPr marL="1600200" lvl="2" indent="-685800">
                  <a:buFont typeface="Arial" panose="020B0604020202020204" pitchFamily="34" charset="0"/>
                  <a:buChar char="•"/>
                </a:pPr>
                <a:endParaRPr lang="en-IN" sz="3000" dirty="0">
                  <a:latin typeface="Be Vietnam" panose="020B0604020202020204" charset="0"/>
                </a:endParaRPr>
              </a:p>
              <a:p>
                <a:pPr marL="685800" indent="-685800">
                  <a:buFont typeface="Arial" panose="020B0604020202020204" pitchFamily="34" charset="0"/>
                  <a:buChar char="•"/>
                </a:pPr>
                <a:endParaRPr lang="en-IN" sz="3000" dirty="0">
                  <a:latin typeface="Be Vietnam" panose="020B0604020202020204" charset="0"/>
                </a:endParaRPr>
              </a:p>
              <a:p>
                <a:pPr marL="685800" indent="-685800">
                  <a:buFont typeface="Arial" panose="020B0604020202020204" pitchFamily="34" charset="0"/>
                  <a:buChar char="•"/>
                </a:pPr>
                <a:endParaRPr lang="en-IN" sz="3000" dirty="0">
                  <a:latin typeface="Be Vietnam" panose="020B0604020202020204" charset="0"/>
                </a:endParaRPr>
              </a:p>
              <a:p>
                <a:pPr marL="685800" indent="-685800">
                  <a:buFont typeface="Arial" panose="020B0604020202020204" pitchFamily="34" charset="0"/>
                  <a:buChar char="•"/>
                </a:pPr>
                <a:endParaRPr lang="en-IN" sz="3000" dirty="0">
                  <a:latin typeface="Be Vietnam" panose="020B0604020202020204" charset="0"/>
                </a:endParaRPr>
              </a:p>
              <a:p>
                <a:pPr marL="685800" indent="-685800">
                  <a:buFont typeface="Arial" panose="020B0604020202020204" pitchFamily="34" charset="0"/>
                  <a:buChar char="•"/>
                </a:pPr>
                <a:endParaRPr lang="en-IN" sz="3000" dirty="0">
                  <a:latin typeface="Be Vietnam" panose="020B0604020202020204" charset="0"/>
                </a:endParaRPr>
              </a:p>
              <a:p>
                <a:pPr marL="685800" indent="-685800">
                  <a:buFont typeface="Arial" panose="020B0604020202020204" pitchFamily="34" charset="0"/>
                  <a:buChar char="•"/>
                </a:pPr>
                <a:endParaRPr lang="en-IN" sz="3000" dirty="0">
                  <a:latin typeface="Be Vietnam" panose="020B0604020202020204" charset="0"/>
                </a:endParaRPr>
              </a:p>
              <a:p>
                <a:pPr marL="685800" indent="-685800">
                  <a:buFont typeface="Arial" panose="020B0604020202020204" pitchFamily="34" charset="0"/>
                  <a:buChar char="•"/>
                </a:pPr>
                <a:endParaRPr lang="en-IN" sz="3000" dirty="0">
                  <a:latin typeface="Be Vietnam" panose="020B0604020202020204" charset="0"/>
                </a:endParaRPr>
              </a:p>
            </p:txBody>
          </p:sp>
          <p:sp>
            <p:nvSpPr>
              <p:cNvPr id="13" name="Freeform 13"/>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14" name="Freeform 14"/>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000000"/>
              </a:solidFill>
            </p:spPr>
          </p:sp>
        </p:gr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187022" y="-133036"/>
            <a:ext cx="3586158" cy="3475313"/>
          </a:xfrm>
          <a:prstGeom prst="rect">
            <a:avLst/>
          </a:prstGeom>
        </p:spPr>
      </p:pic>
      <p:sp>
        <p:nvSpPr>
          <p:cNvPr id="17" name="TextBox 17"/>
          <p:cNvSpPr txBox="1"/>
          <p:nvPr/>
        </p:nvSpPr>
        <p:spPr>
          <a:xfrm>
            <a:off x="1905000" y="4229100"/>
            <a:ext cx="14052533" cy="1497526"/>
          </a:xfrm>
          <a:prstGeom prst="rect">
            <a:avLst/>
          </a:prstGeom>
        </p:spPr>
        <p:txBody>
          <a:bodyPr wrap="square" lIns="0" tIns="0" rIns="0" bIns="0" rtlCol="0" anchor="t">
            <a:spAutoFit/>
          </a:bodyPr>
          <a:lstStyle/>
          <a:p>
            <a:pPr>
              <a:lnSpc>
                <a:spcPts val="14400"/>
              </a:lnSpc>
            </a:pPr>
            <a:endParaRPr lang="en-US" sz="3000" dirty="0">
              <a:solidFill>
                <a:srgbClr val="000000"/>
              </a:solidFill>
              <a:latin typeface="Space Mono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319</Words>
  <Application>Microsoft Office PowerPoint</Application>
  <PresentationFormat>Custom</PresentationFormat>
  <Paragraphs>70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Space Mono</vt:lpstr>
      <vt:lpstr>Be Vietnam Bold</vt:lpstr>
      <vt:lpstr>Space Mono Bold</vt:lpstr>
      <vt:lpstr>Be Vietnam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Priyadharshini J</cp:lastModifiedBy>
  <cp:revision>6</cp:revision>
  <dcterms:created xsi:type="dcterms:W3CDTF">2006-08-16T00:00:00Z</dcterms:created>
  <dcterms:modified xsi:type="dcterms:W3CDTF">2021-11-12T02:22:43Z</dcterms:modified>
  <dc:identifier>DAEvb7wl9nM</dc:identifier>
</cp:coreProperties>
</file>