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93" r:id="rId2"/>
    <p:sldId id="294" r:id="rId3"/>
    <p:sldId id="281" r:id="rId4"/>
    <p:sldId id="282" r:id="rId5"/>
    <p:sldId id="283" r:id="rId6"/>
    <p:sldId id="284" r:id="rId7"/>
    <p:sldId id="285" r:id="rId8"/>
    <p:sldId id="286" r:id="rId9"/>
    <p:sldId id="287" r:id="rId10"/>
    <p:sldId id="288" r:id="rId11"/>
    <p:sldId id="262" r:id="rId12"/>
    <p:sldId id="289" r:id="rId13"/>
    <p:sldId id="290" r:id="rId14"/>
    <p:sldId id="291" r:id="rId15"/>
    <p:sldId id="265" r:id="rId16"/>
    <p:sldId id="266" r:id="rId17"/>
    <p:sldId id="267" r:id="rId18"/>
    <p:sldId id="292" r:id="rId19"/>
    <p:sldId id="302" r:id="rId20"/>
    <p:sldId id="297" r:id="rId21"/>
    <p:sldId id="298" r:id="rId22"/>
    <p:sldId id="299" r:id="rId23"/>
    <p:sldId id="300" r:id="rId24"/>
    <p:sldId id="301" r:id="rId25"/>
    <p:sldId id="256" r:id="rId26"/>
    <p:sldId id="306" r:id="rId27"/>
    <p:sldId id="307" r:id="rId28"/>
    <p:sldId id="308" r:id="rId29"/>
    <p:sldId id="309" r:id="rId30"/>
    <p:sldId id="310" r:id="rId31"/>
    <p:sldId id="311" r:id="rId32"/>
    <p:sldId id="312" r:id="rId33"/>
    <p:sldId id="314" r:id="rId34"/>
    <p:sldId id="315" r:id="rId35"/>
    <p:sldId id="304" r:id="rId36"/>
    <p:sldId id="257" r:id="rId37"/>
    <p:sldId id="258" r:id="rId38"/>
    <p:sldId id="260" r:id="rId39"/>
    <p:sldId id="259" r:id="rId40"/>
    <p:sldId id="261" r:id="rId41"/>
    <p:sldId id="269" r:id="rId42"/>
    <p:sldId id="270" r:id="rId43"/>
    <p:sldId id="271" r:id="rId44"/>
    <p:sldId id="272" r:id="rId45"/>
    <p:sldId id="273" r:id="rId46"/>
    <p:sldId id="274" r:id="rId47"/>
    <p:sldId id="263" r:id="rId48"/>
    <p:sldId id="264" r:id="rId49"/>
    <p:sldId id="275" r:id="rId50"/>
    <p:sldId id="276" r:id="rId51"/>
    <p:sldId id="277" r:id="rId52"/>
    <p:sldId id="278" r:id="rId53"/>
    <p:sldId id="295" r:id="rId54"/>
    <p:sldId id="30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4660"/>
  </p:normalViewPr>
  <p:slideViewPr>
    <p:cSldViewPr snapToGrid="0">
      <p:cViewPr varScale="1">
        <p:scale>
          <a:sx n="157" d="100"/>
          <a:sy n="157" d="100"/>
        </p:scale>
        <p:origin x="6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B7107F-B331-4FE4-B23C-22EEDCA7D31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66BF179-4595-4FCB-9F78-2DB68E9F58BB}">
      <dgm:prSet/>
      <dgm:spPr/>
      <dgm:t>
        <a:bodyPr/>
        <a:lstStyle/>
        <a:p>
          <a:r>
            <a:rPr lang="en-US"/>
            <a:t>Metriky odpovedí</a:t>
          </a:r>
        </a:p>
      </dgm:t>
    </dgm:pt>
    <dgm:pt modelId="{A033CDD2-EE24-4867-9EC0-63C4439DCA3C}" type="parTrans" cxnId="{B41BF43F-C719-4F98-8CBD-E5C56F72258B}">
      <dgm:prSet/>
      <dgm:spPr/>
      <dgm:t>
        <a:bodyPr/>
        <a:lstStyle/>
        <a:p>
          <a:endParaRPr lang="en-US"/>
        </a:p>
      </dgm:t>
    </dgm:pt>
    <dgm:pt modelId="{AC247A63-78C4-4E13-B11C-8184A2F9EE83}" type="sibTrans" cxnId="{B41BF43F-C719-4F98-8CBD-E5C56F72258B}">
      <dgm:prSet/>
      <dgm:spPr/>
      <dgm:t>
        <a:bodyPr/>
        <a:lstStyle/>
        <a:p>
          <a:endParaRPr lang="en-US"/>
        </a:p>
      </dgm:t>
    </dgm:pt>
    <dgm:pt modelId="{FB270CAB-93D9-4D25-A403-32A41A9B09CE}">
      <dgm:prSet/>
      <dgm:spPr/>
      <dgm:t>
        <a:bodyPr/>
        <a:lstStyle/>
        <a:p>
          <a:r>
            <a:rPr lang="en-US"/>
            <a:t>Priemerný čas odpovede</a:t>
          </a:r>
        </a:p>
      </dgm:t>
    </dgm:pt>
    <dgm:pt modelId="{73556B47-E710-477B-A311-067E259D7A7D}" type="parTrans" cxnId="{1B833A42-E2CF-41A8-AF90-C1CAA0EC86BC}">
      <dgm:prSet/>
      <dgm:spPr/>
      <dgm:t>
        <a:bodyPr/>
        <a:lstStyle/>
        <a:p>
          <a:endParaRPr lang="en-US"/>
        </a:p>
      </dgm:t>
    </dgm:pt>
    <dgm:pt modelId="{1F5F0CEE-D107-4C60-8BF0-4B1DBE3F951F}" type="sibTrans" cxnId="{1B833A42-E2CF-41A8-AF90-C1CAA0EC86BC}">
      <dgm:prSet/>
      <dgm:spPr/>
      <dgm:t>
        <a:bodyPr/>
        <a:lstStyle/>
        <a:p>
          <a:endParaRPr lang="en-US"/>
        </a:p>
      </dgm:t>
    </dgm:pt>
    <dgm:pt modelId="{1A76DC29-6806-480C-8BF7-A4284A0D5696}">
      <dgm:prSet/>
      <dgm:spPr/>
      <dgm:t>
        <a:bodyPr/>
        <a:lstStyle/>
        <a:p>
          <a:r>
            <a:rPr lang="en-US"/>
            <a:t>Najvýšší čas odpovede</a:t>
          </a:r>
        </a:p>
      </dgm:t>
    </dgm:pt>
    <dgm:pt modelId="{E2B5A91C-F0B6-4A2D-A2D1-5D134B0491D2}" type="parTrans" cxnId="{0C0B1C68-7AB6-4516-8B2B-039CE63523B5}">
      <dgm:prSet/>
      <dgm:spPr/>
      <dgm:t>
        <a:bodyPr/>
        <a:lstStyle/>
        <a:p>
          <a:endParaRPr lang="en-US"/>
        </a:p>
      </dgm:t>
    </dgm:pt>
    <dgm:pt modelId="{5F91F3E4-8AF7-4F2A-B853-98CD1A4D7D2D}" type="sibTrans" cxnId="{0C0B1C68-7AB6-4516-8B2B-039CE63523B5}">
      <dgm:prSet/>
      <dgm:spPr/>
      <dgm:t>
        <a:bodyPr/>
        <a:lstStyle/>
        <a:p>
          <a:endParaRPr lang="en-US"/>
        </a:p>
      </dgm:t>
    </dgm:pt>
    <dgm:pt modelId="{73570E77-9BCF-4307-B9EE-5A24EE5AF1E6}">
      <dgm:prSet/>
      <dgm:spPr/>
      <dgm:t>
        <a:bodyPr/>
        <a:lstStyle/>
        <a:p>
          <a:r>
            <a:rPr lang="en-US"/>
            <a:t>Pomer chybovosti</a:t>
          </a:r>
        </a:p>
      </dgm:t>
    </dgm:pt>
    <dgm:pt modelId="{BF098DBB-F2F2-49B0-9E88-032CA1D12AD7}" type="parTrans" cxnId="{85FC28AB-7D0A-403D-A28E-8A8E60802BE8}">
      <dgm:prSet/>
      <dgm:spPr/>
      <dgm:t>
        <a:bodyPr/>
        <a:lstStyle/>
        <a:p>
          <a:endParaRPr lang="en-US"/>
        </a:p>
      </dgm:t>
    </dgm:pt>
    <dgm:pt modelId="{8441F426-841F-4389-B637-5E02DECCD6EC}" type="sibTrans" cxnId="{85FC28AB-7D0A-403D-A28E-8A8E60802BE8}">
      <dgm:prSet/>
      <dgm:spPr/>
      <dgm:t>
        <a:bodyPr/>
        <a:lstStyle/>
        <a:p>
          <a:endParaRPr lang="en-US"/>
        </a:p>
      </dgm:t>
    </dgm:pt>
    <dgm:pt modelId="{F9FC42F8-91CD-4234-AE16-66B51A343B8E}">
      <dgm:prSet/>
      <dgm:spPr/>
      <dgm:t>
        <a:bodyPr/>
        <a:lstStyle/>
        <a:p>
          <a:r>
            <a:rPr lang="en-US"/>
            <a:t>Metriky výpočtových zdrojov</a:t>
          </a:r>
        </a:p>
      </dgm:t>
    </dgm:pt>
    <dgm:pt modelId="{A4A19854-A14B-474B-90EA-2FECA482E72A}" type="parTrans" cxnId="{F3208D52-14CE-49B3-A2B1-C92550DF8E78}">
      <dgm:prSet/>
      <dgm:spPr/>
      <dgm:t>
        <a:bodyPr/>
        <a:lstStyle/>
        <a:p>
          <a:endParaRPr lang="en-US"/>
        </a:p>
      </dgm:t>
    </dgm:pt>
    <dgm:pt modelId="{34B19C3C-2801-465F-8848-370BE7A1DDFF}" type="sibTrans" cxnId="{F3208D52-14CE-49B3-A2B1-C92550DF8E78}">
      <dgm:prSet/>
      <dgm:spPr/>
      <dgm:t>
        <a:bodyPr/>
        <a:lstStyle/>
        <a:p>
          <a:endParaRPr lang="en-US"/>
        </a:p>
      </dgm:t>
    </dgm:pt>
    <dgm:pt modelId="{21C9CC52-DF91-4EF4-A0DE-332AFF08104D}">
      <dgm:prSet/>
      <dgm:spPr/>
      <dgm:t>
        <a:bodyPr/>
        <a:lstStyle/>
        <a:p>
          <a:r>
            <a:rPr lang="en-US"/>
            <a:t>Využitie procesora</a:t>
          </a:r>
        </a:p>
      </dgm:t>
    </dgm:pt>
    <dgm:pt modelId="{7D58E18C-7E90-4BC0-80FE-519AF91D5267}" type="parTrans" cxnId="{8A7113DF-D328-427C-A470-F8211CA221D2}">
      <dgm:prSet/>
      <dgm:spPr/>
      <dgm:t>
        <a:bodyPr/>
        <a:lstStyle/>
        <a:p>
          <a:endParaRPr lang="en-US"/>
        </a:p>
      </dgm:t>
    </dgm:pt>
    <dgm:pt modelId="{DC8740B5-C187-45D9-8144-1C589A740970}" type="sibTrans" cxnId="{8A7113DF-D328-427C-A470-F8211CA221D2}">
      <dgm:prSet/>
      <dgm:spPr/>
      <dgm:t>
        <a:bodyPr/>
        <a:lstStyle/>
        <a:p>
          <a:endParaRPr lang="en-US"/>
        </a:p>
      </dgm:t>
    </dgm:pt>
    <dgm:pt modelId="{4368DB62-B579-4FFF-8529-21C192E4290F}">
      <dgm:prSet/>
      <dgm:spPr/>
      <dgm:t>
        <a:bodyPr/>
        <a:lstStyle/>
        <a:p>
          <a:r>
            <a:rPr lang="en-US"/>
            <a:t>Využitie pamäte</a:t>
          </a:r>
        </a:p>
      </dgm:t>
    </dgm:pt>
    <dgm:pt modelId="{49D35326-353B-4152-B46A-3EA4C688EC88}" type="parTrans" cxnId="{77E24FB5-C00E-47C2-A9A5-6C597FB9A73A}">
      <dgm:prSet/>
      <dgm:spPr/>
      <dgm:t>
        <a:bodyPr/>
        <a:lstStyle/>
        <a:p>
          <a:endParaRPr lang="en-US"/>
        </a:p>
      </dgm:t>
    </dgm:pt>
    <dgm:pt modelId="{BA0AD111-DA4C-4971-947E-05EFFDC782CD}" type="sibTrans" cxnId="{77E24FB5-C00E-47C2-A9A5-6C597FB9A73A}">
      <dgm:prSet/>
      <dgm:spPr/>
      <dgm:t>
        <a:bodyPr/>
        <a:lstStyle/>
        <a:p>
          <a:endParaRPr lang="en-US"/>
        </a:p>
      </dgm:t>
    </dgm:pt>
    <dgm:pt modelId="{BA1D30A1-6F83-475B-8440-41D5F7CB1D40}">
      <dgm:prSet/>
      <dgm:spPr/>
      <dgm:t>
        <a:bodyPr/>
        <a:lstStyle/>
        <a:p>
          <a:r>
            <a:rPr lang="en-US"/>
            <a:t>Využitie disku</a:t>
          </a:r>
        </a:p>
      </dgm:t>
    </dgm:pt>
    <dgm:pt modelId="{76C4C995-A636-43DE-9C90-1380F09C6DCE}" type="parTrans" cxnId="{F2A7AE8B-6FF8-4B60-B31A-6D1C6AFBC855}">
      <dgm:prSet/>
      <dgm:spPr/>
      <dgm:t>
        <a:bodyPr/>
        <a:lstStyle/>
        <a:p>
          <a:endParaRPr lang="en-US"/>
        </a:p>
      </dgm:t>
    </dgm:pt>
    <dgm:pt modelId="{5CCB0F7C-2795-48D3-A48F-9B1B882A0A7C}" type="sibTrans" cxnId="{F2A7AE8B-6FF8-4B60-B31A-6D1C6AFBC855}">
      <dgm:prSet/>
      <dgm:spPr/>
      <dgm:t>
        <a:bodyPr/>
        <a:lstStyle/>
        <a:p>
          <a:endParaRPr lang="en-US"/>
        </a:p>
      </dgm:t>
    </dgm:pt>
    <dgm:pt modelId="{5BD0A92A-3813-4C4B-8C2E-2911A7E8838D}">
      <dgm:prSet/>
      <dgm:spPr/>
      <dgm:t>
        <a:bodyPr/>
        <a:lstStyle/>
        <a:p>
          <a:r>
            <a:rPr lang="en-US"/>
            <a:t>Objemové metriky</a:t>
          </a:r>
        </a:p>
      </dgm:t>
    </dgm:pt>
    <dgm:pt modelId="{D904447E-334F-45CD-AB7D-E5BBC5296C50}" type="parTrans" cxnId="{59BFC571-E67B-4123-BEDD-E108D10337B7}">
      <dgm:prSet/>
      <dgm:spPr/>
      <dgm:t>
        <a:bodyPr/>
        <a:lstStyle/>
        <a:p>
          <a:endParaRPr lang="en-US"/>
        </a:p>
      </dgm:t>
    </dgm:pt>
    <dgm:pt modelId="{DEEA6804-F163-4C93-AC8A-E74685C74F55}" type="sibTrans" cxnId="{59BFC571-E67B-4123-BEDD-E108D10337B7}">
      <dgm:prSet/>
      <dgm:spPr/>
      <dgm:t>
        <a:bodyPr/>
        <a:lstStyle/>
        <a:p>
          <a:endParaRPr lang="en-US"/>
        </a:p>
      </dgm:t>
    </dgm:pt>
    <dgm:pt modelId="{0B8CD948-D062-4776-BF8D-870F9ABC35CF}">
      <dgm:prSet/>
      <dgm:spPr/>
      <dgm:t>
        <a:bodyPr/>
        <a:lstStyle/>
        <a:p>
          <a:r>
            <a:rPr lang="en-US"/>
            <a:t>Počet konkuretných používateľov</a:t>
          </a:r>
        </a:p>
      </dgm:t>
    </dgm:pt>
    <dgm:pt modelId="{59ED1120-5E85-4BAC-ABDB-7A72E84ABB9A}" type="parTrans" cxnId="{627DBBCE-2DC3-4907-8D3B-4A4D29F2FF41}">
      <dgm:prSet/>
      <dgm:spPr/>
      <dgm:t>
        <a:bodyPr/>
        <a:lstStyle/>
        <a:p>
          <a:endParaRPr lang="en-US"/>
        </a:p>
      </dgm:t>
    </dgm:pt>
    <dgm:pt modelId="{2A3113B0-7802-4D52-9496-CECF77B8D783}" type="sibTrans" cxnId="{627DBBCE-2DC3-4907-8D3B-4A4D29F2FF41}">
      <dgm:prSet/>
      <dgm:spPr/>
      <dgm:t>
        <a:bodyPr/>
        <a:lstStyle/>
        <a:p>
          <a:endParaRPr lang="en-US"/>
        </a:p>
      </dgm:t>
    </dgm:pt>
    <dgm:pt modelId="{22EC4C03-F333-4EC8-BF62-D7370C300FC1}">
      <dgm:prSet/>
      <dgm:spPr/>
      <dgm:t>
        <a:bodyPr/>
        <a:lstStyle/>
        <a:p>
          <a:r>
            <a:rPr lang="en-US"/>
            <a:t>Počet požiadaviek za sekundu (requests per second)</a:t>
          </a:r>
        </a:p>
      </dgm:t>
    </dgm:pt>
    <dgm:pt modelId="{4DA244F3-946D-4134-A79F-46461E0A7B2A}" type="parTrans" cxnId="{817608B8-05BF-4812-AC3D-44A5D76226E8}">
      <dgm:prSet/>
      <dgm:spPr/>
      <dgm:t>
        <a:bodyPr/>
        <a:lstStyle/>
        <a:p>
          <a:endParaRPr lang="en-US"/>
        </a:p>
      </dgm:t>
    </dgm:pt>
    <dgm:pt modelId="{5C8507A6-95FA-45A9-8A09-44AEA559A56F}" type="sibTrans" cxnId="{817608B8-05BF-4812-AC3D-44A5D76226E8}">
      <dgm:prSet/>
      <dgm:spPr/>
      <dgm:t>
        <a:bodyPr/>
        <a:lstStyle/>
        <a:p>
          <a:endParaRPr lang="en-US"/>
        </a:p>
      </dgm:t>
    </dgm:pt>
    <dgm:pt modelId="{A9A82A25-2AC0-485B-8133-E1238CD82450}">
      <dgm:prSet/>
      <dgm:spPr/>
      <dgm:t>
        <a:bodyPr/>
        <a:lstStyle/>
        <a:p>
          <a:r>
            <a:rPr lang="en-US"/>
            <a:t>Priepustnosť (throughput)</a:t>
          </a:r>
        </a:p>
      </dgm:t>
    </dgm:pt>
    <dgm:pt modelId="{719B337A-895F-410E-9C2E-421C1244B504}" type="parTrans" cxnId="{D9991884-C22C-4C96-A3B7-F171BBB2223A}">
      <dgm:prSet/>
      <dgm:spPr/>
      <dgm:t>
        <a:bodyPr/>
        <a:lstStyle/>
        <a:p>
          <a:endParaRPr lang="en-US"/>
        </a:p>
      </dgm:t>
    </dgm:pt>
    <dgm:pt modelId="{FBEDAA5D-5AE8-44A8-ADDD-D5ECDE51D4FE}" type="sibTrans" cxnId="{D9991884-C22C-4C96-A3B7-F171BBB2223A}">
      <dgm:prSet/>
      <dgm:spPr/>
      <dgm:t>
        <a:bodyPr/>
        <a:lstStyle/>
        <a:p>
          <a:endParaRPr lang="en-US"/>
        </a:p>
      </dgm:t>
    </dgm:pt>
    <dgm:pt modelId="{682E88D6-0EA9-4265-8692-B07832EE1C72}">
      <dgm:prSet/>
      <dgm:spPr/>
      <dgm:t>
        <a:bodyPr/>
        <a:lstStyle/>
        <a:p>
          <a:r>
            <a:rPr lang="en-US" b="1" dirty="0" err="1">
              <a:solidFill>
                <a:schemeClr val="bg1"/>
              </a:solidFill>
            </a:rPr>
            <a:t>Metrík</a:t>
          </a:r>
          <a:r>
            <a:rPr lang="en-US" b="1" dirty="0">
              <a:solidFill>
                <a:schemeClr val="bg1"/>
              </a:solidFill>
            </a:rPr>
            <a:t> je </a:t>
          </a:r>
          <a:r>
            <a:rPr lang="en-US" b="1" dirty="0" err="1">
              <a:solidFill>
                <a:schemeClr val="bg1"/>
              </a:solidFill>
            </a:rPr>
            <a:t>mnoho</a:t>
          </a:r>
          <a:r>
            <a:rPr lang="en-US" b="1" dirty="0">
              <a:solidFill>
                <a:schemeClr val="bg1"/>
              </a:solidFill>
            </a:rPr>
            <a:t>, </a:t>
          </a:r>
          <a:r>
            <a:rPr lang="en-US" b="1" dirty="0" err="1">
              <a:solidFill>
                <a:schemeClr val="bg1"/>
              </a:solidFill>
            </a:rPr>
            <a:t>ktoré</a:t>
          </a:r>
          <a:r>
            <a:rPr lang="en-US" b="1" dirty="0">
              <a:solidFill>
                <a:schemeClr val="bg1"/>
              </a:solidFill>
            </a:rPr>
            <a:t> </a:t>
          </a:r>
          <a:r>
            <a:rPr lang="en-US" b="1" dirty="0" err="1">
              <a:solidFill>
                <a:schemeClr val="bg1"/>
              </a:solidFill>
            </a:rPr>
            <a:t>konkrétne</a:t>
          </a:r>
          <a:r>
            <a:rPr lang="en-US" b="1" dirty="0">
              <a:solidFill>
                <a:schemeClr val="bg1"/>
              </a:solidFill>
            </a:rPr>
            <a:t> </a:t>
          </a:r>
          <a:r>
            <a:rPr lang="en-US" b="1" dirty="0" err="1">
              <a:solidFill>
                <a:schemeClr val="bg1"/>
              </a:solidFill>
            </a:rPr>
            <a:t>sa</a:t>
          </a:r>
          <a:r>
            <a:rPr lang="en-US" b="1" dirty="0">
              <a:solidFill>
                <a:schemeClr val="bg1"/>
              </a:solidFill>
            </a:rPr>
            <a:t> </a:t>
          </a:r>
          <a:r>
            <a:rPr lang="en-US" b="1" dirty="0" err="1">
              <a:solidFill>
                <a:schemeClr val="bg1"/>
              </a:solidFill>
            </a:rPr>
            <a:t>sledujú</a:t>
          </a:r>
          <a:r>
            <a:rPr lang="en-US" b="1" dirty="0">
              <a:solidFill>
                <a:schemeClr val="bg1"/>
              </a:solidFill>
            </a:rPr>
            <a:t> </a:t>
          </a:r>
          <a:r>
            <a:rPr lang="en-US" b="1" dirty="0" err="1">
              <a:solidFill>
                <a:schemeClr val="bg1"/>
              </a:solidFill>
            </a:rPr>
            <a:t>závisí</a:t>
          </a:r>
          <a:r>
            <a:rPr lang="en-US" b="1" dirty="0">
              <a:solidFill>
                <a:schemeClr val="bg1"/>
              </a:solidFill>
            </a:rPr>
            <a:t> od </a:t>
          </a:r>
          <a:r>
            <a:rPr lang="en-US" b="1" dirty="0" err="1">
              <a:solidFill>
                <a:schemeClr val="bg1"/>
              </a:solidFill>
            </a:rPr>
            <a:t>cieľov</a:t>
          </a:r>
          <a:r>
            <a:rPr lang="en-US" b="1" dirty="0">
              <a:solidFill>
                <a:schemeClr val="bg1"/>
              </a:solidFill>
            </a:rPr>
            <a:t> </a:t>
          </a:r>
          <a:r>
            <a:rPr lang="en-US" b="1" dirty="0" err="1">
              <a:solidFill>
                <a:schemeClr val="bg1"/>
              </a:solidFill>
            </a:rPr>
            <a:t>testovania</a:t>
          </a:r>
          <a:r>
            <a:rPr lang="en-US" b="1" dirty="0">
              <a:solidFill>
                <a:schemeClr val="bg1"/>
              </a:solidFill>
            </a:rPr>
            <a:t> - </a:t>
          </a:r>
          <a:r>
            <a:rPr lang="en-US" b="1" dirty="0" err="1">
              <a:solidFill>
                <a:schemeClr val="bg1"/>
              </a:solidFill>
            </a:rPr>
            <a:t>snaha</a:t>
          </a:r>
          <a:r>
            <a:rPr lang="en-US" b="1" dirty="0">
              <a:solidFill>
                <a:schemeClr val="bg1"/>
              </a:solidFill>
            </a:rPr>
            <a:t> </a:t>
          </a:r>
          <a:r>
            <a:rPr lang="en-US" b="1" dirty="0" err="1">
              <a:solidFill>
                <a:schemeClr val="bg1"/>
              </a:solidFill>
            </a:rPr>
            <a:t>splni</a:t>
          </a:r>
          <a:r>
            <a:rPr lang="sk-SK" b="1" dirty="0">
              <a:solidFill>
                <a:schemeClr val="bg1"/>
              </a:solidFill>
            </a:rPr>
            <a:t>ť nefunkcionálne požiadavky</a:t>
          </a:r>
          <a:r>
            <a:rPr lang="en-US" b="1" dirty="0">
              <a:solidFill>
                <a:schemeClr val="bg1"/>
              </a:solidFill>
            </a:rPr>
            <a:t>.</a:t>
          </a:r>
        </a:p>
      </dgm:t>
    </dgm:pt>
    <dgm:pt modelId="{9185CD2B-CA8E-4A37-8216-6BAD58764663}" type="parTrans" cxnId="{FAFBD917-A0EA-44B8-8822-605AB0FE355A}">
      <dgm:prSet/>
      <dgm:spPr/>
      <dgm:t>
        <a:bodyPr/>
        <a:lstStyle/>
        <a:p>
          <a:endParaRPr lang="en-US"/>
        </a:p>
      </dgm:t>
    </dgm:pt>
    <dgm:pt modelId="{AC1BFE2D-693D-45F9-9E79-7F628960CBCA}" type="sibTrans" cxnId="{FAFBD917-A0EA-44B8-8822-605AB0FE355A}">
      <dgm:prSet/>
      <dgm:spPr/>
      <dgm:t>
        <a:bodyPr/>
        <a:lstStyle/>
        <a:p>
          <a:endParaRPr lang="en-US"/>
        </a:p>
      </dgm:t>
    </dgm:pt>
    <dgm:pt modelId="{895ED144-41F8-4455-837C-BEED4BCF1CFC}" type="pres">
      <dgm:prSet presAssocID="{31B7107F-B331-4FE4-B23C-22EEDCA7D311}" presName="linear" presStyleCnt="0">
        <dgm:presLayoutVars>
          <dgm:animLvl val="lvl"/>
          <dgm:resizeHandles val="exact"/>
        </dgm:presLayoutVars>
      </dgm:prSet>
      <dgm:spPr/>
    </dgm:pt>
    <dgm:pt modelId="{3494F1C4-E52F-4846-A63D-D6906F68B764}" type="pres">
      <dgm:prSet presAssocID="{466BF179-4595-4FCB-9F78-2DB68E9F58BB}" presName="parentText" presStyleLbl="node1" presStyleIdx="0" presStyleCnt="4">
        <dgm:presLayoutVars>
          <dgm:chMax val="0"/>
          <dgm:bulletEnabled val="1"/>
        </dgm:presLayoutVars>
      </dgm:prSet>
      <dgm:spPr/>
    </dgm:pt>
    <dgm:pt modelId="{A601B4DD-08FD-4AD2-BCA3-9A1056871CA7}" type="pres">
      <dgm:prSet presAssocID="{466BF179-4595-4FCB-9F78-2DB68E9F58BB}" presName="childText" presStyleLbl="revTx" presStyleIdx="0" presStyleCnt="3">
        <dgm:presLayoutVars>
          <dgm:bulletEnabled val="1"/>
        </dgm:presLayoutVars>
      </dgm:prSet>
      <dgm:spPr/>
    </dgm:pt>
    <dgm:pt modelId="{D3E630BD-27BF-43CB-B63C-03CEFC93EDDC}" type="pres">
      <dgm:prSet presAssocID="{F9FC42F8-91CD-4234-AE16-66B51A343B8E}" presName="parentText" presStyleLbl="node1" presStyleIdx="1" presStyleCnt="4">
        <dgm:presLayoutVars>
          <dgm:chMax val="0"/>
          <dgm:bulletEnabled val="1"/>
        </dgm:presLayoutVars>
      </dgm:prSet>
      <dgm:spPr/>
    </dgm:pt>
    <dgm:pt modelId="{676F7C65-F88D-479E-B9A4-D4F2A70AF6F5}" type="pres">
      <dgm:prSet presAssocID="{F9FC42F8-91CD-4234-AE16-66B51A343B8E}" presName="childText" presStyleLbl="revTx" presStyleIdx="1" presStyleCnt="3">
        <dgm:presLayoutVars>
          <dgm:bulletEnabled val="1"/>
        </dgm:presLayoutVars>
      </dgm:prSet>
      <dgm:spPr/>
    </dgm:pt>
    <dgm:pt modelId="{C78BC7D3-B110-48FB-BD02-7C1E9FA557F4}" type="pres">
      <dgm:prSet presAssocID="{5BD0A92A-3813-4C4B-8C2E-2911A7E8838D}" presName="parentText" presStyleLbl="node1" presStyleIdx="2" presStyleCnt="4">
        <dgm:presLayoutVars>
          <dgm:chMax val="0"/>
          <dgm:bulletEnabled val="1"/>
        </dgm:presLayoutVars>
      </dgm:prSet>
      <dgm:spPr/>
    </dgm:pt>
    <dgm:pt modelId="{9802F845-97B5-412C-A055-10CD73DF9078}" type="pres">
      <dgm:prSet presAssocID="{5BD0A92A-3813-4C4B-8C2E-2911A7E8838D}" presName="childText" presStyleLbl="revTx" presStyleIdx="2" presStyleCnt="3">
        <dgm:presLayoutVars>
          <dgm:bulletEnabled val="1"/>
        </dgm:presLayoutVars>
      </dgm:prSet>
      <dgm:spPr/>
    </dgm:pt>
    <dgm:pt modelId="{90912B3C-F4C8-49B4-A1C7-6195992EED41}" type="pres">
      <dgm:prSet presAssocID="{682E88D6-0EA9-4265-8692-B07832EE1C72}" presName="parentText" presStyleLbl="node1" presStyleIdx="3" presStyleCnt="4">
        <dgm:presLayoutVars>
          <dgm:chMax val="0"/>
          <dgm:bulletEnabled val="1"/>
        </dgm:presLayoutVars>
      </dgm:prSet>
      <dgm:spPr/>
    </dgm:pt>
  </dgm:ptLst>
  <dgm:cxnLst>
    <dgm:cxn modelId="{D4D14D05-6B75-4456-9876-F6639F495B7C}" type="presOf" srcId="{1A76DC29-6806-480C-8BF7-A4284A0D5696}" destId="{A601B4DD-08FD-4AD2-BCA3-9A1056871CA7}" srcOrd="0" destOrd="1" presId="urn:microsoft.com/office/officeart/2005/8/layout/vList2"/>
    <dgm:cxn modelId="{5806580B-A5CF-4B5D-854C-7B1DEE177CCD}" type="presOf" srcId="{22EC4C03-F333-4EC8-BF62-D7370C300FC1}" destId="{9802F845-97B5-412C-A055-10CD73DF9078}" srcOrd="0" destOrd="1" presId="urn:microsoft.com/office/officeart/2005/8/layout/vList2"/>
    <dgm:cxn modelId="{FAFBD917-A0EA-44B8-8822-605AB0FE355A}" srcId="{31B7107F-B331-4FE4-B23C-22EEDCA7D311}" destId="{682E88D6-0EA9-4265-8692-B07832EE1C72}" srcOrd="3" destOrd="0" parTransId="{9185CD2B-CA8E-4A37-8216-6BAD58764663}" sibTransId="{AC1BFE2D-693D-45F9-9E79-7F628960CBCA}"/>
    <dgm:cxn modelId="{8AAAE51E-DF30-4CE3-AC51-D8D7EBE67433}" type="presOf" srcId="{0B8CD948-D062-4776-BF8D-870F9ABC35CF}" destId="{9802F845-97B5-412C-A055-10CD73DF9078}" srcOrd="0" destOrd="0" presId="urn:microsoft.com/office/officeart/2005/8/layout/vList2"/>
    <dgm:cxn modelId="{7FA73024-EC66-42ED-A2EB-A3E58A86F2D1}" type="presOf" srcId="{21C9CC52-DF91-4EF4-A0DE-332AFF08104D}" destId="{676F7C65-F88D-479E-B9A4-D4F2A70AF6F5}" srcOrd="0" destOrd="0" presId="urn:microsoft.com/office/officeart/2005/8/layout/vList2"/>
    <dgm:cxn modelId="{EE0A1737-EC5B-466E-970F-EBE9CB3135F1}" type="presOf" srcId="{F9FC42F8-91CD-4234-AE16-66B51A343B8E}" destId="{D3E630BD-27BF-43CB-B63C-03CEFC93EDDC}" srcOrd="0" destOrd="0" presId="urn:microsoft.com/office/officeart/2005/8/layout/vList2"/>
    <dgm:cxn modelId="{B41BF43F-C719-4F98-8CBD-E5C56F72258B}" srcId="{31B7107F-B331-4FE4-B23C-22EEDCA7D311}" destId="{466BF179-4595-4FCB-9F78-2DB68E9F58BB}" srcOrd="0" destOrd="0" parTransId="{A033CDD2-EE24-4867-9EC0-63C4439DCA3C}" sibTransId="{AC247A63-78C4-4E13-B11C-8184A2F9EE83}"/>
    <dgm:cxn modelId="{1B833A42-E2CF-41A8-AF90-C1CAA0EC86BC}" srcId="{466BF179-4595-4FCB-9F78-2DB68E9F58BB}" destId="{FB270CAB-93D9-4D25-A403-32A41A9B09CE}" srcOrd="0" destOrd="0" parTransId="{73556B47-E710-477B-A311-067E259D7A7D}" sibTransId="{1F5F0CEE-D107-4C60-8BF0-4B1DBE3F951F}"/>
    <dgm:cxn modelId="{3C7EF948-FFCC-4605-A323-B5EB049C71C9}" type="presOf" srcId="{73570E77-9BCF-4307-B9EE-5A24EE5AF1E6}" destId="{A601B4DD-08FD-4AD2-BCA3-9A1056871CA7}" srcOrd="0" destOrd="2" presId="urn:microsoft.com/office/officeart/2005/8/layout/vList2"/>
    <dgm:cxn modelId="{F3208D52-14CE-49B3-A2B1-C92550DF8E78}" srcId="{31B7107F-B331-4FE4-B23C-22EEDCA7D311}" destId="{F9FC42F8-91CD-4234-AE16-66B51A343B8E}" srcOrd="1" destOrd="0" parTransId="{A4A19854-A14B-474B-90EA-2FECA482E72A}" sibTransId="{34B19C3C-2801-465F-8848-370BE7A1DDFF}"/>
    <dgm:cxn modelId="{5C887763-ADE1-4122-91C3-25FAD3F8CC41}" type="presOf" srcId="{682E88D6-0EA9-4265-8692-B07832EE1C72}" destId="{90912B3C-F4C8-49B4-A1C7-6195992EED41}" srcOrd="0" destOrd="0" presId="urn:microsoft.com/office/officeart/2005/8/layout/vList2"/>
    <dgm:cxn modelId="{0C0B1C68-7AB6-4516-8B2B-039CE63523B5}" srcId="{466BF179-4595-4FCB-9F78-2DB68E9F58BB}" destId="{1A76DC29-6806-480C-8BF7-A4284A0D5696}" srcOrd="1" destOrd="0" parTransId="{E2B5A91C-F0B6-4A2D-A2D1-5D134B0491D2}" sibTransId="{5F91F3E4-8AF7-4F2A-B853-98CD1A4D7D2D}"/>
    <dgm:cxn modelId="{59BFC571-E67B-4123-BEDD-E108D10337B7}" srcId="{31B7107F-B331-4FE4-B23C-22EEDCA7D311}" destId="{5BD0A92A-3813-4C4B-8C2E-2911A7E8838D}" srcOrd="2" destOrd="0" parTransId="{D904447E-334F-45CD-AB7D-E5BBC5296C50}" sibTransId="{DEEA6804-F163-4C93-AC8A-E74685C74F55}"/>
    <dgm:cxn modelId="{1CE0F57A-A6E1-4E6A-AC22-7EEEE9DBB403}" type="presOf" srcId="{A9A82A25-2AC0-485B-8133-E1238CD82450}" destId="{9802F845-97B5-412C-A055-10CD73DF9078}" srcOrd="0" destOrd="2" presId="urn:microsoft.com/office/officeart/2005/8/layout/vList2"/>
    <dgm:cxn modelId="{D9991884-C22C-4C96-A3B7-F171BBB2223A}" srcId="{5BD0A92A-3813-4C4B-8C2E-2911A7E8838D}" destId="{A9A82A25-2AC0-485B-8133-E1238CD82450}" srcOrd="2" destOrd="0" parTransId="{719B337A-895F-410E-9C2E-421C1244B504}" sibTransId="{FBEDAA5D-5AE8-44A8-ADDD-D5ECDE51D4FE}"/>
    <dgm:cxn modelId="{F2A7AE8B-6FF8-4B60-B31A-6D1C6AFBC855}" srcId="{F9FC42F8-91CD-4234-AE16-66B51A343B8E}" destId="{BA1D30A1-6F83-475B-8440-41D5F7CB1D40}" srcOrd="2" destOrd="0" parTransId="{76C4C995-A636-43DE-9C90-1380F09C6DCE}" sibTransId="{5CCB0F7C-2795-48D3-A48F-9B1B882A0A7C}"/>
    <dgm:cxn modelId="{88C5E491-4546-41FE-B90C-40B2213BBE32}" type="presOf" srcId="{31B7107F-B331-4FE4-B23C-22EEDCA7D311}" destId="{895ED144-41F8-4455-837C-BEED4BCF1CFC}" srcOrd="0" destOrd="0" presId="urn:microsoft.com/office/officeart/2005/8/layout/vList2"/>
    <dgm:cxn modelId="{85FC28AB-7D0A-403D-A28E-8A8E60802BE8}" srcId="{466BF179-4595-4FCB-9F78-2DB68E9F58BB}" destId="{73570E77-9BCF-4307-B9EE-5A24EE5AF1E6}" srcOrd="2" destOrd="0" parTransId="{BF098DBB-F2F2-49B0-9E88-032CA1D12AD7}" sibTransId="{8441F426-841F-4389-B637-5E02DECCD6EC}"/>
    <dgm:cxn modelId="{F1B44CAB-7543-4BFB-BDCF-02493DA99CAC}" type="presOf" srcId="{5BD0A92A-3813-4C4B-8C2E-2911A7E8838D}" destId="{C78BC7D3-B110-48FB-BD02-7C1E9FA557F4}" srcOrd="0" destOrd="0" presId="urn:microsoft.com/office/officeart/2005/8/layout/vList2"/>
    <dgm:cxn modelId="{FE3A73B4-3CC9-4E79-B46C-FF78FA858E37}" type="presOf" srcId="{466BF179-4595-4FCB-9F78-2DB68E9F58BB}" destId="{3494F1C4-E52F-4846-A63D-D6906F68B764}" srcOrd="0" destOrd="0" presId="urn:microsoft.com/office/officeart/2005/8/layout/vList2"/>
    <dgm:cxn modelId="{77E24FB5-C00E-47C2-A9A5-6C597FB9A73A}" srcId="{F9FC42F8-91CD-4234-AE16-66B51A343B8E}" destId="{4368DB62-B579-4FFF-8529-21C192E4290F}" srcOrd="1" destOrd="0" parTransId="{49D35326-353B-4152-B46A-3EA4C688EC88}" sibTransId="{BA0AD111-DA4C-4971-947E-05EFFDC782CD}"/>
    <dgm:cxn modelId="{817608B8-05BF-4812-AC3D-44A5D76226E8}" srcId="{5BD0A92A-3813-4C4B-8C2E-2911A7E8838D}" destId="{22EC4C03-F333-4EC8-BF62-D7370C300FC1}" srcOrd="1" destOrd="0" parTransId="{4DA244F3-946D-4134-A79F-46461E0A7B2A}" sibTransId="{5C8507A6-95FA-45A9-8A09-44AEA559A56F}"/>
    <dgm:cxn modelId="{BCB9E7BD-9FC7-4987-8462-5EEDB1848638}" type="presOf" srcId="{4368DB62-B579-4FFF-8529-21C192E4290F}" destId="{676F7C65-F88D-479E-B9A4-D4F2A70AF6F5}" srcOrd="0" destOrd="1" presId="urn:microsoft.com/office/officeart/2005/8/layout/vList2"/>
    <dgm:cxn modelId="{627DBBCE-2DC3-4907-8D3B-4A4D29F2FF41}" srcId="{5BD0A92A-3813-4C4B-8C2E-2911A7E8838D}" destId="{0B8CD948-D062-4776-BF8D-870F9ABC35CF}" srcOrd="0" destOrd="0" parTransId="{59ED1120-5E85-4BAC-ABDB-7A72E84ABB9A}" sibTransId="{2A3113B0-7802-4D52-9496-CECF77B8D783}"/>
    <dgm:cxn modelId="{8A7113DF-D328-427C-A470-F8211CA221D2}" srcId="{F9FC42F8-91CD-4234-AE16-66B51A343B8E}" destId="{21C9CC52-DF91-4EF4-A0DE-332AFF08104D}" srcOrd="0" destOrd="0" parTransId="{7D58E18C-7E90-4BC0-80FE-519AF91D5267}" sibTransId="{DC8740B5-C187-45D9-8144-1C589A740970}"/>
    <dgm:cxn modelId="{172AE1E1-779B-4B61-8B5F-FEFCE6B0123B}" type="presOf" srcId="{FB270CAB-93D9-4D25-A403-32A41A9B09CE}" destId="{A601B4DD-08FD-4AD2-BCA3-9A1056871CA7}" srcOrd="0" destOrd="0" presId="urn:microsoft.com/office/officeart/2005/8/layout/vList2"/>
    <dgm:cxn modelId="{0DDCB3ED-FE95-4BEE-83D1-6938FCC4F374}" type="presOf" srcId="{BA1D30A1-6F83-475B-8440-41D5F7CB1D40}" destId="{676F7C65-F88D-479E-B9A4-D4F2A70AF6F5}" srcOrd="0" destOrd="2" presId="urn:microsoft.com/office/officeart/2005/8/layout/vList2"/>
    <dgm:cxn modelId="{7B846A46-7080-446C-95B8-39B599F375DA}" type="presParOf" srcId="{895ED144-41F8-4455-837C-BEED4BCF1CFC}" destId="{3494F1C4-E52F-4846-A63D-D6906F68B764}" srcOrd="0" destOrd="0" presId="urn:microsoft.com/office/officeart/2005/8/layout/vList2"/>
    <dgm:cxn modelId="{99C69FFE-05FB-475F-BC29-0693BC2C062E}" type="presParOf" srcId="{895ED144-41F8-4455-837C-BEED4BCF1CFC}" destId="{A601B4DD-08FD-4AD2-BCA3-9A1056871CA7}" srcOrd="1" destOrd="0" presId="urn:microsoft.com/office/officeart/2005/8/layout/vList2"/>
    <dgm:cxn modelId="{0B55F175-1A55-43EF-AB4D-EC22D2E1795B}" type="presParOf" srcId="{895ED144-41F8-4455-837C-BEED4BCF1CFC}" destId="{D3E630BD-27BF-43CB-B63C-03CEFC93EDDC}" srcOrd="2" destOrd="0" presId="urn:microsoft.com/office/officeart/2005/8/layout/vList2"/>
    <dgm:cxn modelId="{2A85D179-95FB-49E7-9435-31E498AEB4CA}" type="presParOf" srcId="{895ED144-41F8-4455-837C-BEED4BCF1CFC}" destId="{676F7C65-F88D-479E-B9A4-D4F2A70AF6F5}" srcOrd="3" destOrd="0" presId="urn:microsoft.com/office/officeart/2005/8/layout/vList2"/>
    <dgm:cxn modelId="{DFA99371-43C4-48DD-866C-E6BCA3CE0C7A}" type="presParOf" srcId="{895ED144-41F8-4455-837C-BEED4BCF1CFC}" destId="{C78BC7D3-B110-48FB-BD02-7C1E9FA557F4}" srcOrd="4" destOrd="0" presId="urn:microsoft.com/office/officeart/2005/8/layout/vList2"/>
    <dgm:cxn modelId="{EAD33F41-A797-49BC-9EE8-16015C5749AF}" type="presParOf" srcId="{895ED144-41F8-4455-837C-BEED4BCF1CFC}" destId="{9802F845-97B5-412C-A055-10CD73DF9078}" srcOrd="5" destOrd="0" presId="urn:microsoft.com/office/officeart/2005/8/layout/vList2"/>
    <dgm:cxn modelId="{E0AA7C3F-A2CA-46C0-BB91-8D8E72FA6DA0}" type="presParOf" srcId="{895ED144-41F8-4455-837C-BEED4BCF1CFC}" destId="{90912B3C-F4C8-49B4-A1C7-6195992EED4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D7C17-848B-4BB1-8A9D-A3CA379FB1E1}"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041CDAAE-09E3-4DC3-83F1-4BD036A14356}">
      <dgm:prSet/>
      <dgm:spPr/>
      <dgm:t>
        <a:bodyPr/>
        <a:lstStyle/>
        <a:p>
          <a:r>
            <a:rPr lang="sk-SK"/>
            <a:t>Jednoznačným záverom je, že služba zvláda primeranú záťaž 200 konkurentných používateľov, no pri extrémnej záťaži 5000 konkurentných používateľov zlyháva - je to problém?</a:t>
          </a:r>
          <a:endParaRPr lang="en-US"/>
        </a:p>
      </dgm:t>
    </dgm:pt>
    <dgm:pt modelId="{51C6D09A-7A5F-473C-866A-1B9302DBF894}" type="parTrans" cxnId="{F6E85763-808D-4F38-8A05-CCC74AFE927A}">
      <dgm:prSet/>
      <dgm:spPr/>
      <dgm:t>
        <a:bodyPr/>
        <a:lstStyle/>
        <a:p>
          <a:endParaRPr lang="en-US"/>
        </a:p>
      </dgm:t>
    </dgm:pt>
    <dgm:pt modelId="{D076F402-32F9-47E6-8B15-C7DB872DC208}" type="sibTrans" cxnId="{F6E85763-808D-4F38-8A05-CCC74AFE927A}">
      <dgm:prSet/>
      <dgm:spPr/>
      <dgm:t>
        <a:bodyPr/>
        <a:lstStyle/>
        <a:p>
          <a:endParaRPr lang="en-US"/>
        </a:p>
      </dgm:t>
    </dgm:pt>
    <dgm:pt modelId="{5DCAB0EE-5E8E-454A-950F-6757772A92B3}">
      <dgm:prSet/>
      <dgm:spPr/>
      <dgm:t>
        <a:bodyPr/>
        <a:lstStyle/>
        <a:p>
          <a:r>
            <a:rPr lang="sk-SK"/>
            <a:t>Napriek tomu, že službu nikdy nebude využívať naraz 5000 používateľov ide o problém z hľadiska stability a bezpečnosti softvéru, softvér je vhodné zabezpečiť proti extrémnemu počtu konkurentných požiadaviek</a:t>
          </a:r>
          <a:endParaRPr lang="en-US"/>
        </a:p>
      </dgm:t>
    </dgm:pt>
    <dgm:pt modelId="{45D73C6E-4A82-4207-A195-DEECF2F0B1AD}" type="parTrans" cxnId="{4251581A-EFA7-425E-A251-7370E24DB9F0}">
      <dgm:prSet/>
      <dgm:spPr/>
      <dgm:t>
        <a:bodyPr/>
        <a:lstStyle/>
        <a:p>
          <a:endParaRPr lang="en-US"/>
        </a:p>
      </dgm:t>
    </dgm:pt>
    <dgm:pt modelId="{745E88B8-CA77-4D4C-8F32-0CB6A5E854AC}" type="sibTrans" cxnId="{4251581A-EFA7-425E-A251-7370E24DB9F0}">
      <dgm:prSet/>
      <dgm:spPr/>
      <dgm:t>
        <a:bodyPr/>
        <a:lstStyle/>
        <a:p>
          <a:endParaRPr lang="en-US"/>
        </a:p>
      </dgm:t>
    </dgm:pt>
    <dgm:pt modelId="{69F9D77B-CE1C-4FAB-A70F-08F9FAD2775E}">
      <dgm:prSet/>
      <dgm:spPr/>
      <dgm:t>
        <a:bodyPr/>
        <a:lstStyle/>
        <a:p>
          <a:r>
            <a:rPr lang="sk-SK"/>
            <a:t>Podmienky testu je potrebné nastaviť tak, aby boli jeho výsledky v prípade zistenia chyby použiteľné </a:t>
          </a:r>
          <a:r>
            <a:rPr lang="en-US"/>
            <a:t>(tu napr</a:t>
          </a:r>
          <a:r>
            <a:rPr lang="sk-SK"/>
            <a:t>íklad stress test</a:t>
          </a:r>
          <a:r>
            <a:rPr lang="en-US"/>
            <a:t>)</a:t>
          </a:r>
        </a:p>
      </dgm:t>
    </dgm:pt>
    <dgm:pt modelId="{A77018A0-FF48-4A65-8881-3D7F6AC310A9}" type="parTrans" cxnId="{2B3E9E5B-2E6B-4D02-9E70-EF7456D2E6CB}">
      <dgm:prSet/>
      <dgm:spPr/>
      <dgm:t>
        <a:bodyPr/>
        <a:lstStyle/>
        <a:p>
          <a:endParaRPr lang="en-US"/>
        </a:p>
      </dgm:t>
    </dgm:pt>
    <dgm:pt modelId="{473FF002-9F50-4FE5-ACBC-4F0A27884835}" type="sibTrans" cxnId="{2B3E9E5B-2E6B-4D02-9E70-EF7456D2E6CB}">
      <dgm:prSet/>
      <dgm:spPr/>
      <dgm:t>
        <a:bodyPr/>
        <a:lstStyle/>
        <a:p>
          <a:endParaRPr lang="en-US"/>
        </a:p>
      </dgm:t>
    </dgm:pt>
    <dgm:pt modelId="{4DFAD5AE-4E05-4B5A-B3CC-5BF563930A8C}" type="pres">
      <dgm:prSet presAssocID="{9E3D7C17-848B-4BB1-8A9D-A3CA379FB1E1}" presName="vert0" presStyleCnt="0">
        <dgm:presLayoutVars>
          <dgm:dir/>
          <dgm:animOne val="branch"/>
          <dgm:animLvl val="lvl"/>
        </dgm:presLayoutVars>
      </dgm:prSet>
      <dgm:spPr/>
    </dgm:pt>
    <dgm:pt modelId="{236ACA06-8130-4D00-85CA-B872282659E7}" type="pres">
      <dgm:prSet presAssocID="{041CDAAE-09E3-4DC3-83F1-4BD036A14356}" presName="thickLine" presStyleLbl="alignNode1" presStyleIdx="0" presStyleCnt="3"/>
      <dgm:spPr/>
    </dgm:pt>
    <dgm:pt modelId="{1F012B35-8F54-4790-B23C-A363C98BD5EF}" type="pres">
      <dgm:prSet presAssocID="{041CDAAE-09E3-4DC3-83F1-4BD036A14356}" presName="horz1" presStyleCnt="0"/>
      <dgm:spPr/>
    </dgm:pt>
    <dgm:pt modelId="{F6806F84-240F-4FFE-B341-74F767203C82}" type="pres">
      <dgm:prSet presAssocID="{041CDAAE-09E3-4DC3-83F1-4BD036A14356}" presName="tx1" presStyleLbl="revTx" presStyleIdx="0" presStyleCnt="3"/>
      <dgm:spPr/>
    </dgm:pt>
    <dgm:pt modelId="{506B55F9-6D30-4F1A-B3A2-8FBFC9B1CAB5}" type="pres">
      <dgm:prSet presAssocID="{041CDAAE-09E3-4DC3-83F1-4BD036A14356}" presName="vert1" presStyleCnt="0"/>
      <dgm:spPr/>
    </dgm:pt>
    <dgm:pt modelId="{C4FC45B3-E459-41D2-BC34-FD7412459569}" type="pres">
      <dgm:prSet presAssocID="{5DCAB0EE-5E8E-454A-950F-6757772A92B3}" presName="thickLine" presStyleLbl="alignNode1" presStyleIdx="1" presStyleCnt="3"/>
      <dgm:spPr/>
    </dgm:pt>
    <dgm:pt modelId="{2BF3833C-A774-4356-9BA3-2BA0547357C8}" type="pres">
      <dgm:prSet presAssocID="{5DCAB0EE-5E8E-454A-950F-6757772A92B3}" presName="horz1" presStyleCnt="0"/>
      <dgm:spPr/>
    </dgm:pt>
    <dgm:pt modelId="{543530B7-D460-4A0C-9375-61DC9E67B86B}" type="pres">
      <dgm:prSet presAssocID="{5DCAB0EE-5E8E-454A-950F-6757772A92B3}" presName="tx1" presStyleLbl="revTx" presStyleIdx="1" presStyleCnt="3"/>
      <dgm:spPr/>
    </dgm:pt>
    <dgm:pt modelId="{2EBD18DD-2BBB-46C7-8EE8-A5C425EADF7C}" type="pres">
      <dgm:prSet presAssocID="{5DCAB0EE-5E8E-454A-950F-6757772A92B3}" presName="vert1" presStyleCnt="0"/>
      <dgm:spPr/>
    </dgm:pt>
    <dgm:pt modelId="{BCDAD38A-D7AA-4BFB-8696-B664E4F79B26}" type="pres">
      <dgm:prSet presAssocID="{69F9D77B-CE1C-4FAB-A70F-08F9FAD2775E}" presName="thickLine" presStyleLbl="alignNode1" presStyleIdx="2" presStyleCnt="3"/>
      <dgm:spPr/>
    </dgm:pt>
    <dgm:pt modelId="{F9E32DF6-35D0-4A66-B06E-8DC5DE82E876}" type="pres">
      <dgm:prSet presAssocID="{69F9D77B-CE1C-4FAB-A70F-08F9FAD2775E}" presName="horz1" presStyleCnt="0"/>
      <dgm:spPr/>
    </dgm:pt>
    <dgm:pt modelId="{E2810443-AD42-4335-A60A-924B3DC85068}" type="pres">
      <dgm:prSet presAssocID="{69F9D77B-CE1C-4FAB-A70F-08F9FAD2775E}" presName="tx1" presStyleLbl="revTx" presStyleIdx="2" presStyleCnt="3"/>
      <dgm:spPr/>
    </dgm:pt>
    <dgm:pt modelId="{0706CAB2-63F2-4926-806F-999F33C54EF8}" type="pres">
      <dgm:prSet presAssocID="{69F9D77B-CE1C-4FAB-A70F-08F9FAD2775E}" presName="vert1" presStyleCnt="0"/>
      <dgm:spPr/>
    </dgm:pt>
  </dgm:ptLst>
  <dgm:cxnLst>
    <dgm:cxn modelId="{4251581A-EFA7-425E-A251-7370E24DB9F0}" srcId="{9E3D7C17-848B-4BB1-8A9D-A3CA379FB1E1}" destId="{5DCAB0EE-5E8E-454A-950F-6757772A92B3}" srcOrd="1" destOrd="0" parTransId="{45D73C6E-4A82-4207-A195-DEECF2F0B1AD}" sibTransId="{745E88B8-CA77-4D4C-8F32-0CB6A5E854AC}"/>
    <dgm:cxn modelId="{2B3E9E5B-2E6B-4D02-9E70-EF7456D2E6CB}" srcId="{9E3D7C17-848B-4BB1-8A9D-A3CA379FB1E1}" destId="{69F9D77B-CE1C-4FAB-A70F-08F9FAD2775E}" srcOrd="2" destOrd="0" parTransId="{A77018A0-FF48-4A65-8881-3D7F6AC310A9}" sibTransId="{473FF002-9F50-4FE5-ACBC-4F0A27884835}"/>
    <dgm:cxn modelId="{F6E85763-808D-4F38-8A05-CCC74AFE927A}" srcId="{9E3D7C17-848B-4BB1-8A9D-A3CA379FB1E1}" destId="{041CDAAE-09E3-4DC3-83F1-4BD036A14356}" srcOrd="0" destOrd="0" parTransId="{51C6D09A-7A5F-473C-866A-1B9302DBF894}" sibTransId="{D076F402-32F9-47E6-8B15-C7DB872DC208}"/>
    <dgm:cxn modelId="{D47F64A9-7D44-4DD5-8D95-5ACB0F78BCC5}" type="presOf" srcId="{5DCAB0EE-5E8E-454A-950F-6757772A92B3}" destId="{543530B7-D460-4A0C-9375-61DC9E67B86B}" srcOrd="0" destOrd="0" presId="urn:microsoft.com/office/officeart/2008/layout/LinedList"/>
    <dgm:cxn modelId="{ABEAEBB0-492C-4377-B5FE-7006755E00D0}" type="presOf" srcId="{9E3D7C17-848B-4BB1-8A9D-A3CA379FB1E1}" destId="{4DFAD5AE-4E05-4B5A-B3CC-5BF563930A8C}" srcOrd="0" destOrd="0" presId="urn:microsoft.com/office/officeart/2008/layout/LinedList"/>
    <dgm:cxn modelId="{9E163DB7-25EA-4073-BEBF-4EF2D21124F2}" type="presOf" srcId="{69F9D77B-CE1C-4FAB-A70F-08F9FAD2775E}" destId="{E2810443-AD42-4335-A60A-924B3DC85068}" srcOrd="0" destOrd="0" presId="urn:microsoft.com/office/officeart/2008/layout/LinedList"/>
    <dgm:cxn modelId="{434345DD-A3F2-4556-8361-18EC98720E88}" type="presOf" srcId="{041CDAAE-09E3-4DC3-83F1-4BD036A14356}" destId="{F6806F84-240F-4FFE-B341-74F767203C82}" srcOrd="0" destOrd="0" presId="urn:microsoft.com/office/officeart/2008/layout/LinedList"/>
    <dgm:cxn modelId="{FB073274-49A0-4926-9835-E6757E0FB362}" type="presParOf" srcId="{4DFAD5AE-4E05-4B5A-B3CC-5BF563930A8C}" destId="{236ACA06-8130-4D00-85CA-B872282659E7}" srcOrd="0" destOrd="0" presId="urn:microsoft.com/office/officeart/2008/layout/LinedList"/>
    <dgm:cxn modelId="{86065416-38C9-473F-8E7F-46BE2A361E99}" type="presParOf" srcId="{4DFAD5AE-4E05-4B5A-B3CC-5BF563930A8C}" destId="{1F012B35-8F54-4790-B23C-A363C98BD5EF}" srcOrd="1" destOrd="0" presId="urn:microsoft.com/office/officeart/2008/layout/LinedList"/>
    <dgm:cxn modelId="{BEF113A9-30A2-4105-A121-28383042EF62}" type="presParOf" srcId="{1F012B35-8F54-4790-B23C-A363C98BD5EF}" destId="{F6806F84-240F-4FFE-B341-74F767203C82}" srcOrd="0" destOrd="0" presId="urn:microsoft.com/office/officeart/2008/layout/LinedList"/>
    <dgm:cxn modelId="{D3A3B660-F609-4B81-AEFA-8A89E974A56A}" type="presParOf" srcId="{1F012B35-8F54-4790-B23C-A363C98BD5EF}" destId="{506B55F9-6D30-4F1A-B3A2-8FBFC9B1CAB5}" srcOrd="1" destOrd="0" presId="urn:microsoft.com/office/officeart/2008/layout/LinedList"/>
    <dgm:cxn modelId="{7ED5B100-7E2F-4090-8B71-36CDBE125086}" type="presParOf" srcId="{4DFAD5AE-4E05-4B5A-B3CC-5BF563930A8C}" destId="{C4FC45B3-E459-41D2-BC34-FD7412459569}" srcOrd="2" destOrd="0" presId="urn:microsoft.com/office/officeart/2008/layout/LinedList"/>
    <dgm:cxn modelId="{9C980CCF-884F-4E59-84FB-078F6E40D84F}" type="presParOf" srcId="{4DFAD5AE-4E05-4B5A-B3CC-5BF563930A8C}" destId="{2BF3833C-A774-4356-9BA3-2BA0547357C8}" srcOrd="3" destOrd="0" presId="urn:microsoft.com/office/officeart/2008/layout/LinedList"/>
    <dgm:cxn modelId="{168C722A-2B3A-4800-968F-447A7D0D974D}" type="presParOf" srcId="{2BF3833C-A774-4356-9BA3-2BA0547357C8}" destId="{543530B7-D460-4A0C-9375-61DC9E67B86B}" srcOrd="0" destOrd="0" presId="urn:microsoft.com/office/officeart/2008/layout/LinedList"/>
    <dgm:cxn modelId="{0A1BC1D0-F0BB-45AF-82B9-10F9196E7C38}" type="presParOf" srcId="{2BF3833C-A774-4356-9BA3-2BA0547357C8}" destId="{2EBD18DD-2BBB-46C7-8EE8-A5C425EADF7C}" srcOrd="1" destOrd="0" presId="urn:microsoft.com/office/officeart/2008/layout/LinedList"/>
    <dgm:cxn modelId="{5E9DAB6B-50F0-4ACA-B9B4-6D6213DE0DD8}" type="presParOf" srcId="{4DFAD5AE-4E05-4B5A-B3CC-5BF563930A8C}" destId="{BCDAD38A-D7AA-4BFB-8696-B664E4F79B26}" srcOrd="4" destOrd="0" presId="urn:microsoft.com/office/officeart/2008/layout/LinedList"/>
    <dgm:cxn modelId="{EB51F8BD-84BF-4A4D-BEEF-F8F8A85D3646}" type="presParOf" srcId="{4DFAD5AE-4E05-4B5A-B3CC-5BF563930A8C}" destId="{F9E32DF6-35D0-4A66-B06E-8DC5DE82E876}" srcOrd="5" destOrd="0" presId="urn:microsoft.com/office/officeart/2008/layout/LinedList"/>
    <dgm:cxn modelId="{AA118668-2F62-488F-830B-E2E2E94D7E74}" type="presParOf" srcId="{F9E32DF6-35D0-4A66-B06E-8DC5DE82E876}" destId="{E2810443-AD42-4335-A60A-924B3DC85068}" srcOrd="0" destOrd="0" presId="urn:microsoft.com/office/officeart/2008/layout/LinedList"/>
    <dgm:cxn modelId="{9D2B7E1E-A6EF-4EB2-BD82-EC29698CF2B7}" type="presParOf" srcId="{F9E32DF6-35D0-4A66-B06E-8DC5DE82E876}" destId="{0706CAB2-63F2-4926-806F-999F33C54E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96185E-5C3B-4F8F-ABEB-042770C0CA3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F88ADFB-C0A4-4E9F-AA5B-6F801FCDB0C3}">
      <dgm:prSet/>
      <dgm:spPr/>
      <dgm:t>
        <a:bodyPr/>
        <a:lstStyle/>
        <a:p>
          <a:r>
            <a:rPr lang="sk-SK"/>
            <a:t>Chýbajúce nefunkcionálne požiadavky</a:t>
          </a:r>
          <a:endParaRPr lang="en-US"/>
        </a:p>
      </dgm:t>
    </dgm:pt>
    <dgm:pt modelId="{629261C3-AF2D-4495-9528-87D0F323D585}" type="parTrans" cxnId="{F65E81F3-2CC5-4483-AA75-40DD79E02632}">
      <dgm:prSet/>
      <dgm:spPr/>
      <dgm:t>
        <a:bodyPr/>
        <a:lstStyle/>
        <a:p>
          <a:endParaRPr lang="en-US"/>
        </a:p>
      </dgm:t>
    </dgm:pt>
    <dgm:pt modelId="{A427FF33-B742-4537-B5E6-1C2A09259221}" type="sibTrans" cxnId="{F65E81F3-2CC5-4483-AA75-40DD79E02632}">
      <dgm:prSet/>
      <dgm:spPr/>
      <dgm:t>
        <a:bodyPr/>
        <a:lstStyle/>
        <a:p>
          <a:endParaRPr lang="en-US"/>
        </a:p>
      </dgm:t>
    </dgm:pt>
    <dgm:pt modelId="{5C423726-21D5-4DBA-A51C-BFA03FFB995B}">
      <dgm:prSet/>
      <dgm:spPr/>
      <dgm:t>
        <a:bodyPr/>
        <a:lstStyle/>
        <a:p>
          <a:r>
            <a:rPr lang="sk-SK"/>
            <a:t>Chýbajúca validácia testu</a:t>
          </a:r>
          <a:endParaRPr lang="en-US"/>
        </a:p>
      </dgm:t>
    </dgm:pt>
    <dgm:pt modelId="{86DE64AB-6A0C-441E-A940-6F490A78B1BA}" type="parTrans" cxnId="{4985CFAB-F2C1-4F09-8780-841371641A83}">
      <dgm:prSet/>
      <dgm:spPr/>
      <dgm:t>
        <a:bodyPr/>
        <a:lstStyle/>
        <a:p>
          <a:endParaRPr lang="en-US"/>
        </a:p>
      </dgm:t>
    </dgm:pt>
    <dgm:pt modelId="{02A58B4F-9EC4-476B-BFBD-4C05FBAC484A}" type="sibTrans" cxnId="{4985CFAB-F2C1-4F09-8780-841371641A83}">
      <dgm:prSet/>
      <dgm:spPr/>
      <dgm:t>
        <a:bodyPr/>
        <a:lstStyle/>
        <a:p>
          <a:endParaRPr lang="en-US"/>
        </a:p>
      </dgm:t>
    </dgm:pt>
    <dgm:pt modelId="{FFDD3B02-1AD1-4A8A-A22A-A8020AAAA3DC}">
      <dgm:prSet/>
      <dgm:spPr/>
      <dgm:t>
        <a:bodyPr/>
        <a:lstStyle/>
        <a:p>
          <a:r>
            <a:rPr lang="sk-SK"/>
            <a:t>Zanedbané rozdiely medzi testovacím prostredím a prostredím, kde bude softvér nasadený</a:t>
          </a:r>
          <a:endParaRPr lang="en-US"/>
        </a:p>
      </dgm:t>
    </dgm:pt>
    <dgm:pt modelId="{71494F29-60AA-481B-BC31-31D1EC66F80E}" type="parTrans" cxnId="{89F7A57A-25E4-4804-BB8E-5A8899D38100}">
      <dgm:prSet/>
      <dgm:spPr/>
      <dgm:t>
        <a:bodyPr/>
        <a:lstStyle/>
        <a:p>
          <a:endParaRPr lang="en-US"/>
        </a:p>
      </dgm:t>
    </dgm:pt>
    <dgm:pt modelId="{983C4975-15F6-4E50-9695-61D3EBECE613}" type="sibTrans" cxnId="{89F7A57A-25E4-4804-BB8E-5A8899D38100}">
      <dgm:prSet/>
      <dgm:spPr/>
      <dgm:t>
        <a:bodyPr/>
        <a:lstStyle/>
        <a:p>
          <a:endParaRPr lang="en-US"/>
        </a:p>
      </dgm:t>
    </dgm:pt>
    <dgm:pt modelId="{6413DED3-A64C-4848-84DE-3AE8EA55CCD2}">
      <dgm:prSet/>
      <dgm:spPr/>
      <dgm:t>
        <a:bodyPr/>
        <a:lstStyle/>
        <a:p>
          <a:r>
            <a:rPr lang="sk-SK"/>
            <a:t>Nesprávne zvolená záťaž </a:t>
          </a:r>
          <a:r>
            <a:rPr lang="en-US"/>
            <a:t>(po</a:t>
          </a:r>
          <a:r>
            <a:rPr lang="sk-SK"/>
            <a:t>čet používateľov, </a:t>
          </a:r>
          <a:r>
            <a:rPr lang="en-US"/>
            <a:t>trvanie)</a:t>
          </a:r>
        </a:p>
      </dgm:t>
    </dgm:pt>
    <dgm:pt modelId="{0B7AD085-8A94-4D65-8EB4-F90921234AB9}" type="parTrans" cxnId="{1A7E341F-7CF3-4027-84C3-FF96CDF57B47}">
      <dgm:prSet/>
      <dgm:spPr/>
      <dgm:t>
        <a:bodyPr/>
        <a:lstStyle/>
        <a:p>
          <a:endParaRPr lang="en-US"/>
        </a:p>
      </dgm:t>
    </dgm:pt>
    <dgm:pt modelId="{65C483BD-1B13-4602-9D5B-CD0D567CB039}" type="sibTrans" cxnId="{1A7E341F-7CF3-4027-84C3-FF96CDF57B47}">
      <dgm:prSet/>
      <dgm:spPr/>
      <dgm:t>
        <a:bodyPr/>
        <a:lstStyle/>
        <a:p>
          <a:endParaRPr lang="en-US"/>
        </a:p>
      </dgm:t>
    </dgm:pt>
    <dgm:pt modelId="{B846755B-FC09-4AD6-8213-B7C01DB023C7}">
      <dgm:prSet/>
      <dgm:spPr/>
      <dgm:t>
        <a:bodyPr/>
        <a:lstStyle/>
        <a:p>
          <a:r>
            <a:rPr lang="sk-SK"/>
            <a:t>…</a:t>
          </a:r>
          <a:endParaRPr lang="en-US"/>
        </a:p>
      </dgm:t>
    </dgm:pt>
    <dgm:pt modelId="{8956353D-7B72-4044-9DAA-D75635764BA0}" type="parTrans" cxnId="{0C7FE88D-4749-4DBF-A9EC-FA2E3FADA0C6}">
      <dgm:prSet/>
      <dgm:spPr/>
      <dgm:t>
        <a:bodyPr/>
        <a:lstStyle/>
        <a:p>
          <a:endParaRPr lang="en-US"/>
        </a:p>
      </dgm:t>
    </dgm:pt>
    <dgm:pt modelId="{61A66CA4-8FA9-4ABE-9C8E-3A5BCAB7B76A}" type="sibTrans" cxnId="{0C7FE88D-4749-4DBF-A9EC-FA2E3FADA0C6}">
      <dgm:prSet/>
      <dgm:spPr/>
      <dgm:t>
        <a:bodyPr/>
        <a:lstStyle/>
        <a:p>
          <a:endParaRPr lang="en-US"/>
        </a:p>
      </dgm:t>
    </dgm:pt>
    <dgm:pt modelId="{7D63467C-BA90-43DD-813C-800F30BC9C32}" type="pres">
      <dgm:prSet presAssocID="{BC96185E-5C3B-4F8F-ABEB-042770C0CA39}" presName="vert0" presStyleCnt="0">
        <dgm:presLayoutVars>
          <dgm:dir/>
          <dgm:animOne val="branch"/>
          <dgm:animLvl val="lvl"/>
        </dgm:presLayoutVars>
      </dgm:prSet>
      <dgm:spPr/>
    </dgm:pt>
    <dgm:pt modelId="{8D75C7BF-45CF-4B97-8D2B-6631C2DF2728}" type="pres">
      <dgm:prSet presAssocID="{0F88ADFB-C0A4-4E9F-AA5B-6F801FCDB0C3}" presName="thickLine" presStyleLbl="alignNode1" presStyleIdx="0" presStyleCnt="5"/>
      <dgm:spPr/>
    </dgm:pt>
    <dgm:pt modelId="{9DF5354D-7930-48ED-8B45-843F003A65A4}" type="pres">
      <dgm:prSet presAssocID="{0F88ADFB-C0A4-4E9F-AA5B-6F801FCDB0C3}" presName="horz1" presStyleCnt="0"/>
      <dgm:spPr/>
    </dgm:pt>
    <dgm:pt modelId="{AD30BEE6-D0A4-457E-BF64-8C5C20D168D5}" type="pres">
      <dgm:prSet presAssocID="{0F88ADFB-C0A4-4E9F-AA5B-6F801FCDB0C3}" presName="tx1" presStyleLbl="revTx" presStyleIdx="0" presStyleCnt="5"/>
      <dgm:spPr/>
    </dgm:pt>
    <dgm:pt modelId="{72D3EB25-0C26-491B-9A0B-F62F79E4B247}" type="pres">
      <dgm:prSet presAssocID="{0F88ADFB-C0A4-4E9F-AA5B-6F801FCDB0C3}" presName="vert1" presStyleCnt="0"/>
      <dgm:spPr/>
    </dgm:pt>
    <dgm:pt modelId="{F3C38F84-D9C4-4412-9760-F16F9A3EE120}" type="pres">
      <dgm:prSet presAssocID="{5C423726-21D5-4DBA-A51C-BFA03FFB995B}" presName="thickLine" presStyleLbl="alignNode1" presStyleIdx="1" presStyleCnt="5"/>
      <dgm:spPr/>
    </dgm:pt>
    <dgm:pt modelId="{5FA5E5E2-075A-4262-B202-AAAAF36E13F5}" type="pres">
      <dgm:prSet presAssocID="{5C423726-21D5-4DBA-A51C-BFA03FFB995B}" presName="horz1" presStyleCnt="0"/>
      <dgm:spPr/>
    </dgm:pt>
    <dgm:pt modelId="{3A3CA7D6-87AE-4A8E-B0EE-1FA19304971B}" type="pres">
      <dgm:prSet presAssocID="{5C423726-21D5-4DBA-A51C-BFA03FFB995B}" presName="tx1" presStyleLbl="revTx" presStyleIdx="1" presStyleCnt="5"/>
      <dgm:spPr/>
    </dgm:pt>
    <dgm:pt modelId="{E78EBE2D-EBEC-4239-BD84-16E54189F7E7}" type="pres">
      <dgm:prSet presAssocID="{5C423726-21D5-4DBA-A51C-BFA03FFB995B}" presName="vert1" presStyleCnt="0"/>
      <dgm:spPr/>
    </dgm:pt>
    <dgm:pt modelId="{19BA6314-F120-4C44-934C-EC38815D2862}" type="pres">
      <dgm:prSet presAssocID="{FFDD3B02-1AD1-4A8A-A22A-A8020AAAA3DC}" presName="thickLine" presStyleLbl="alignNode1" presStyleIdx="2" presStyleCnt="5"/>
      <dgm:spPr/>
    </dgm:pt>
    <dgm:pt modelId="{946540BC-5D49-4F08-99AA-91CEF7A4F86F}" type="pres">
      <dgm:prSet presAssocID="{FFDD3B02-1AD1-4A8A-A22A-A8020AAAA3DC}" presName="horz1" presStyleCnt="0"/>
      <dgm:spPr/>
    </dgm:pt>
    <dgm:pt modelId="{7F74D360-BDC5-440B-A357-CC5417BE25E6}" type="pres">
      <dgm:prSet presAssocID="{FFDD3B02-1AD1-4A8A-A22A-A8020AAAA3DC}" presName="tx1" presStyleLbl="revTx" presStyleIdx="2" presStyleCnt="5"/>
      <dgm:spPr/>
    </dgm:pt>
    <dgm:pt modelId="{811B6349-B2C4-468B-933A-CE14BCA05798}" type="pres">
      <dgm:prSet presAssocID="{FFDD3B02-1AD1-4A8A-A22A-A8020AAAA3DC}" presName="vert1" presStyleCnt="0"/>
      <dgm:spPr/>
    </dgm:pt>
    <dgm:pt modelId="{14510459-A784-42AA-ABF5-E441704C821F}" type="pres">
      <dgm:prSet presAssocID="{6413DED3-A64C-4848-84DE-3AE8EA55CCD2}" presName="thickLine" presStyleLbl="alignNode1" presStyleIdx="3" presStyleCnt="5"/>
      <dgm:spPr/>
    </dgm:pt>
    <dgm:pt modelId="{6C4D8B64-3B39-44A7-B3C6-FBA66F0768DB}" type="pres">
      <dgm:prSet presAssocID="{6413DED3-A64C-4848-84DE-3AE8EA55CCD2}" presName="horz1" presStyleCnt="0"/>
      <dgm:spPr/>
    </dgm:pt>
    <dgm:pt modelId="{7A779D05-938A-4788-9C22-CEB448604583}" type="pres">
      <dgm:prSet presAssocID="{6413DED3-A64C-4848-84DE-3AE8EA55CCD2}" presName="tx1" presStyleLbl="revTx" presStyleIdx="3" presStyleCnt="5"/>
      <dgm:spPr/>
    </dgm:pt>
    <dgm:pt modelId="{949B75F0-5B8D-4242-958B-E35E6E5D9D2B}" type="pres">
      <dgm:prSet presAssocID="{6413DED3-A64C-4848-84DE-3AE8EA55CCD2}" presName="vert1" presStyleCnt="0"/>
      <dgm:spPr/>
    </dgm:pt>
    <dgm:pt modelId="{19370504-2A4D-48FB-91EC-6B16515A9030}" type="pres">
      <dgm:prSet presAssocID="{B846755B-FC09-4AD6-8213-B7C01DB023C7}" presName="thickLine" presStyleLbl="alignNode1" presStyleIdx="4" presStyleCnt="5"/>
      <dgm:spPr/>
    </dgm:pt>
    <dgm:pt modelId="{8FCB36D4-3EF0-4D47-8FEE-0384E241B69C}" type="pres">
      <dgm:prSet presAssocID="{B846755B-FC09-4AD6-8213-B7C01DB023C7}" presName="horz1" presStyleCnt="0"/>
      <dgm:spPr/>
    </dgm:pt>
    <dgm:pt modelId="{90CA7D69-FC6A-478F-AA78-6BB1FD7EAEA8}" type="pres">
      <dgm:prSet presAssocID="{B846755B-FC09-4AD6-8213-B7C01DB023C7}" presName="tx1" presStyleLbl="revTx" presStyleIdx="4" presStyleCnt="5"/>
      <dgm:spPr/>
    </dgm:pt>
    <dgm:pt modelId="{DC1ABF7D-E1D5-496A-90A6-BF43EA03308A}" type="pres">
      <dgm:prSet presAssocID="{B846755B-FC09-4AD6-8213-B7C01DB023C7}" presName="vert1" presStyleCnt="0"/>
      <dgm:spPr/>
    </dgm:pt>
  </dgm:ptLst>
  <dgm:cxnLst>
    <dgm:cxn modelId="{F1400D08-3B84-4E30-924B-B0170D94055A}" type="presOf" srcId="{BC96185E-5C3B-4F8F-ABEB-042770C0CA39}" destId="{7D63467C-BA90-43DD-813C-800F30BC9C32}" srcOrd="0" destOrd="0" presId="urn:microsoft.com/office/officeart/2008/layout/LinedList"/>
    <dgm:cxn modelId="{5D94EF13-D822-40A8-998F-3376C9CC1F93}" type="presOf" srcId="{0F88ADFB-C0A4-4E9F-AA5B-6F801FCDB0C3}" destId="{AD30BEE6-D0A4-457E-BF64-8C5C20D168D5}" srcOrd="0" destOrd="0" presId="urn:microsoft.com/office/officeart/2008/layout/LinedList"/>
    <dgm:cxn modelId="{1A7E341F-7CF3-4027-84C3-FF96CDF57B47}" srcId="{BC96185E-5C3B-4F8F-ABEB-042770C0CA39}" destId="{6413DED3-A64C-4848-84DE-3AE8EA55CCD2}" srcOrd="3" destOrd="0" parTransId="{0B7AD085-8A94-4D65-8EB4-F90921234AB9}" sibTransId="{65C483BD-1B13-4602-9D5B-CD0D567CB039}"/>
    <dgm:cxn modelId="{183DAD5D-4280-4703-B0B7-F51569D6070F}" type="presOf" srcId="{B846755B-FC09-4AD6-8213-B7C01DB023C7}" destId="{90CA7D69-FC6A-478F-AA78-6BB1FD7EAEA8}" srcOrd="0" destOrd="0" presId="urn:microsoft.com/office/officeart/2008/layout/LinedList"/>
    <dgm:cxn modelId="{89F7A57A-25E4-4804-BB8E-5A8899D38100}" srcId="{BC96185E-5C3B-4F8F-ABEB-042770C0CA39}" destId="{FFDD3B02-1AD1-4A8A-A22A-A8020AAAA3DC}" srcOrd="2" destOrd="0" parTransId="{71494F29-60AA-481B-BC31-31D1EC66F80E}" sibTransId="{983C4975-15F6-4E50-9695-61D3EBECE613}"/>
    <dgm:cxn modelId="{DC990185-24D7-483E-98DB-691670510537}" type="presOf" srcId="{FFDD3B02-1AD1-4A8A-A22A-A8020AAAA3DC}" destId="{7F74D360-BDC5-440B-A357-CC5417BE25E6}" srcOrd="0" destOrd="0" presId="urn:microsoft.com/office/officeart/2008/layout/LinedList"/>
    <dgm:cxn modelId="{0C7FE88D-4749-4DBF-A9EC-FA2E3FADA0C6}" srcId="{BC96185E-5C3B-4F8F-ABEB-042770C0CA39}" destId="{B846755B-FC09-4AD6-8213-B7C01DB023C7}" srcOrd="4" destOrd="0" parTransId="{8956353D-7B72-4044-9DAA-D75635764BA0}" sibTransId="{61A66CA4-8FA9-4ABE-9C8E-3A5BCAB7B76A}"/>
    <dgm:cxn modelId="{953C75A2-44BE-4F09-8B39-F4BC365513ED}" type="presOf" srcId="{6413DED3-A64C-4848-84DE-3AE8EA55CCD2}" destId="{7A779D05-938A-4788-9C22-CEB448604583}" srcOrd="0" destOrd="0" presId="urn:microsoft.com/office/officeart/2008/layout/LinedList"/>
    <dgm:cxn modelId="{4985CFAB-F2C1-4F09-8780-841371641A83}" srcId="{BC96185E-5C3B-4F8F-ABEB-042770C0CA39}" destId="{5C423726-21D5-4DBA-A51C-BFA03FFB995B}" srcOrd="1" destOrd="0" parTransId="{86DE64AB-6A0C-441E-A940-6F490A78B1BA}" sibTransId="{02A58B4F-9EC4-476B-BFBD-4C05FBAC484A}"/>
    <dgm:cxn modelId="{CFE5AFEF-9069-4E35-A7FB-183D6BEF51AD}" type="presOf" srcId="{5C423726-21D5-4DBA-A51C-BFA03FFB995B}" destId="{3A3CA7D6-87AE-4A8E-B0EE-1FA19304971B}" srcOrd="0" destOrd="0" presId="urn:microsoft.com/office/officeart/2008/layout/LinedList"/>
    <dgm:cxn modelId="{F65E81F3-2CC5-4483-AA75-40DD79E02632}" srcId="{BC96185E-5C3B-4F8F-ABEB-042770C0CA39}" destId="{0F88ADFB-C0A4-4E9F-AA5B-6F801FCDB0C3}" srcOrd="0" destOrd="0" parTransId="{629261C3-AF2D-4495-9528-87D0F323D585}" sibTransId="{A427FF33-B742-4537-B5E6-1C2A09259221}"/>
    <dgm:cxn modelId="{B9101C36-D891-4844-9CDF-00A010FAA1C5}" type="presParOf" srcId="{7D63467C-BA90-43DD-813C-800F30BC9C32}" destId="{8D75C7BF-45CF-4B97-8D2B-6631C2DF2728}" srcOrd="0" destOrd="0" presId="urn:microsoft.com/office/officeart/2008/layout/LinedList"/>
    <dgm:cxn modelId="{8786AC3A-605E-4625-86AC-5BDFBC8BF907}" type="presParOf" srcId="{7D63467C-BA90-43DD-813C-800F30BC9C32}" destId="{9DF5354D-7930-48ED-8B45-843F003A65A4}" srcOrd="1" destOrd="0" presId="urn:microsoft.com/office/officeart/2008/layout/LinedList"/>
    <dgm:cxn modelId="{25CA252F-FAA9-41DD-90B8-994FA6E620E6}" type="presParOf" srcId="{9DF5354D-7930-48ED-8B45-843F003A65A4}" destId="{AD30BEE6-D0A4-457E-BF64-8C5C20D168D5}" srcOrd="0" destOrd="0" presId="urn:microsoft.com/office/officeart/2008/layout/LinedList"/>
    <dgm:cxn modelId="{EE7F2A10-F536-4935-970F-97F08028C7CC}" type="presParOf" srcId="{9DF5354D-7930-48ED-8B45-843F003A65A4}" destId="{72D3EB25-0C26-491B-9A0B-F62F79E4B247}" srcOrd="1" destOrd="0" presId="urn:microsoft.com/office/officeart/2008/layout/LinedList"/>
    <dgm:cxn modelId="{0C3308B3-081C-45DA-BC70-E9B80D379624}" type="presParOf" srcId="{7D63467C-BA90-43DD-813C-800F30BC9C32}" destId="{F3C38F84-D9C4-4412-9760-F16F9A3EE120}" srcOrd="2" destOrd="0" presId="urn:microsoft.com/office/officeart/2008/layout/LinedList"/>
    <dgm:cxn modelId="{F3738E08-7633-440A-95AF-082DD3D2E928}" type="presParOf" srcId="{7D63467C-BA90-43DD-813C-800F30BC9C32}" destId="{5FA5E5E2-075A-4262-B202-AAAAF36E13F5}" srcOrd="3" destOrd="0" presId="urn:microsoft.com/office/officeart/2008/layout/LinedList"/>
    <dgm:cxn modelId="{1A8F6C7E-CD2B-4B93-9482-774B024E935B}" type="presParOf" srcId="{5FA5E5E2-075A-4262-B202-AAAAF36E13F5}" destId="{3A3CA7D6-87AE-4A8E-B0EE-1FA19304971B}" srcOrd="0" destOrd="0" presId="urn:microsoft.com/office/officeart/2008/layout/LinedList"/>
    <dgm:cxn modelId="{EFB14ABD-57B4-481B-BB74-DE3351222380}" type="presParOf" srcId="{5FA5E5E2-075A-4262-B202-AAAAF36E13F5}" destId="{E78EBE2D-EBEC-4239-BD84-16E54189F7E7}" srcOrd="1" destOrd="0" presId="urn:microsoft.com/office/officeart/2008/layout/LinedList"/>
    <dgm:cxn modelId="{C6BEFBE2-5731-4126-BE98-76108D2CEE27}" type="presParOf" srcId="{7D63467C-BA90-43DD-813C-800F30BC9C32}" destId="{19BA6314-F120-4C44-934C-EC38815D2862}" srcOrd="4" destOrd="0" presId="urn:microsoft.com/office/officeart/2008/layout/LinedList"/>
    <dgm:cxn modelId="{BA905D42-356A-4D3D-9851-714FE8984239}" type="presParOf" srcId="{7D63467C-BA90-43DD-813C-800F30BC9C32}" destId="{946540BC-5D49-4F08-99AA-91CEF7A4F86F}" srcOrd="5" destOrd="0" presId="urn:microsoft.com/office/officeart/2008/layout/LinedList"/>
    <dgm:cxn modelId="{2F53DE9B-B49D-4D48-8EB1-2CF67B9C1400}" type="presParOf" srcId="{946540BC-5D49-4F08-99AA-91CEF7A4F86F}" destId="{7F74D360-BDC5-440B-A357-CC5417BE25E6}" srcOrd="0" destOrd="0" presId="urn:microsoft.com/office/officeart/2008/layout/LinedList"/>
    <dgm:cxn modelId="{BE209E1D-30AB-4B0E-9AA6-9EBA235B050E}" type="presParOf" srcId="{946540BC-5D49-4F08-99AA-91CEF7A4F86F}" destId="{811B6349-B2C4-468B-933A-CE14BCA05798}" srcOrd="1" destOrd="0" presId="urn:microsoft.com/office/officeart/2008/layout/LinedList"/>
    <dgm:cxn modelId="{2222C9E7-1C00-4B0B-A6B7-F69CF42DC759}" type="presParOf" srcId="{7D63467C-BA90-43DD-813C-800F30BC9C32}" destId="{14510459-A784-42AA-ABF5-E441704C821F}" srcOrd="6" destOrd="0" presId="urn:microsoft.com/office/officeart/2008/layout/LinedList"/>
    <dgm:cxn modelId="{A30209F0-B4BC-4B5E-AA10-900FB56A342E}" type="presParOf" srcId="{7D63467C-BA90-43DD-813C-800F30BC9C32}" destId="{6C4D8B64-3B39-44A7-B3C6-FBA66F0768DB}" srcOrd="7" destOrd="0" presId="urn:microsoft.com/office/officeart/2008/layout/LinedList"/>
    <dgm:cxn modelId="{47FCE9E6-3225-49B0-BCAC-61B1F0007AC1}" type="presParOf" srcId="{6C4D8B64-3B39-44A7-B3C6-FBA66F0768DB}" destId="{7A779D05-938A-4788-9C22-CEB448604583}" srcOrd="0" destOrd="0" presId="urn:microsoft.com/office/officeart/2008/layout/LinedList"/>
    <dgm:cxn modelId="{A8E3FDDB-5A90-42B3-A7B5-53C56A8A8424}" type="presParOf" srcId="{6C4D8B64-3B39-44A7-B3C6-FBA66F0768DB}" destId="{949B75F0-5B8D-4242-958B-E35E6E5D9D2B}" srcOrd="1" destOrd="0" presId="urn:microsoft.com/office/officeart/2008/layout/LinedList"/>
    <dgm:cxn modelId="{FF57C3A0-D0EB-49E9-87B4-A71855707C1F}" type="presParOf" srcId="{7D63467C-BA90-43DD-813C-800F30BC9C32}" destId="{19370504-2A4D-48FB-91EC-6B16515A9030}" srcOrd="8" destOrd="0" presId="urn:microsoft.com/office/officeart/2008/layout/LinedList"/>
    <dgm:cxn modelId="{33C465F8-4348-4B3B-B2FF-9928BF87F1E4}" type="presParOf" srcId="{7D63467C-BA90-43DD-813C-800F30BC9C32}" destId="{8FCB36D4-3EF0-4D47-8FEE-0384E241B69C}" srcOrd="9" destOrd="0" presId="urn:microsoft.com/office/officeart/2008/layout/LinedList"/>
    <dgm:cxn modelId="{C8DD31ED-695B-4775-AFBC-402E53B2027E}" type="presParOf" srcId="{8FCB36D4-3EF0-4D47-8FEE-0384E241B69C}" destId="{90CA7D69-FC6A-478F-AA78-6BB1FD7EAEA8}" srcOrd="0" destOrd="0" presId="urn:microsoft.com/office/officeart/2008/layout/LinedList"/>
    <dgm:cxn modelId="{4017259D-4CB2-4519-922D-9A44EA0A6497}" type="presParOf" srcId="{8FCB36D4-3EF0-4D47-8FEE-0384E241B69C}" destId="{DC1ABF7D-E1D5-496A-90A6-BF43EA0330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4F1C4-E52F-4846-A63D-D6906F68B764}">
      <dsp:nvSpPr>
        <dsp:cNvPr id="0" name=""/>
        <dsp:cNvSpPr/>
      </dsp:nvSpPr>
      <dsp:spPr>
        <a:xfrm>
          <a:off x="0" y="62888"/>
          <a:ext cx="6263640" cy="7547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Metriky odpovedí</a:t>
          </a:r>
        </a:p>
      </dsp:txBody>
      <dsp:txXfrm>
        <a:off x="36845" y="99733"/>
        <a:ext cx="6189950" cy="681087"/>
      </dsp:txXfrm>
    </dsp:sp>
    <dsp:sp modelId="{A601B4DD-08FD-4AD2-BCA3-9A1056871CA7}">
      <dsp:nvSpPr>
        <dsp:cNvPr id="0" name=""/>
        <dsp:cNvSpPr/>
      </dsp:nvSpPr>
      <dsp:spPr>
        <a:xfrm>
          <a:off x="0" y="817666"/>
          <a:ext cx="626364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Priemerný čas odpovede</a:t>
          </a:r>
        </a:p>
        <a:p>
          <a:pPr marL="114300" lvl="1" indent="-114300" algn="l" defTabSz="666750">
            <a:lnSpc>
              <a:spcPct val="90000"/>
            </a:lnSpc>
            <a:spcBef>
              <a:spcPct val="0"/>
            </a:spcBef>
            <a:spcAft>
              <a:spcPct val="20000"/>
            </a:spcAft>
            <a:buChar char="•"/>
          </a:pPr>
          <a:r>
            <a:rPr lang="en-US" sz="1500" kern="1200"/>
            <a:t>Najvýšší čas odpovede</a:t>
          </a:r>
        </a:p>
        <a:p>
          <a:pPr marL="114300" lvl="1" indent="-114300" algn="l" defTabSz="666750">
            <a:lnSpc>
              <a:spcPct val="90000"/>
            </a:lnSpc>
            <a:spcBef>
              <a:spcPct val="0"/>
            </a:spcBef>
            <a:spcAft>
              <a:spcPct val="20000"/>
            </a:spcAft>
            <a:buChar char="•"/>
          </a:pPr>
          <a:r>
            <a:rPr lang="en-US" sz="1500" kern="1200"/>
            <a:t>Pomer chybovosti</a:t>
          </a:r>
        </a:p>
      </dsp:txBody>
      <dsp:txXfrm>
        <a:off x="0" y="817666"/>
        <a:ext cx="6263640" cy="786599"/>
      </dsp:txXfrm>
    </dsp:sp>
    <dsp:sp modelId="{D3E630BD-27BF-43CB-B63C-03CEFC93EDDC}">
      <dsp:nvSpPr>
        <dsp:cNvPr id="0" name=""/>
        <dsp:cNvSpPr/>
      </dsp:nvSpPr>
      <dsp:spPr>
        <a:xfrm>
          <a:off x="0" y="1604266"/>
          <a:ext cx="6263640" cy="75477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Metriky výpočtových zdrojov</a:t>
          </a:r>
        </a:p>
      </dsp:txBody>
      <dsp:txXfrm>
        <a:off x="36845" y="1641111"/>
        <a:ext cx="6189950" cy="681087"/>
      </dsp:txXfrm>
    </dsp:sp>
    <dsp:sp modelId="{676F7C65-F88D-479E-B9A4-D4F2A70AF6F5}">
      <dsp:nvSpPr>
        <dsp:cNvPr id="0" name=""/>
        <dsp:cNvSpPr/>
      </dsp:nvSpPr>
      <dsp:spPr>
        <a:xfrm>
          <a:off x="0" y="2359044"/>
          <a:ext cx="626364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Využitie procesora</a:t>
          </a:r>
        </a:p>
        <a:p>
          <a:pPr marL="114300" lvl="1" indent="-114300" algn="l" defTabSz="666750">
            <a:lnSpc>
              <a:spcPct val="90000"/>
            </a:lnSpc>
            <a:spcBef>
              <a:spcPct val="0"/>
            </a:spcBef>
            <a:spcAft>
              <a:spcPct val="20000"/>
            </a:spcAft>
            <a:buChar char="•"/>
          </a:pPr>
          <a:r>
            <a:rPr lang="en-US" sz="1500" kern="1200"/>
            <a:t>Využitie pamäte</a:t>
          </a:r>
        </a:p>
        <a:p>
          <a:pPr marL="114300" lvl="1" indent="-114300" algn="l" defTabSz="666750">
            <a:lnSpc>
              <a:spcPct val="90000"/>
            </a:lnSpc>
            <a:spcBef>
              <a:spcPct val="0"/>
            </a:spcBef>
            <a:spcAft>
              <a:spcPct val="20000"/>
            </a:spcAft>
            <a:buChar char="•"/>
          </a:pPr>
          <a:r>
            <a:rPr lang="en-US" sz="1500" kern="1200"/>
            <a:t>Využitie disku</a:t>
          </a:r>
        </a:p>
      </dsp:txBody>
      <dsp:txXfrm>
        <a:off x="0" y="2359044"/>
        <a:ext cx="6263640" cy="786599"/>
      </dsp:txXfrm>
    </dsp:sp>
    <dsp:sp modelId="{C78BC7D3-B110-48FB-BD02-7C1E9FA557F4}">
      <dsp:nvSpPr>
        <dsp:cNvPr id="0" name=""/>
        <dsp:cNvSpPr/>
      </dsp:nvSpPr>
      <dsp:spPr>
        <a:xfrm>
          <a:off x="0" y="3145644"/>
          <a:ext cx="6263640" cy="75477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Objemové metriky</a:t>
          </a:r>
        </a:p>
      </dsp:txBody>
      <dsp:txXfrm>
        <a:off x="36845" y="3182489"/>
        <a:ext cx="6189950" cy="681087"/>
      </dsp:txXfrm>
    </dsp:sp>
    <dsp:sp modelId="{9802F845-97B5-412C-A055-10CD73DF9078}">
      <dsp:nvSpPr>
        <dsp:cNvPr id="0" name=""/>
        <dsp:cNvSpPr/>
      </dsp:nvSpPr>
      <dsp:spPr>
        <a:xfrm>
          <a:off x="0" y="3900421"/>
          <a:ext cx="626364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Počet konkuretných používateľov</a:t>
          </a:r>
        </a:p>
        <a:p>
          <a:pPr marL="114300" lvl="1" indent="-114300" algn="l" defTabSz="666750">
            <a:lnSpc>
              <a:spcPct val="90000"/>
            </a:lnSpc>
            <a:spcBef>
              <a:spcPct val="0"/>
            </a:spcBef>
            <a:spcAft>
              <a:spcPct val="20000"/>
            </a:spcAft>
            <a:buChar char="•"/>
          </a:pPr>
          <a:r>
            <a:rPr lang="en-US" sz="1500" kern="1200"/>
            <a:t>Počet požiadaviek za sekundu (requests per second)</a:t>
          </a:r>
        </a:p>
        <a:p>
          <a:pPr marL="114300" lvl="1" indent="-114300" algn="l" defTabSz="666750">
            <a:lnSpc>
              <a:spcPct val="90000"/>
            </a:lnSpc>
            <a:spcBef>
              <a:spcPct val="0"/>
            </a:spcBef>
            <a:spcAft>
              <a:spcPct val="20000"/>
            </a:spcAft>
            <a:buChar char="•"/>
          </a:pPr>
          <a:r>
            <a:rPr lang="en-US" sz="1500" kern="1200"/>
            <a:t>Priepustnosť (throughput)</a:t>
          </a:r>
        </a:p>
      </dsp:txBody>
      <dsp:txXfrm>
        <a:off x="0" y="3900421"/>
        <a:ext cx="6263640" cy="786599"/>
      </dsp:txXfrm>
    </dsp:sp>
    <dsp:sp modelId="{90912B3C-F4C8-49B4-A1C7-6195992EED41}">
      <dsp:nvSpPr>
        <dsp:cNvPr id="0" name=""/>
        <dsp:cNvSpPr/>
      </dsp:nvSpPr>
      <dsp:spPr>
        <a:xfrm>
          <a:off x="0" y="4687021"/>
          <a:ext cx="6263640" cy="75477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err="1">
              <a:solidFill>
                <a:schemeClr val="bg1"/>
              </a:solidFill>
            </a:rPr>
            <a:t>Metrík</a:t>
          </a:r>
          <a:r>
            <a:rPr lang="en-US" sz="1900" b="1" kern="1200" dirty="0">
              <a:solidFill>
                <a:schemeClr val="bg1"/>
              </a:solidFill>
            </a:rPr>
            <a:t> je </a:t>
          </a:r>
          <a:r>
            <a:rPr lang="en-US" sz="1900" b="1" kern="1200" dirty="0" err="1">
              <a:solidFill>
                <a:schemeClr val="bg1"/>
              </a:solidFill>
            </a:rPr>
            <a:t>mnoho</a:t>
          </a:r>
          <a:r>
            <a:rPr lang="en-US" sz="1900" b="1" kern="1200" dirty="0">
              <a:solidFill>
                <a:schemeClr val="bg1"/>
              </a:solidFill>
            </a:rPr>
            <a:t>, </a:t>
          </a:r>
          <a:r>
            <a:rPr lang="en-US" sz="1900" b="1" kern="1200" dirty="0" err="1">
              <a:solidFill>
                <a:schemeClr val="bg1"/>
              </a:solidFill>
            </a:rPr>
            <a:t>ktoré</a:t>
          </a:r>
          <a:r>
            <a:rPr lang="en-US" sz="1900" b="1" kern="1200" dirty="0">
              <a:solidFill>
                <a:schemeClr val="bg1"/>
              </a:solidFill>
            </a:rPr>
            <a:t> </a:t>
          </a:r>
          <a:r>
            <a:rPr lang="en-US" sz="1900" b="1" kern="1200" dirty="0" err="1">
              <a:solidFill>
                <a:schemeClr val="bg1"/>
              </a:solidFill>
            </a:rPr>
            <a:t>konkrétne</a:t>
          </a:r>
          <a:r>
            <a:rPr lang="en-US" sz="1900" b="1" kern="1200" dirty="0">
              <a:solidFill>
                <a:schemeClr val="bg1"/>
              </a:solidFill>
            </a:rPr>
            <a:t> </a:t>
          </a:r>
          <a:r>
            <a:rPr lang="en-US" sz="1900" b="1" kern="1200" dirty="0" err="1">
              <a:solidFill>
                <a:schemeClr val="bg1"/>
              </a:solidFill>
            </a:rPr>
            <a:t>sa</a:t>
          </a:r>
          <a:r>
            <a:rPr lang="en-US" sz="1900" b="1" kern="1200" dirty="0">
              <a:solidFill>
                <a:schemeClr val="bg1"/>
              </a:solidFill>
            </a:rPr>
            <a:t> </a:t>
          </a:r>
          <a:r>
            <a:rPr lang="en-US" sz="1900" b="1" kern="1200" dirty="0" err="1">
              <a:solidFill>
                <a:schemeClr val="bg1"/>
              </a:solidFill>
            </a:rPr>
            <a:t>sledujú</a:t>
          </a:r>
          <a:r>
            <a:rPr lang="en-US" sz="1900" b="1" kern="1200" dirty="0">
              <a:solidFill>
                <a:schemeClr val="bg1"/>
              </a:solidFill>
            </a:rPr>
            <a:t> </a:t>
          </a:r>
          <a:r>
            <a:rPr lang="en-US" sz="1900" b="1" kern="1200" dirty="0" err="1">
              <a:solidFill>
                <a:schemeClr val="bg1"/>
              </a:solidFill>
            </a:rPr>
            <a:t>závisí</a:t>
          </a:r>
          <a:r>
            <a:rPr lang="en-US" sz="1900" b="1" kern="1200" dirty="0">
              <a:solidFill>
                <a:schemeClr val="bg1"/>
              </a:solidFill>
            </a:rPr>
            <a:t> od </a:t>
          </a:r>
          <a:r>
            <a:rPr lang="en-US" sz="1900" b="1" kern="1200" dirty="0" err="1">
              <a:solidFill>
                <a:schemeClr val="bg1"/>
              </a:solidFill>
            </a:rPr>
            <a:t>cieľov</a:t>
          </a:r>
          <a:r>
            <a:rPr lang="en-US" sz="1900" b="1" kern="1200" dirty="0">
              <a:solidFill>
                <a:schemeClr val="bg1"/>
              </a:solidFill>
            </a:rPr>
            <a:t> </a:t>
          </a:r>
          <a:r>
            <a:rPr lang="en-US" sz="1900" b="1" kern="1200" dirty="0" err="1">
              <a:solidFill>
                <a:schemeClr val="bg1"/>
              </a:solidFill>
            </a:rPr>
            <a:t>testovania</a:t>
          </a:r>
          <a:r>
            <a:rPr lang="en-US" sz="1900" b="1" kern="1200" dirty="0">
              <a:solidFill>
                <a:schemeClr val="bg1"/>
              </a:solidFill>
            </a:rPr>
            <a:t> - </a:t>
          </a:r>
          <a:r>
            <a:rPr lang="en-US" sz="1900" b="1" kern="1200" dirty="0" err="1">
              <a:solidFill>
                <a:schemeClr val="bg1"/>
              </a:solidFill>
            </a:rPr>
            <a:t>snaha</a:t>
          </a:r>
          <a:r>
            <a:rPr lang="en-US" sz="1900" b="1" kern="1200" dirty="0">
              <a:solidFill>
                <a:schemeClr val="bg1"/>
              </a:solidFill>
            </a:rPr>
            <a:t> </a:t>
          </a:r>
          <a:r>
            <a:rPr lang="en-US" sz="1900" b="1" kern="1200" dirty="0" err="1">
              <a:solidFill>
                <a:schemeClr val="bg1"/>
              </a:solidFill>
            </a:rPr>
            <a:t>splni</a:t>
          </a:r>
          <a:r>
            <a:rPr lang="sk-SK" sz="1900" b="1" kern="1200" dirty="0">
              <a:solidFill>
                <a:schemeClr val="bg1"/>
              </a:solidFill>
            </a:rPr>
            <a:t>ť nefunkcionálne požiadavky</a:t>
          </a:r>
          <a:r>
            <a:rPr lang="en-US" sz="1900" b="1" kern="1200" dirty="0">
              <a:solidFill>
                <a:schemeClr val="bg1"/>
              </a:solidFill>
            </a:rPr>
            <a:t>.</a:t>
          </a:r>
        </a:p>
      </dsp:txBody>
      <dsp:txXfrm>
        <a:off x="36845" y="4723866"/>
        <a:ext cx="6189950" cy="681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ACA06-8130-4D00-85CA-B872282659E7}">
      <dsp:nvSpPr>
        <dsp:cNvPr id="0" name=""/>
        <dsp:cNvSpPr/>
      </dsp:nvSpPr>
      <dsp:spPr>
        <a:xfrm>
          <a:off x="0" y="2124"/>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06F84-240F-4FFE-B341-74F767203C82}">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sk-SK" sz="2700" kern="1200"/>
            <a:t>Jednoznačným záverom je, že služba zvláda primeranú záťaž 200 konkurentných používateľov, no pri extrémnej záťaži 5000 konkurentných používateľov zlyháva - je to problém?</a:t>
          </a:r>
          <a:endParaRPr lang="en-US" sz="2700" kern="1200"/>
        </a:p>
      </dsp:txBody>
      <dsp:txXfrm>
        <a:off x="0" y="2124"/>
        <a:ext cx="10515600" cy="1449029"/>
      </dsp:txXfrm>
    </dsp:sp>
    <dsp:sp modelId="{C4FC45B3-E459-41D2-BC34-FD7412459569}">
      <dsp:nvSpPr>
        <dsp:cNvPr id="0" name=""/>
        <dsp:cNvSpPr/>
      </dsp:nvSpPr>
      <dsp:spPr>
        <a:xfrm>
          <a:off x="0" y="1451154"/>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3530B7-D460-4A0C-9375-61DC9E67B86B}">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sk-SK" sz="2700" kern="1200"/>
            <a:t>Napriek tomu, že službu nikdy nebude využívať naraz 5000 používateľov ide o problém z hľadiska stability a bezpečnosti softvéru, softvér je vhodné zabezpečiť proti extrémnemu počtu konkurentných požiadaviek</a:t>
          </a:r>
          <a:endParaRPr lang="en-US" sz="2700" kern="1200"/>
        </a:p>
      </dsp:txBody>
      <dsp:txXfrm>
        <a:off x="0" y="1451154"/>
        <a:ext cx="10515600" cy="1449029"/>
      </dsp:txXfrm>
    </dsp:sp>
    <dsp:sp modelId="{BCDAD38A-D7AA-4BFB-8696-B664E4F79B26}">
      <dsp:nvSpPr>
        <dsp:cNvPr id="0" name=""/>
        <dsp:cNvSpPr/>
      </dsp:nvSpPr>
      <dsp:spPr>
        <a:xfrm>
          <a:off x="0" y="290018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10443-AD42-4335-A60A-924B3DC85068}">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sk-SK" sz="2700" kern="1200"/>
            <a:t>Podmienky testu je potrebné nastaviť tak, aby boli jeho výsledky v prípade zistenia chyby použiteľné </a:t>
          </a:r>
          <a:r>
            <a:rPr lang="en-US" sz="2700" kern="1200"/>
            <a:t>(tu napr</a:t>
          </a:r>
          <a:r>
            <a:rPr lang="sk-SK" sz="2700" kern="1200"/>
            <a:t>íklad stress test</a:t>
          </a:r>
          <a:r>
            <a:rPr lang="en-US" sz="2700" kern="1200"/>
            <a:t>)</a:t>
          </a:r>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5C7BF-45CF-4B97-8D2B-6631C2DF2728}">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30BEE6-D0A4-457E-BF64-8C5C20D168D5}">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Chýbajúce nefunkcionálne požiadavky</a:t>
          </a:r>
          <a:endParaRPr lang="en-US" sz="2400" kern="1200"/>
        </a:p>
      </dsp:txBody>
      <dsp:txXfrm>
        <a:off x="0" y="531"/>
        <a:ext cx="10515600" cy="870055"/>
      </dsp:txXfrm>
    </dsp:sp>
    <dsp:sp modelId="{F3C38F84-D9C4-4412-9760-F16F9A3EE120}">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CA7D6-87AE-4A8E-B0EE-1FA19304971B}">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Chýbajúca validácia testu</a:t>
          </a:r>
          <a:endParaRPr lang="en-US" sz="2400" kern="1200"/>
        </a:p>
      </dsp:txBody>
      <dsp:txXfrm>
        <a:off x="0" y="870586"/>
        <a:ext cx="10515600" cy="870055"/>
      </dsp:txXfrm>
    </dsp:sp>
    <dsp:sp modelId="{19BA6314-F120-4C44-934C-EC38815D2862}">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4D360-BDC5-440B-A357-CC5417BE25E6}">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Zanedbané rozdiely medzi testovacím prostredím a prostredím, kde bude softvér nasadený</a:t>
          </a:r>
          <a:endParaRPr lang="en-US" sz="2400" kern="1200"/>
        </a:p>
      </dsp:txBody>
      <dsp:txXfrm>
        <a:off x="0" y="1740641"/>
        <a:ext cx="10515600" cy="870055"/>
      </dsp:txXfrm>
    </dsp:sp>
    <dsp:sp modelId="{14510459-A784-42AA-ABF5-E441704C821F}">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779D05-938A-4788-9C22-CEB44860458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Nesprávne zvolená záťaž </a:t>
          </a:r>
          <a:r>
            <a:rPr lang="en-US" sz="2400" kern="1200"/>
            <a:t>(po</a:t>
          </a:r>
          <a:r>
            <a:rPr lang="sk-SK" sz="2400" kern="1200"/>
            <a:t>čet používateľov, </a:t>
          </a:r>
          <a:r>
            <a:rPr lang="en-US" sz="2400" kern="1200"/>
            <a:t>trvanie)</a:t>
          </a:r>
        </a:p>
      </dsp:txBody>
      <dsp:txXfrm>
        <a:off x="0" y="2610696"/>
        <a:ext cx="10515600" cy="870055"/>
      </dsp:txXfrm>
    </dsp:sp>
    <dsp:sp modelId="{19370504-2A4D-48FB-91EC-6B16515A9030}">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CA7D69-FC6A-478F-AA78-6BB1FD7EAEA8}">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a:t>
          </a:r>
          <a:endParaRPr lang="en-US" sz="2400" kern="1200"/>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7758-412C-4404-9E9B-E535AC331F35}" type="datetimeFigureOut">
              <a:rPr lang="en-US" smtClean="0"/>
              <a:t>12/15/22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55336-2316-463E-BAB5-65112010F623}" type="slidenum">
              <a:rPr lang="en-US" smtClean="0"/>
              <a:t>‹#›</a:t>
            </a:fld>
            <a:endParaRPr lang="en-US"/>
          </a:p>
        </p:txBody>
      </p:sp>
    </p:spTree>
    <p:extLst>
      <p:ext uri="{BB962C8B-B14F-4D97-AF65-F5344CB8AC3E}">
        <p14:creationId xmlns:p14="http://schemas.microsoft.com/office/powerpoint/2010/main" val="184436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K" dirty="0"/>
          </a:p>
        </p:txBody>
      </p:sp>
      <p:sp>
        <p:nvSpPr>
          <p:cNvPr id="4" name="Slide Number Placeholder 3"/>
          <p:cNvSpPr>
            <a:spLocks noGrp="1"/>
          </p:cNvSpPr>
          <p:nvPr>
            <p:ph type="sldNum" sz="quarter" idx="5"/>
          </p:nvPr>
        </p:nvSpPr>
        <p:spPr/>
        <p:txBody>
          <a:bodyPr/>
          <a:lstStyle/>
          <a:p>
            <a:fld id="{F3B55336-2316-463E-BAB5-65112010F623}" type="slidenum">
              <a:rPr lang="en-US" smtClean="0"/>
              <a:t>2</a:t>
            </a:fld>
            <a:endParaRPr lang="en-US"/>
          </a:p>
        </p:txBody>
      </p:sp>
    </p:spTree>
    <p:extLst>
      <p:ext uri="{BB962C8B-B14F-4D97-AF65-F5344CB8AC3E}">
        <p14:creationId xmlns:p14="http://schemas.microsoft.com/office/powerpoint/2010/main" val="24984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43C1-3939-70F7-C0C8-2BA0049D1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CAE478-DF2C-550F-3F8F-969B65A45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02D89B-DEE7-29F4-9190-F840AF5D9B02}"/>
              </a:ext>
            </a:extLst>
          </p:cNvPr>
          <p:cNvSpPr>
            <a:spLocks noGrp="1"/>
          </p:cNvSpPr>
          <p:nvPr>
            <p:ph type="dt" sz="half" idx="10"/>
          </p:nvPr>
        </p:nvSpPr>
        <p:spPr/>
        <p:txBody>
          <a:bodyPr/>
          <a:lstStyle/>
          <a:p>
            <a:fld id="{7316CC79-396C-4FDE-897B-CBC03ADE32C5}" type="datetimeFigureOut">
              <a:rPr lang="en-US" smtClean="0"/>
              <a:t>12/15/22</a:t>
            </a:fld>
            <a:endParaRPr lang="en-US"/>
          </a:p>
        </p:txBody>
      </p:sp>
      <p:sp>
        <p:nvSpPr>
          <p:cNvPr id="5" name="Footer Placeholder 4">
            <a:extLst>
              <a:ext uri="{FF2B5EF4-FFF2-40B4-BE49-F238E27FC236}">
                <a16:creationId xmlns:a16="http://schemas.microsoft.com/office/drawing/2014/main" id="{3076F4BC-FBB9-5F41-18A3-BE1DC1F44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69036-53F3-2F72-C8F4-E70E033DEFBD}"/>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2069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C4C9-B3EC-6609-20D8-8C2890FC6D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1AAAEC-D5E4-E143-2840-18B81AD5E3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5CDEB-F2EA-1CC8-33EC-43AD78DBC64A}"/>
              </a:ext>
            </a:extLst>
          </p:cNvPr>
          <p:cNvSpPr>
            <a:spLocks noGrp="1"/>
          </p:cNvSpPr>
          <p:nvPr>
            <p:ph type="dt" sz="half" idx="10"/>
          </p:nvPr>
        </p:nvSpPr>
        <p:spPr/>
        <p:txBody>
          <a:bodyPr/>
          <a:lstStyle/>
          <a:p>
            <a:fld id="{7316CC79-396C-4FDE-897B-CBC03ADE32C5}" type="datetimeFigureOut">
              <a:rPr lang="en-US" smtClean="0"/>
              <a:t>12/15/22</a:t>
            </a:fld>
            <a:endParaRPr lang="en-US"/>
          </a:p>
        </p:txBody>
      </p:sp>
      <p:sp>
        <p:nvSpPr>
          <p:cNvPr id="5" name="Footer Placeholder 4">
            <a:extLst>
              <a:ext uri="{FF2B5EF4-FFF2-40B4-BE49-F238E27FC236}">
                <a16:creationId xmlns:a16="http://schemas.microsoft.com/office/drawing/2014/main" id="{09842F4C-FEE8-6C2E-6C0F-DCF6FDEA2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72735-1C08-B7EF-8501-7B2021651B1D}"/>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6964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31CD05-6A7D-86A5-C375-16FBD632A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3B3E6E-8B9F-8F0E-20F1-57AE292C9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6220F-CEE1-78E7-1862-F203A6517F32}"/>
              </a:ext>
            </a:extLst>
          </p:cNvPr>
          <p:cNvSpPr>
            <a:spLocks noGrp="1"/>
          </p:cNvSpPr>
          <p:nvPr>
            <p:ph type="dt" sz="half" idx="10"/>
          </p:nvPr>
        </p:nvSpPr>
        <p:spPr/>
        <p:txBody>
          <a:bodyPr/>
          <a:lstStyle/>
          <a:p>
            <a:fld id="{7316CC79-396C-4FDE-897B-CBC03ADE32C5}" type="datetimeFigureOut">
              <a:rPr lang="en-US" smtClean="0"/>
              <a:t>12/15/22</a:t>
            </a:fld>
            <a:endParaRPr lang="en-US"/>
          </a:p>
        </p:txBody>
      </p:sp>
      <p:sp>
        <p:nvSpPr>
          <p:cNvPr id="5" name="Footer Placeholder 4">
            <a:extLst>
              <a:ext uri="{FF2B5EF4-FFF2-40B4-BE49-F238E27FC236}">
                <a16:creationId xmlns:a16="http://schemas.microsoft.com/office/drawing/2014/main" id="{ED82C77F-A7AC-5439-DE09-E2E6872EE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68464-437F-C447-5636-1984C5066082}"/>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37953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D5DB-3ABC-89E4-8DF3-E4B185F6D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CEFC0-8119-22DB-38FE-F9D94D3FEB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66B42-DE31-A3C3-965B-4F7601742355}"/>
              </a:ext>
            </a:extLst>
          </p:cNvPr>
          <p:cNvSpPr>
            <a:spLocks noGrp="1"/>
          </p:cNvSpPr>
          <p:nvPr>
            <p:ph type="dt" sz="half" idx="10"/>
          </p:nvPr>
        </p:nvSpPr>
        <p:spPr/>
        <p:txBody>
          <a:bodyPr/>
          <a:lstStyle/>
          <a:p>
            <a:fld id="{7316CC79-396C-4FDE-897B-CBC03ADE32C5}" type="datetimeFigureOut">
              <a:rPr lang="en-US" smtClean="0"/>
              <a:t>12/15/22</a:t>
            </a:fld>
            <a:endParaRPr lang="en-US"/>
          </a:p>
        </p:txBody>
      </p:sp>
      <p:sp>
        <p:nvSpPr>
          <p:cNvPr id="5" name="Footer Placeholder 4">
            <a:extLst>
              <a:ext uri="{FF2B5EF4-FFF2-40B4-BE49-F238E27FC236}">
                <a16:creationId xmlns:a16="http://schemas.microsoft.com/office/drawing/2014/main" id="{68CC0EC8-5E42-B715-1B37-0FDBFCD3E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F6200-1A52-8FF5-B271-41F4F8F876DC}"/>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424361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E936-852F-0943-9733-170419F544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FB4ED8-77BC-7855-979C-C485CC48E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CB2BA-BE48-6737-60B0-ACF0F57164C2}"/>
              </a:ext>
            </a:extLst>
          </p:cNvPr>
          <p:cNvSpPr>
            <a:spLocks noGrp="1"/>
          </p:cNvSpPr>
          <p:nvPr>
            <p:ph type="dt" sz="half" idx="10"/>
          </p:nvPr>
        </p:nvSpPr>
        <p:spPr/>
        <p:txBody>
          <a:bodyPr/>
          <a:lstStyle/>
          <a:p>
            <a:fld id="{7316CC79-396C-4FDE-897B-CBC03ADE32C5}" type="datetimeFigureOut">
              <a:rPr lang="en-US" smtClean="0"/>
              <a:t>12/15/22</a:t>
            </a:fld>
            <a:endParaRPr lang="en-US"/>
          </a:p>
        </p:txBody>
      </p:sp>
      <p:sp>
        <p:nvSpPr>
          <p:cNvPr id="5" name="Footer Placeholder 4">
            <a:extLst>
              <a:ext uri="{FF2B5EF4-FFF2-40B4-BE49-F238E27FC236}">
                <a16:creationId xmlns:a16="http://schemas.microsoft.com/office/drawing/2014/main" id="{DB875730-6CEC-E131-20E4-89E231300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A509D-42A6-5B33-B8D7-4771AD2DD591}"/>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219470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DC18-C5C6-E848-DAAE-EDCC1F284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38231-9D1A-D0EB-DF33-3DD0DB8096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69A503-CDBB-7422-1A79-4431D631F0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28743-CC17-B455-711E-6E8641EC3BFD}"/>
              </a:ext>
            </a:extLst>
          </p:cNvPr>
          <p:cNvSpPr>
            <a:spLocks noGrp="1"/>
          </p:cNvSpPr>
          <p:nvPr>
            <p:ph type="dt" sz="half" idx="10"/>
          </p:nvPr>
        </p:nvSpPr>
        <p:spPr/>
        <p:txBody>
          <a:bodyPr/>
          <a:lstStyle/>
          <a:p>
            <a:fld id="{7316CC79-396C-4FDE-897B-CBC03ADE32C5}" type="datetimeFigureOut">
              <a:rPr lang="en-US" smtClean="0"/>
              <a:t>12/15/22</a:t>
            </a:fld>
            <a:endParaRPr lang="en-US"/>
          </a:p>
        </p:txBody>
      </p:sp>
      <p:sp>
        <p:nvSpPr>
          <p:cNvPr id="6" name="Footer Placeholder 5">
            <a:extLst>
              <a:ext uri="{FF2B5EF4-FFF2-40B4-BE49-F238E27FC236}">
                <a16:creationId xmlns:a16="http://schemas.microsoft.com/office/drawing/2014/main" id="{C9DC9339-8CDB-1EA9-4A82-E2DDBBB91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F5AD7-1E28-023B-10A9-1265A32C0D17}"/>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03786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9693-3E57-8431-A8F1-6D672215A3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DF6910-56F0-BD34-B1B8-9088BB7F6B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4A5AD6-053D-8442-6B3D-A0E84A1A2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FC9992-0331-61E7-CA6B-9CBF74DF2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3092B-7A77-0CD7-F7C8-3E225382A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CD7CA6-586D-896B-0676-70935051EF56}"/>
              </a:ext>
            </a:extLst>
          </p:cNvPr>
          <p:cNvSpPr>
            <a:spLocks noGrp="1"/>
          </p:cNvSpPr>
          <p:nvPr>
            <p:ph type="dt" sz="half" idx="10"/>
          </p:nvPr>
        </p:nvSpPr>
        <p:spPr/>
        <p:txBody>
          <a:bodyPr/>
          <a:lstStyle/>
          <a:p>
            <a:fld id="{7316CC79-396C-4FDE-897B-CBC03ADE32C5}" type="datetimeFigureOut">
              <a:rPr lang="en-US" smtClean="0"/>
              <a:t>12/15/22</a:t>
            </a:fld>
            <a:endParaRPr lang="en-US"/>
          </a:p>
        </p:txBody>
      </p:sp>
      <p:sp>
        <p:nvSpPr>
          <p:cNvPr id="8" name="Footer Placeholder 7">
            <a:extLst>
              <a:ext uri="{FF2B5EF4-FFF2-40B4-BE49-F238E27FC236}">
                <a16:creationId xmlns:a16="http://schemas.microsoft.com/office/drawing/2014/main" id="{FC30C24C-88D2-76D9-58FD-90503E9C0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850227-1C9E-B9DB-0A08-8E31E72780F1}"/>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40041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3048-4BCD-FFA9-1562-A5EB9E4992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B2E823-6C7B-33AC-C82C-64FF8A722379}"/>
              </a:ext>
            </a:extLst>
          </p:cNvPr>
          <p:cNvSpPr>
            <a:spLocks noGrp="1"/>
          </p:cNvSpPr>
          <p:nvPr>
            <p:ph type="dt" sz="half" idx="10"/>
          </p:nvPr>
        </p:nvSpPr>
        <p:spPr/>
        <p:txBody>
          <a:bodyPr/>
          <a:lstStyle/>
          <a:p>
            <a:fld id="{7316CC79-396C-4FDE-897B-CBC03ADE32C5}" type="datetimeFigureOut">
              <a:rPr lang="en-US" smtClean="0"/>
              <a:t>12/15/22</a:t>
            </a:fld>
            <a:endParaRPr lang="en-US"/>
          </a:p>
        </p:txBody>
      </p:sp>
      <p:sp>
        <p:nvSpPr>
          <p:cNvPr id="4" name="Footer Placeholder 3">
            <a:extLst>
              <a:ext uri="{FF2B5EF4-FFF2-40B4-BE49-F238E27FC236}">
                <a16:creationId xmlns:a16="http://schemas.microsoft.com/office/drawing/2014/main" id="{C6A62950-CB8F-9DA0-D629-38906AC489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C97C43-65E5-71A9-F694-82592CC4CF77}"/>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02730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D8E00-A529-A7C0-77EF-0F10E015F4E4}"/>
              </a:ext>
            </a:extLst>
          </p:cNvPr>
          <p:cNvSpPr>
            <a:spLocks noGrp="1"/>
          </p:cNvSpPr>
          <p:nvPr>
            <p:ph type="dt" sz="half" idx="10"/>
          </p:nvPr>
        </p:nvSpPr>
        <p:spPr/>
        <p:txBody>
          <a:bodyPr/>
          <a:lstStyle/>
          <a:p>
            <a:fld id="{7316CC79-396C-4FDE-897B-CBC03ADE32C5}" type="datetimeFigureOut">
              <a:rPr lang="en-US" smtClean="0"/>
              <a:t>12/15/22</a:t>
            </a:fld>
            <a:endParaRPr lang="en-US"/>
          </a:p>
        </p:txBody>
      </p:sp>
      <p:sp>
        <p:nvSpPr>
          <p:cNvPr id="3" name="Footer Placeholder 2">
            <a:extLst>
              <a:ext uri="{FF2B5EF4-FFF2-40B4-BE49-F238E27FC236}">
                <a16:creationId xmlns:a16="http://schemas.microsoft.com/office/drawing/2014/main" id="{E4B55DF9-A999-BD0D-F657-A5C8566B8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CF4005-D3BD-92F1-B4D6-6FCA223A690D}"/>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5969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482D-FA8C-2819-856A-8654EC4264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BC328-ADEA-50DB-8198-87B76AC21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826A5-7906-82F7-1C7A-A5CCEB21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E37B1-6CB9-118B-2D0E-2E2375AADB7A}"/>
              </a:ext>
            </a:extLst>
          </p:cNvPr>
          <p:cNvSpPr>
            <a:spLocks noGrp="1"/>
          </p:cNvSpPr>
          <p:nvPr>
            <p:ph type="dt" sz="half" idx="10"/>
          </p:nvPr>
        </p:nvSpPr>
        <p:spPr/>
        <p:txBody>
          <a:bodyPr/>
          <a:lstStyle/>
          <a:p>
            <a:fld id="{7316CC79-396C-4FDE-897B-CBC03ADE32C5}" type="datetimeFigureOut">
              <a:rPr lang="en-US" smtClean="0"/>
              <a:t>12/15/22</a:t>
            </a:fld>
            <a:endParaRPr lang="en-US"/>
          </a:p>
        </p:txBody>
      </p:sp>
      <p:sp>
        <p:nvSpPr>
          <p:cNvPr id="6" name="Footer Placeholder 5">
            <a:extLst>
              <a:ext uri="{FF2B5EF4-FFF2-40B4-BE49-F238E27FC236}">
                <a16:creationId xmlns:a16="http://schemas.microsoft.com/office/drawing/2014/main" id="{BDAA2EBD-E8FA-6585-AD39-898952286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A4BBC-34E0-BF39-511C-591D398F4E7C}"/>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79895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A3D6-919C-00E1-3CAE-B16F0F48C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35DAB-E6F4-5F5D-8E9D-261D2064C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781085-9131-1FDB-FD6A-D58BFC477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F357F-F17B-3A34-90A1-F0EFA67E1221}"/>
              </a:ext>
            </a:extLst>
          </p:cNvPr>
          <p:cNvSpPr>
            <a:spLocks noGrp="1"/>
          </p:cNvSpPr>
          <p:nvPr>
            <p:ph type="dt" sz="half" idx="10"/>
          </p:nvPr>
        </p:nvSpPr>
        <p:spPr/>
        <p:txBody>
          <a:bodyPr/>
          <a:lstStyle/>
          <a:p>
            <a:fld id="{7316CC79-396C-4FDE-897B-CBC03ADE32C5}" type="datetimeFigureOut">
              <a:rPr lang="en-US" smtClean="0"/>
              <a:t>12/15/22</a:t>
            </a:fld>
            <a:endParaRPr lang="en-US"/>
          </a:p>
        </p:txBody>
      </p:sp>
      <p:sp>
        <p:nvSpPr>
          <p:cNvPr id="6" name="Footer Placeholder 5">
            <a:extLst>
              <a:ext uri="{FF2B5EF4-FFF2-40B4-BE49-F238E27FC236}">
                <a16:creationId xmlns:a16="http://schemas.microsoft.com/office/drawing/2014/main" id="{9C79C1BD-EB6C-F322-CE2E-2B76CAFEF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76725-24C5-8025-1CC8-D574A200E0D5}"/>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08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CF5AE-75EB-123E-1AFE-F12267855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EA928-62D0-626D-DC2E-681C46382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6F22A-A33F-5A26-8E14-D1F15B32D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6CC79-396C-4FDE-897B-CBC03ADE32C5}" type="datetimeFigureOut">
              <a:rPr lang="en-US" smtClean="0"/>
              <a:t>12/15/22</a:t>
            </a:fld>
            <a:endParaRPr lang="en-US"/>
          </a:p>
        </p:txBody>
      </p:sp>
      <p:sp>
        <p:nvSpPr>
          <p:cNvPr id="5" name="Footer Placeholder 4">
            <a:extLst>
              <a:ext uri="{FF2B5EF4-FFF2-40B4-BE49-F238E27FC236}">
                <a16:creationId xmlns:a16="http://schemas.microsoft.com/office/drawing/2014/main" id="{82EB50AC-B605-A7E8-EE84-D6AE3E43FF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C6C7F6-AF9A-010D-AE93-4040986A45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B4C6D-E54D-48CA-9062-976BAEC56656}" type="slidenum">
              <a:rPr lang="en-US" smtClean="0"/>
              <a:t>‹#›</a:t>
            </a:fld>
            <a:endParaRPr lang="en-US"/>
          </a:p>
        </p:txBody>
      </p:sp>
    </p:spTree>
    <p:extLst>
      <p:ext uri="{BB962C8B-B14F-4D97-AF65-F5344CB8AC3E}">
        <p14:creationId xmlns:p14="http://schemas.microsoft.com/office/powerpoint/2010/main" val="424525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piceworks.com/tech/devops/articles/what-is-unit-testing/" TargetMode="External"/><Relationship Id="rId2" Type="http://schemas.openxmlformats.org/officeDocument/2006/relationships/hyperlink" Target="https://www.guru99.com/unit-testing-guide.html" TargetMode="External"/><Relationship Id="rId1" Type="http://schemas.openxmlformats.org/officeDocument/2006/relationships/slideLayout" Target="../slideLayouts/slideLayout2.xml"/><Relationship Id="rId5" Type="http://schemas.openxmlformats.org/officeDocument/2006/relationships/hyperlink" Target="https://www.appsdeveloperblog.com/an-overview-of-junit5-assertions-with-examples/" TargetMode="External"/><Relationship Id="rId4" Type="http://schemas.openxmlformats.org/officeDocument/2006/relationships/hyperlink" Target="https://devqa.io/junit-5-annotation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jmeter.apach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www.testbytes.net/blog/end-to-end-testing/" TargetMode="External"/><Relationship Id="rId3" Type="http://schemas.openxmlformats.org/officeDocument/2006/relationships/hyperlink" Target="https://www.spiceworks.com/tech/devops/articles/what-is-unit-testing/" TargetMode="External"/><Relationship Id="rId7" Type="http://schemas.openxmlformats.org/officeDocument/2006/relationships/hyperlink" Target="https://www.guru99.com/performance-testing.html" TargetMode="External"/><Relationship Id="rId2" Type="http://schemas.openxmlformats.org/officeDocument/2006/relationships/hyperlink" Target="https://www.guru99.com/unit-testing-guide.html" TargetMode="External"/><Relationship Id="rId1" Type="http://schemas.openxmlformats.org/officeDocument/2006/relationships/slideLayout" Target="../slideLayouts/slideLayout2.xml"/><Relationship Id="rId6" Type="http://schemas.openxmlformats.org/officeDocument/2006/relationships/hyperlink" Target="https://jmeter.apache.org/" TargetMode="External"/><Relationship Id="rId5" Type="http://schemas.openxmlformats.org/officeDocument/2006/relationships/hyperlink" Target="https://www.appsdeveloperblog.com/an-overview-of-junit5-assertions-with-examples/" TargetMode="External"/><Relationship Id="rId10" Type="http://schemas.openxmlformats.org/officeDocument/2006/relationships/hyperlink" Target="https://circleci.com/blog/what-is-end-to-end-testing/?utm_source=google&amp;utm_medium=sem&amp;utm_campaign=sem-google-dg--emea-en-dsa-maxConv-auth-nb&amp;utm_term=g_-_c__dsa_&amp;utm_content=&amp;gclid=CjwKCAiAheacBhB8EiwAItVO2wyxSJPmFpR4J_pNrQ-Ow_nkuhiooN2YebUnIqwy40aQZrmU46jcNBoCiyMQAvD_BwE" TargetMode="External"/><Relationship Id="rId4" Type="http://schemas.openxmlformats.org/officeDocument/2006/relationships/hyperlink" Target="https://devqa.io/junit-5-annotations/" TargetMode="External"/><Relationship Id="rId9" Type="http://schemas.openxmlformats.org/officeDocument/2006/relationships/hyperlink" Target="https://katalon.com/resources-center/blog/end-to-end-e2e-test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Unit testy</a:t>
            </a: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a:t>
            </a:r>
            <a:r>
              <a:rPr lang="en-US" dirty="0" err="1"/>
              <a:t>Juraj</a:t>
            </a:r>
            <a:r>
              <a:rPr lang="en-US" dirty="0"/>
              <a:t> </a:t>
            </a:r>
            <a:r>
              <a:rPr lang="en-US" dirty="0" err="1"/>
              <a:t>Puszter</a:t>
            </a:r>
            <a:endParaRPr lang="en-US" dirty="0"/>
          </a:p>
        </p:txBody>
      </p:sp>
    </p:spTree>
    <p:extLst>
      <p:ext uri="{BB962C8B-B14F-4D97-AF65-F5344CB8AC3E}">
        <p14:creationId xmlns:p14="http://schemas.microsoft.com/office/powerpoint/2010/main" val="281656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FB63F7-F35D-18AE-EDCC-55992279A443}"/>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Známe nástroje pre unit testovanie</a:t>
            </a:r>
          </a:p>
        </p:txBody>
      </p:sp>
      <p:sp>
        <p:nvSpPr>
          <p:cNvPr id="3" name="Zástupný objekt pre obsah 2">
            <a:extLst>
              <a:ext uri="{FF2B5EF4-FFF2-40B4-BE49-F238E27FC236}">
                <a16:creationId xmlns:a16="http://schemas.microsoft.com/office/drawing/2014/main" id="{3EFD89FA-B402-F503-5215-2BF55DF42C8D}"/>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JUnit – testovací framework pre programovací jazyk Java</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NUnit – testovací framework pre všetky .Net jazyky</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DBUnit – rozširenie JUnit, pre veľke databázov riadené projekty</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HTMLUnit – nástroj na testovanie, používa sa na testovanie web aplikácií</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PHPUnit – testovací framework pre programovací jazyk PHP</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SimpleTest – testovací framework pre programovací jazyk PHP</a:t>
            </a:r>
          </a:p>
          <a:p>
            <a:pPr marL="342900" lvl="0" indent="-342900">
              <a:spcAft>
                <a:spcPts val="800"/>
              </a:spcAft>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Embunit – testovací nástroj pre programovací jazyk C a C++</a:t>
            </a:r>
          </a:p>
          <a:p>
            <a:endParaRPr lang="sk-SK" sz="2400"/>
          </a:p>
        </p:txBody>
      </p:sp>
    </p:spTree>
    <p:extLst>
      <p:ext uri="{BB962C8B-B14F-4D97-AF65-F5344CB8AC3E}">
        <p14:creationId xmlns:p14="http://schemas.microsoft.com/office/powerpoint/2010/main" val="108107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C48B300E-7D69-77A4-EB94-D1CBCEBC037E}"/>
              </a:ext>
            </a:extLst>
          </p:cNvPr>
          <p:cNvSpPr>
            <a:spLocks noGrp="1"/>
          </p:cNvSpPr>
          <p:nvPr>
            <p:ph type="title"/>
          </p:nvPr>
        </p:nvSpPr>
        <p:spPr>
          <a:xfrm>
            <a:off x="958506" y="800392"/>
            <a:ext cx="10264697" cy="1212102"/>
          </a:xfrm>
        </p:spPr>
        <p:txBody>
          <a:bodyPr>
            <a:normAutofit/>
          </a:bodyPr>
          <a:lstStyle/>
          <a:p>
            <a:r>
              <a:rPr lang="sk-SK" b="1">
                <a:solidFill>
                  <a:srgbClr val="FFFFFF"/>
                </a:solidFill>
              </a:rPr>
              <a:t>Najpoužívanejšie JUnit anotácie</a:t>
            </a:r>
          </a:p>
        </p:txBody>
      </p:sp>
      <p:sp>
        <p:nvSpPr>
          <p:cNvPr id="3" name="Zástupný objekt pre obsah 2">
            <a:extLst>
              <a:ext uri="{FF2B5EF4-FFF2-40B4-BE49-F238E27FC236}">
                <a16:creationId xmlns:a16="http://schemas.microsoft.com/office/drawing/2014/main" id="{3ABC6049-2D3A-F06E-2D5D-DD1ABF51D83A}"/>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@Test – Táto anotácia označuje, že metóda je testovacia metóda.</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@ParametrizedTest - Parametrizované testy umožňujú spustiť test viackrát s rôznymi argumentami. Okrem toho je nutné deklarovať aspoň jeden zdroj, ktorý bude poskytovať argumenty pre každé volanie testu a potom tieto argumenty použiť v testovacej metóde.</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@ValueSource – Anotácia špecifikukuje zdroj argumentov pre parametrizované testy.</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@RepeatedTest - Zopakujte test špecifikovaním celkového počtu požadovaných opakovaní.</a:t>
            </a:r>
          </a:p>
          <a:p>
            <a:pPr marL="342900" lvl="0" indent="-342900">
              <a:buFont typeface="Symbol" panose="05050102010706020507" pitchFamily="18" charset="2"/>
              <a:buChar char=""/>
            </a:pPr>
            <a:r>
              <a:rPr lang="en-US" sz="2000">
                <a:effectLst/>
                <a:latin typeface="Calibri" panose="020F0502020204030204" pitchFamily="34" charset="0"/>
                <a:ea typeface="Calibri" panose="020F0502020204030204" pitchFamily="34" charset="0"/>
                <a:cs typeface="Times New Roman" panose="02020603050405020304" pitchFamily="18" charset="0"/>
              </a:rPr>
              <a:t>@DisplayName - Testovacie triedy a testovacie metódy môžu deklarovať vlastné názvy, ktoré budú zobrazované test runnermi a v test reportoch.</a:t>
            </a:r>
            <a:endParaRPr lang="sk-SK"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430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C48B300E-7D69-77A4-EB94-D1CBCEBC037E}"/>
              </a:ext>
            </a:extLst>
          </p:cNvPr>
          <p:cNvSpPr>
            <a:spLocks noGrp="1"/>
          </p:cNvSpPr>
          <p:nvPr>
            <p:ph type="title"/>
          </p:nvPr>
        </p:nvSpPr>
        <p:spPr>
          <a:xfrm>
            <a:off x="958506" y="800392"/>
            <a:ext cx="10264697" cy="1212102"/>
          </a:xfrm>
        </p:spPr>
        <p:txBody>
          <a:bodyPr>
            <a:normAutofit/>
          </a:bodyPr>
          <a:lstStyle/>
          <a:p>
            <a:r>
              <a:rPr lang="sk-SK" b="1">
                <a:solidFill>
                  <a:srgbClr val="FFFFFF"/>
                </a:solidFill>
              </a:rPr>
              <a:t>Najpoužívanejšie JUnit anotácie</a:t>
            </a:r>
          </a:p>
        </p:txBody>
      </p:sp>
      <p:sp>
        <p:nvSpPr>
          <p:cNvPr id="3" name="Zástupný objekt pre obsah 2">
            <a:extLst>
              <a:ext uri="{FF2B5EF4-FFF2-40B4-BE49-F238E27FC236}">
                <a16:creationId xmlns:a16="http://schemas.microsoft.com/office/drawing/2014/main" id="{3ABC6049-2D3A-F06E-2D5D-DD1ABF51D83A}"/>
              </a:ext>
            </a:extLst>
          </p:cNvPr>
          <p:cNvSpPr>
            <a:spLocks noGrp="1"/>
          </p:cNvSpPr>
          <p:nvPr>
            <p:ph idx="1"/>
          </p:nvPr>
        </p:nvSpPr>
        <p:spPr>
          <a:xfrm>
            <a:off x="1678514" y="2733999"/>
            <a:ext cx="9708995" cy="3567173"/>
          </a:xfrm>
        </p:spPr>
        <p:txBody>
          <a:bodyPr anchor="ctr">
            <a:noAutofit/>
          </a:bodyPr>
          <a:lstStyle/>
          <a:p>
            <a:pPr marL="342900" lvl="0" indent="-342900">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@BeforeEach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Označuje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že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anotovaná</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metóda</a:t>
            </a:r>
            <a:r>
              <a:rPr lang="en-US" sz="2000" dirty="0">
                <a:effectLst/>
                <a:latin typeface="Calibri" panose="020F0502020204030204" pitchFamily="34" charset="0"/>
                <a:ea typeface="Calibri" panose="020F0502020204030204" pitchFamily="34" charset="0"/>
                <a:cs typeface="Times New Roman" panose="02020603050405020304" pitchFamily="18" charset="0"/>
              </a:rPr>
              <a:t> by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sa</a:t>
            </a:r>
            <a:r>
              <a:rPr lang="en-US" sz="2000" dirty="0">
                <a:effectLst/>
                <a:latin typeface="Calibri" panose="020F0502020204030204" pitchFamily="34" charset="0"/>
                <a:ea typeface="Calibri" panose="020F0502020204030204" pitchFamily="34" charset="0"/>
                <a:cs typeface="Times New Roman" panose="02020603050405020304" pitchFamily="18" charset="0"/>
              </a:rPr>
              <a:t> mala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vykonať</a:t>
            </a:r>
            <a:r>
              <a:rPr lang="en-US" sz="2000" dirty="0">
                <a:effectLst/>
                <a:latin typeface="Calibri" panose="020F0502020204030204" pitchFamily="34" charset="0"/>
                <a:ea typeface="Calibri" panose="020F0502020204030204" pitchFamily="34" charset="0"/>
                <a:cs typeface="Times New Roman" panose="02020603050405020304" pitchFamily="18" charset="0"/>
              </a:rPr>
              <a:t> pred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každou</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testovacou</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metódou</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endParaRPr lang="sk-SK"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@AfterEach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Označuje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že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anotovaná</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metóda</a:t>
            </a:r>
            <a:r>
              <a:rPr lang="en-US" sz="2000" dirty="0">
                <a:effectLst/>
                <a:latin typeface="Calibri" panose="020F0502020204030204" pitchFamily="34" charset="0"/>
                <a:ea typeface="Calibri" panose="020F0502020204030204" pitchFamily="34" charset="0"/>
                <a:cs typeface="Times New Roman" panose="02020603050405020304" pitchFamily="18" charset="0"/>
              </a:rPr>
              <a:t> by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sa</a:t>
            </a:r>
            <a:r>
              <a:rPr lang="en-US" sz="2000" dirty="0">
                <a:effectLst/>
                <a:latin typeface="Calibri" panose="020F0502020204030204" pitchFamily="34" charset="0"/>
                <a:ea typeface="Calibri" panose="020F0502020204030204" pitchFamily="34" charset="0"/>
                <a:cs typeface="Times New Roman" panose="02020603050405020304" pitchFamily="18" charset="0"/>
              </a:rPr>
              <a:t> mala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vykonať</a:t>
            </a:r>
            <a:r>
              <a:rPr lang="en-US" sz="2000" dirty="0">
                <a:effectLst/>
                <a:latin typeface="Calibri" panose="020F0502020204030204" pitchFamily="34" charset="0"/>
                <a:ea typeface="Calibri" panose="020F0502020204030204" pitchFamily="34" charset="0"/>
                <a:cs typeface="Times New Roman" panose="02020603050405020304" pitchFamily="18" charset="0"/>
              </a:rPr>
              <a:t> po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každej</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testovacej</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metóde</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endParaRPr lang="sk-SK"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sk-SK" sz="2000" dirty="0">
                <a:effectLst/>
                <a:latin typeface="Calibri" panose="020F0502020204030204" pitchFamily="34" charset="0"/>
                <a:ea typeface="Calibri" panose="020F0502020204030204" pitchFamily="34" charset="0"/>
                <a:cs typeface="Times New Roman" panose="02020603050405020304" pitchFamily="18" charset="0"/>
              </a:rPr>
              <a:t>@BeforeAll - Táto anotácia označuje metódu, ktorá sa vykoná raz pred všetkými testami</a:t>
            </a:r>
          </a:p>
          <a:p>
            <a:pPr marL="342900" lvl="0" indent="-342900">
              <a:buFont typeface="Symbol" panose="05050102010706020507" pitchFamily="18" charset="2"/>
              <a:buChar char=""/>
            </a:pPr>
            <a:r>
              <a:rPr lang="sk-SK" sz="2000" dirty="0">
                <a:effectLst/>
                <a:latin typeface="Calibri" panose="020F0502020204030204" pitchFamily="34" charset="0"/>
                <a:ea typeface="Calibri" panose="020F0502020204030204" pitchFamily="34" charset="0"/>
                <a:cs typeface="Times New Roman" panose="02020603050405020304" pitchFamily="18" charset="0"/>
              </a:rPr>
              <a:t>@AfterAll - Táto anotácia označuje metódu, ktorá sa vykoná raz po všetkých testoch</a:t>
            </a:r>
          </a:p>
          <a:p>
            <a:pPr marL="342900" lvl="0" indent="-342900">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@Tag</a:t>
            </a:r>
            <a:r>
              <a:rPr lang="sk-SK" sz="2000" dirty="0">
                <a:effectLst/>
                <a:latin typeface="Calibri" panose="020F0502020204030204" pitchFamily="34" charset="0"/>
                <a:ea typeface="Calibri" panose="020F0502020204030204" pitchFamily="34" charset="0"/>
                <a:cs typeface="Times New Roman" panose="02020603050405020304" pitchFamily="18" charset="0"/>
              </a:rPr>
              <a:t> - Túto anotáciu môžeme použiť na deklarovanie tagov pre testy či už na úrovni triedy alebo metódy. Testy potom môžeme pomocou nich filtrovať.</a:t>
            </a:r>
          </a:p>
          <a:p>
            <a:pPr marL="342900" lvl="0" indent="-342900">
              <a:spcAft>
                <a:spcPts val="800"/>
              </a:spcAft>
              <a:buFont typeface="Symbol" panose="05050102010706020507" pitchFamily="18" charset="2"/>
              <a:buChar char=""/>
            </a:pPr>
            <a:r>
              <a:rPr lang="sk-SK" sz="2000" dirty="0">
                <a:effectLst/>
                <a:latin typeface="Calibri" panose="020F0502020204030204" pitchFamily="34" charset="0"/>
                <a:ea typeface="Calibri" panose="020F0502020204030204" pitchFamily="34" charset="0"/>
                <a:cs typeface="Times New Roman" panose="02020603050405020304" pitchFamily="18" charset="0"/>
              </a:rPr>
              <a:t>@Disabled - Anotácia sa používa na zakázanie alebo preskočenie testov na úrovni triedy alebo metódy. Pri deklarácii na úrovni triedy sa preskočia všetky metódy @test. Keď použijeme anotáciu na úrovni metódy, preskočí sa iba anotovaná metóda.</a:t>
            </a:r>
          </a:p>
        </p:txBody>
      </p:sp>
    </p:spTree>
    <p:extLst>
      <p:ext uri="{BB962C8B-B14F-4D97-AF65-F5344CB8AC3E}">
        <p14:creationId xmlns:p14="http://schemas.microsoft.com/office/powerpoint/2010/main" val="2590494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C6D67CD9-D481-2164-7360-CD5EA21A9A6E}"/>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Príklad unit testovania</a:t>
            </a:r>
          </a:p>
        </p:txBody>
      </p:sp>
      <p:sp>
        <p:nvSpPr>
          <p:cNvPr id="3" name="Zástupný objekt pre obsah 2">
            <a:extLst>
              <a:ext uri="{FF2B5EF4-FFF2-40B4-BE49-F238E27FC236}">
                <a16:creationId xmlns:a16="http://schemas.microsoft.com/office/drawing/2014/main" id="{F2C2421C-AC05-9A5E-A46F-9844EC065CE4}"/>
              </a:ext>
            </a:extLst>
          </p:cNvPr>
          <p:cNvSpPr>
            <a:spLocks noGrp="1"/>
          </p:cNvSpPr>
          <p:nvPr>
            <p:ph idx="1"/>
          </p:nvPr>
        </p:nvSpPr>
        <p:spPr>
          <a:xfrm>
            <a:off x="1367624" y="2490436"/>
            <a:ext cx="9708995" cy="3567173"/>
          </a:xfrm>
        </p:spPr>
        <p:txBody>
          <a:bodyPr anchor="ctr">
            <a:normAutofit/>
          </a:bodyPr>
          <a:lstStyle/>
          <a:p>
            <a:pPr marL="0" indent="0">
              <a:buNone/>
            </a:pPr>
            <a:r>
              <a:rPr lang="sk-SK" sz="2400">
                <a:effectLst/>
                <a:latin typeface="Calibri" panose="020F0502020204030204" pitchFamily="34" charset="0"/>
                <a:ea typeface="Calibri" panose="020F0502020204030204" pitchFamily="34" charset="0"/>
                <a:cs typeface="Times New Roman" panose="02020603050405020304" pitchFamily="18" charset="0"/>
              </a:rPr>
              <a:t>Pre ukážku unit testovania v jave použijem knižnicu JUnit 5. Je to najpoužívanejší java framework pre unit testovanie. Pravidlá spúšťania testov definujeme pomocou anotácií a samotné testy vyhodnocujeme pomocou funkcií z triedy Assertions.</a:t>
            </a:r>
          </a:p>
          <a:p>
            <a:endParaRPr lang="sk-SK" sz="2400"/>
          </a:p>
        </p:txBody>
      </p:sp>
    </p:spTree>
    <p:extLst>
      <p:ext uri="{BB962C8B-B14F-4D97-AF65-F5344CB8AC3E}">
        <p14:creationId xmlns:p14="http://schemas.microsoft.com/office/powerpoint/2010/main" val="20964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BAEAE4CD-FAB0-64A4-2A6A-92F6FAF6796F}"/>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Najpoužívanejšie metódy z triedy Assertions</a:t>
            </a:r>
          </a:p>
        </p:txBody>
      </p:sp>
      <p:sp>
        <p:nvSpPr>
          <p:cNvPr id="3" name="Zástupný objekt pre obsah 2">
            <a:extLst>
              <a:ext uri="{FF2B5EF4-FFF2-40B4-BE49-F238E27FC236}">
                <a16:creationId xmlns:a16="http://schemas.microsoft.com/office/drawing/2014/main" id="{E2647D35-D2E0-BADC-FF5B-75ECEB4DD9C3}"/>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assertTrue </a:t>
            </a:r>
            <a:r>
              <a:rPr lang="en-US" sz="2200">
                <a:effectLst/>
                <a:latin typeface="Calibri" panose="020F0502020204030204" pitchFamily="34" charset="0"/>
                <a:ea typeface="Calibri" panose="020F0502020204030204" pitchFamily="34" charset="0"/>
                <a:cs typeface="Times New Roman" panose="02020603050405020304" pitchFamily="18" charset="0"/>
              </a:rPr>
              <a:t>– Over</a:t>
            </a:r>
            <a:r>
              <a:rPr lang="sk-SK" sz="2200">
                <a:effectLst/>
                <a:latin typeface="Calibri" panose="020F0502020204030204" pitchFamily="34" charset="0"/>
                <a:ea typeface="Calibri" panose="020F0502020204030204" pitchFamily="34" charset="0"/>
                <a:cs typeface="Times New Roman" panose="02020603050405020304" pitchFamily="18" charset="0"/>
              </a:rPr>
              <a:t>í</a:t>
            </a:r>
            <a:r>
              <a:rPr lang="sk-SK" sz="2200">
                <a:effectLst/>
                <a:latin typeface="Segoe UI" panose="020B0502040204020203" pitchFamily="34" charset="0"/>
                <a:ea typeface="Calibri" panose="020F0502020204030204" pitchFamily="34" charset="0"/>
                <a:cs typeface="Times New Roman" panose="02020603050405020304" pitchFamily="18" charset="0"/>
              </a:rPr>
              <a:t> podmienku či je pravdivá</a:t>
            </a:r>
            <a:endParaRPr lang="sk-SK" sz="2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assertFalse - O</a:t>
            </a:r>
            <a:r>
              <a:rPr lang="sk-SK" sz="2200">
                <a:effectLst/>
                <a:latin typeface="Segoe UI" panose="020B0502040204020203" pitchFamily="34" charset="0"/>
                <a:ea typeface="Calibri" panose="020F0502020204030204" pitchFamily="34" charset="0"/>
                <a:cs typeface="Times New Roman" panose="02020603050405020304" pitchFamily="18" charset="0"/>
              </a:rPr>
              <a:t>pačná metóda k assertTrue</a:t>
            </a:r>
            <a:endParaRPr lang="sk-SK" sz="2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assertNull – Overí či hodnota je null</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assertNotNull – Opačná metóda k assertNull</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assertEquals – Overí, či dva parametre sú rovnaké</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assertNotEquals – Opačná metóda k assertEquals</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assertSame – Overí, či hodnoty dvoch parametrov referencujú rovnaký objekt</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assertNotSame – Opačná metóda k assertSame</a:t>
            </a:r>
          </a:p>
          <a:p>
            <a:pPr marL="0" indent="0">
              <a:buNone/>
            </a:pPr>
            <a:endParaRPr lang="sk-SK" sz="2200"/>
          </a:p>
        </p:txBody>
      </p:sp>
    </p:spTree>
    <p:extLst>
      <p:ext uri="{BB962C8B-B14F-4D97-AF65-F5344CB8AC3E}">
        <p14:creationId xmlns:p14="http://schemas.microsoft.com/office/powerpoint/2010/main" val="135163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BAEAE4CD-FAB0-64A4-2A6A-92F6FAF6796F}"/>
              </a:ext>
            </a:extLst>
          </p:cNvPr>
          <p:cNvSpPr>
            <a:spLocks noGrp="1"/>
          </p:cNvSpPr>
          <p:nvPr>
            <p:ph type="title"/>
          </p:nvPr>
        </p:nvSpPr>
        <p:spPr>
          <a:xfrm>
            <a:off x="958506" y="800392"/>
            <a:ext cx="10264697" cy="1212102"/>
          </a:xfrm>
        </p:spPr>
        <p:txBody>
          <a:bodyPr>
            <a:normAutofit/>
          </a:bodyPr>
          <a:lstStyle/>
          <a:p>
            <a:r>
              <a:rPr lang="sk-SK" b="1">
                <a:solidFill>
                  <a:srgbClr val="FFFFFF"/>
                </a:solidFill>
              </a:rPr>
              <a:t>Najpoužívanejšie metódy z triedy assertions</a:t>
            </a:r>
          </a:p>
        </p:txBody>
      </p:sp>
      <p:sp>
        <p:nvSpPr>
          <p:cNvPr id="3" name="Zástupný objekt pre obsah 2">
            <a:extLst>
              <a:ext uri="{FF2B5EF4-FFF2-40B4-BE49-F238E27FC236}">
                <a16:creationId xmlns:a16="http://schemas.microsoft.com/office/drawing/2014/main" id="{E2647D35-D2E0-BADC-FF5B-75ECEB4DD9C3}"/>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assertLinesMatch – Overí, či dva listy stringov sú rovnaké</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assertArrayEquals – Overí, či dve polia sú rovnaké</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assertIterableEquals – Overí, či dva iterable sú rovnaké</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assertThrows – Overí, či funkcia na vstupe vyhodí správnu výnimku</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assertDoesNotThrow – Opačná metóda k assertThrows</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assertTimeout – Overí, či vstupná funkcia skončí pred špecifikovaným timeoutom</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assertAll – Táto funkcia umožňuje vytvorenie skupinových asertions, kde sa spustí každá assertion a ich zlyhania sú hlásené spoločne.</a:t>
            </a:r>
          </a:p>
          <a:p>
            <a:pPr marL="342900" lvl="0" indent="-342900">
              <a:spcAft>
                <a:spcPts val="800"/>
              </a:spcAft>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fail – táto metóda spôsobí zlyhanie testu</a:t>
            </a:r>
          </a:p>
          <a:p>
            <a:endParaRPr lang="sk-SK" sz="2000"/>
          </a:p>
        </p:txBody>
      </p:sp>
    </p:spTree>
    <p:extLst>
      <p:ext uri="{BB962C8B-B14F-4D97-AF65-F5344CB8AC3E}">
        <p14:creationId xmlns:p14="http://schemas.microsoft.com/office/powerpoint/2010/main" val="264934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Zástupný objekt pre obsah 3" descr="Obrázok, na ktorom je text&#10;&#10;Automaticky generovaný popis">
            <a:extLst>
              <a:ext uri="{FF2B5EF4-FFF2-40B4-BE49-F238E27FC236}">
                <a16:creationId xmlns:a16="http://schemas.microsoft.com/office/drawing/2014/main" id="{F2600338-389C-E4B7-95AC-BD2F931D2B96}"/>
              </a:ext>
            </a:extLst>
          </p:cNvPr>
          <p:cNvPicPr>
            <a:picLocks noGrp="1" noChangeAspect="1"/>
          </p:cNvPicPr>
          <p:nvPr>
            <p:ph idx="1"/>
          </p:nvPr>
        </p:nvPicPr>
        <p:blipFill>
          <a:blip r:embed="rId2"/>
          <a:stretch>
            <a:fillRect/>
          </a:stretch>
        </p:blipFill>
        <p:spPr>
          <a:xfrm>
            <a:off x="3832754" y="643466"/>
            <a:ext cx="4526491" cy="5571067"/>
          </a:xfrm>
          <a:prstGeom prst="rect">
            <a:avLst/>
          </a:prstGeom>
        </p:spPr>
      </p:pic>
    </p:spTree>
    <p:extLst>
      <p:ext uri="{BB962C8B-B14F-4D97-AF65-F5344CB8AC3E}">
        <p14:creationId xmlns:p14="http://schemas.microsoft.com/office/powerpoint/2010/main" val="3681377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descr="Obrázok, na ktorom je text, elektronika, snímka obrazovky&#10;&#10;Automaticky generovaný popis">
            <a:extLst>
              <a:ext uri="{FF2B5EF4-FFF2-40B4-BE49-F238E27FC236}">
                <a16:creationId xmlns:a16="http://schemas.microsoft.com/office/drawing/2014/main" id="{87CAD2A4-D463-59B6-C0C0-DA697D1CB6EA}"/>
              </a:ext>
            </a:extLst>
          </p:cNvPr>
          <p:cNvPicPr>
            <a:picLocks noChangeAspect="1"/>
          </p:cNvPicPr>
          <p:nvPr/>
        </p:nvPicPr>
        <p:blipFill>
          <a:blip r:embed="rId2"/>
          <a:stretch>
            <a:fillRect/>
          </a:stretch>
        </p:blipFill>
        <p:spPr>
          <a:xfrm>
            <a:off x="4652962" y="1128395"/>
            <a:ext cx="2886075" cy="4601210"/>
          </a:xfrm>
          <a:prstGeom prst="rect">
            <a:avLst/>
          </a:prstGeom>
        </p:spPr>
      </p:pic>
    </p:spTree>
    <p:extLst>
      <p:ext uri="{BB962C8B-B14F-4D97-AF65-F5344CB8AC3E}">
        <p14:creationId xmlns:p14="http://schemas.microsoft.com/office/powerpoint/2010/main" val="2755327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3AEFAED-C838-F5C5-677A-81773CC270C8}"/>
              </a:ext>
            </a:extLst>
          </p:cNvPr>
          <p:cNvSpPr>
            <a:spLocks noGrp="1"/>
          </p:cNvSpPr>
          <p:nvPr>
            <p:ph type="title"/>
          </p:nvPr>
        </p:nvSpPr>
        <p:spPr/>
        <p:txBody>
          <a:bodyPr/>
          <a:lstStyle/>
          <a:p>
            <a:pPr algn="ctr"/>
            <a:r>
              <a:rPr lang="sk-SK" dirty="0"/>
              <a:t>Zdroje</a:t>
            </a:r>
          </a:p>
        </p:txBody>
      </p:sp>
      <p:sp>
        <p:nvSpPr>
          <p:cNvPr id="3" name="Zástupný objekt pre obsah 2">
            <a:extLst>
              <a:ext uri="{FF2B5EF4-FFF2-40B4-BE49-F238E27FC236}">
                <a16:creationId xmlns:a16="http://schemas.microsoft.com/office/drawing/2014/main" id="{BFD20CBD-C806-725D-80AF-1ECFFC7E8599}"/>
              </a:ext>
            </a:extLst>
          </p:cNvPr>
          <p:cNvSpPr>
            <a:spLocks noGrp="1"/>
          </p:cNvSpPr>
          <p:nvPr>
            <p:ph idx="1"/>
          </p:nvPr>
        </p:nvSpPr>
        <p:spPr/>
        <p:txBody>
          <a:bodyPr/>
          <a:lstStyle/>
          <a:p>
            <a:r>
              <a:rPr lang="sk-SK" dirty="0">
                <a:hlinkClick r:id="rId2"/>
              </a:rPr>
              <a:t>https://www.guru99.com/unit-testing-guide.html</a:t>
            </a:r>
            <a:endParaRPr lang="sk-SK" dirty="0"/>
          </a:p>
          <a:p>
            <a:r>
              <a:rPr lang="sk-SK" dirty="0">
                <a:hlinkClick r:id="rId3"/>
              </a:rPr>
              <a:t>https://www.spiceworks.com/tech/devops/articles/what-is-unit-testing/</a:t>
            </a:r>
            <a:endParaRPr lang="sk-SK" dirty="0"/>
          </a:p>
          <a:p>
            <a:r>
              <a:rPr lang="sk-SK" dirty="0">
                <a:hlinkClick r:id="rId4"/>
              </a:rPr>
              <a:t>https://devqa.io/junit-5-annotations/</a:t>
            </a:r>
            <a:endParaRPr lang="sk-SK" dirty="0"/>
          </a:p>
          <a:p>
            <a:r>
              <a:rPr lang="sk-SK" dirty="0">
                <a:hlinkClick r:id="rId5"/>
              </a:rPr>
              <a:t>https://www.appsdeveloperblog.com/an-overview-of-junit5-assertions-with-examples/</a:t>
            </a:r>
            <a:endParaRPr lang="sk-SK" dirty="0"/>
          </a:p>
          <a:p>
            <a:endParaRPr lang="sk-SK" dirty="0"/>
          </a:p>
        </p:txBody>
      </p:sp>
    </p:spTree>
    <p:extLst>
      <p:ext uri="{BB962C8B-B14F-4D97-AF65-F5344CB8AC3E}">
        <p14:creationId xmlns:p14="http://schemas.microsoft.com/office/powerpoint/2010/main" val="4050061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Integra</a:t>
            </a:r>
            <a:r>
              <a:rPr lang="sk-SK" sz="6600" b="1" dirty="0">
                <a:solidFill>
                  <a:srgbClr val="FFFFFF"/>
                </a:solidFill>
              </a:rPr>
              <a:t>čné</a:t>
            </a:r>
            <a:r>
              <a:rPr lang="en-US" sz="6600" b="1" dirty="0">
                <a:solidFill>
                  <a:srgbClr val="FFFFFF"/>
                </a:solidFill>
              </a:rPr>
              <a:t> testy</a:t>
            </a: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Tomáš Singhofer</a:t>
            </a:r>
            <a:endParaRPr lang="en-US" dirty="0"/>
          </a:p>
        </p:txBody>
      </p:sp>
    </p:spTree>
    <p:extLst>
      <p:ext uri="{BB962C8B-B14F-4D97-AF65-F5344CB8AC3E}">
        <p14:creationId xmlns:p14="http://schemas.microsoft.com/office/powerpoint/2010/main" val="84557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4B6243-41F3-219F-4C67-F89E75C9E7B7}"/>
              </a:ext>
            </a:extLst>
          </p:cNvPr>
          <p:cNvSpPr>
            <a:spLocks noGrp="1"/>
          </p:cNvSpPr>
          <p:nvPr>
            <p:ph type="title"/>
          </p:nvPr>
        </p:nvSpPr>
        <p:spPr>
          <a:xfrm>
            <a:off x="958506" y="800392"/>
            <a:ext cx="10264697" cy="1212102"/>
          </a:xfrm>
        </p:spPr>
        <p:txBody>
          <a:bodyPr>
            <a:normAutofit/>
          </a:bodyPr>
          <a:lstStyle/>
          <a:p>
            <a:r>
              <a:rPr lang="sk-SK" sz="4000" b="1">
                <a:solidFill>
                  <a:srgbClr val="FFFFFF"/>
                </a:solidFill>
              </a:rPr>
              <a:t>Unit testy</a:t>
            </a:r>
          </a:p>
        </p:txBody>
      </p:sp>
      <p:sp>
        <p:nvSpPr>
          <p:cNvPr id="3" name="Zástupný objekt pre obsah 2">
            <a:extLst>
              <a:ext uri="{FF2B5EF4-FFF2-40B4-BE49-F238E27FC236}">
                <a16:creationId xmlns:a16="http://schemas.microsoft.com/office/drawing/2014/main" id="{6A65D9F0-F309-E249-90FD-6A1B9582E535}"/>
              </a:ext>
            </a:extLst>
          </p:cNvPr>
          <p:cNvSpPr>
            <a:spLocks noGrp="1"/>
          </p:cNvSpPr>
          <p:nvPr>
            <p:ph idx="1"/>
          </p:nvPr>
        </p:nvSpPr>
        <p:spPr>
          <a:xfrm>
            <a:off x="1367624" y="2490436"/>
            <a:ext cx="9708995" cy="3567173"/>
          </a:xfrm>
        </p:spPr>
        <p:txBody>
          <a:bodyPr anchor="ctr">
            <a:normAutofit/>
          </a:bodyPr>
          <a:lstStyle/>
          <a:p>
            <a:pPr>
              <a:spcAft>
                <a:spcPts val="800"/>
              </a:spcAft>
            </a:pPr>
            <a:r>
              <a:rPr lang="sk-SK" sz="2200">
                <a:effectLst/>
                <a:latin typeface="Calibri" panose="020F0502020204030204" pitchFamily="34" charset="0"/>
                <a:ea typeface="Calibri" panose="020F0502020204030204" pitchFamily="34" charset="0"/>
                <a:cs typeface="Times New Roman" panose="02020603050405020304" pitchFamily="18" charset="0"/>
              </a:rPr>
              <a:t>Unit testovanie je typ testovania softvéru, pri ktorom sa testujú jednotlivé jednotky alebo komponenty. Účelom je overiť, či každá jednotka softvérového kódu funguje podľa očakávania. Unit testovanie sa vykonáva počas vývoja (počas fázy kódovania) aplikácie vývojármi. Unit testy izolujú časť kódu a overujú jeho správnosť. Jednotkami softvéru považujeme individuálne funkcie, metódy, procedúry, moduly alebo objekty. Testovanie softvéru začína ešte pred dokončením aplikácie. Týmto spôsobom sú chyby odhalené skôr, ako sa stratia v kódoch. </a:t>
            </a:r>
          </a:p>
          <a:p>
            <a:r>
              <a:rPr lang="sk-SK" sz="2200">
                <a:effectLst/>
                <a:latin typeface="Calibri" panose="020F0502020204030204" pitchFamily="34" charset="0"/>
                <a:ea typeface="Calibri" panose="020F0502020204030204" pitchFamily="34" charset="0"/>
                <a:cs typeface="Times New Roman" panose="02020603050405020304" pitchFamily="18" charset="0"/>
              </a:rPr>
              <a:t>Unit testovanie je prvou vrstvou celého testovacieho procesu, ktorým musí softvér prejsť pred jeho spustením a vydaním. </a:t>
            </a:r>
          </a:p>
          <a:p>
            <a:endParaRPr lang="sk-SK" sz="2200"/>
          </a:p>
        </p:txBody>
      </p:sp>
    </p:spTree>
    <p:extLst>
      <p:ext uri="{BB962C8B-B14F-4D97-AF65-F5344CB8AC3E}">
        <p14:creationId xmlns:p14="http://schemas.microsoft.com/office/powerpoint/2010/main" val="4135457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E14EAA91-39CA-9BB8-3A8F-A3991D9D3EF1}"/>
              </a:ext>
            </a:extLst>
          </p:cNvPr>
          <p:cNvSpPr>
            <a:spLocks noGrp="1"/>
          </p:cNvSpPr>
          <p:nvPr>
            <p:ph type="title"/>
          </p:nvPr>
        </p:nvSpPr>
        <p:spPr>
          <a:xfrm>
            <a:off x="958506" y="800392"/>
            <a:ext cx="10264697" cy="1212102"/>
          </a:xfrm>
        </p:spPr>
        <p:txBody>
          <a:bodyPr>
            <a:normAutofit/>
          </a:bodyPr>
          <a:lstStyle/>
          <a:p>
            <a:r>
              <a:rPr lang="en-US" b="1" dirty="0">
                <a:solidFill>
                  <a:srgbClr val="FFFFFF"/>
                </a:solidFill>
              </a:rPr>
              <a:t>Integra</a:t>
            </a:r>
            <a:r>
              <a:rPr lang="sk-SK" b="1" dirty="0">
                <a:solidFill>
                  <a:srgbClr val="FFFFFF"/>
                </a:solidFill>
              </a:rPr>
              <a:t>čné testy</a:t>
            </a:r>
          </a:p>
        </p:txBody>
      </p:sp>
      <p:sp>
        <p:nvSpPr>
          <p:cNvPr id="3" name="Zástupný obsah 2">
            <a:extLst>
              <a:ext uri="{FF2B5EF4-FFF2-40B4-BE49-F238E27FC236}">
                <a16:creationId xmlns:a16="http://schemas.microsoft.com/office/drawing/2014/main" id="{FD2ABF12-78DC-0DA7-8098-B4CF6AC0AA02}"/>
              </a:ext>
            </a:extLst>
          </p:cNvPr>
          <p:cNvSpPr>
            <a:spLocks noGrp="1"/>
          </p:cNvSpPr>
          <p:nvPr>
            <p:ph idx="1"/>
          </p:nvPr>
        </p:nvSpPr>
        <p:spPr>
          <a:xfrm>
            <a:off x="1367624" y="2490436"/>
            <a:ext cx="9708995" cy="3567173"/>
          </a:xfrm>
        </p:spPr>
        <p:txBody>
          <a:bodyPr anchor="ctr">
            <a:normAutofit/>
          </a:bodyPr>
          <a:lstStyle/>
          <a:p>
            <a:r>
              <a:rPr lang="sk-SK" sz="2400"/>
              <a:t>Testovanie integrácie viacerých modulov</a:t>
            </a:r>
          </a:p>
          <a:p>
            <a:r>
              <a:rPr lang="sk-SK" sz="2400"/>
              <a:t>Podobné unit testom</a:t>
            </a:r>
          </a:p>
          <a:p>
            <a:r>
              <a:rPr lang="sk-SK" sz="2400"/>
              <a:t>Väčšie projekty</a:t>
            </a:r>
          </a:p>
          <a:p>
            <a:r>
              <a:rPr lang="sk-SK" sz="2400"/>
              <a:t>REST endpointy </a:t>
            </a:r>
          </a:p>
        </p:txBody>
      </p:sp>
    </p:spTree>
    <p:extLst>
      <p:ext uri="{BB962C8B-B14F-4D97-AF65-F5344CB8AC3E}">
        <p14:creationId xmlns:p14="http://schemas.microsoft.com/office/powerpoint/2010/main" val="3877323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8157B4B1-FE12-018C-6880-D10F9C35E0E8}"/>
              </a:ext>
            </a:extLst>
          </p:cNvPr>
          <p:cNvSpPr>
            <a:spLocks noGrp="1"/>
          </p:cNvSpPr>
          <p:nvPr>
            <p:ph type="title"/>
          </p:nvPr>
        </p:nvSpPr>
        <p:spPr>
          <a:xfrm>
            <a:off x="958506" y="800392"/>
            <a:ext cx="10264697" cy="1212102"/>
          </a:xfrm>
        </p:spPr>
        <p:txBody>
          <a:bodyPr>
            <a:normAutofit/>
          </a:bodyPr>
          <a:lstStyle/>
          <a:p>
            <a:r>
              <a:rPr lang="sk-SK" b="1" dirty="0">
                <a:solidFill>
                  <a:schemeClr val="bg1"/>
                </a:solidFill>
              </a:rPr>
              <a:t>Konfigurácia</a:t>
            </a:r>
          </a:p>
        </p:txBody>
      </p:sp>
      <p:sp>
        <p:nvSpPr>
          <p:cNvPr id="3" name="Zástupný obsah 2">
            <a:extLst>
              <a:ext uri="{FF2B5EF4-FFF2-40B4-BE49-F238E27FC236}">
                <a16:creationId xmlns:a16="http://schemas.microsoft.com/office/drawing/2014/main" id="{F40FEDFA-A06E-35C1-4AC6-1C19DAA44480}"/>
              </a:ext>
            </a:extLst>
          </p:cNvPr>
          <p:cNvSpPr>
            <a:spLocks noGrp="1"/>
          </p:cNvSpPr>
          <p:nvPr>
            <p:ph idx="1"/>
          </p:nvPr>
        </p:nvSpPr>
        <p:spPr>
          <a:xfrm>
            <a:off x="1368637" y="1856256"/>
            <a:ext cx="9708995" cy="3567173"/>
          </a:xfrm>
        </p:spPr>
        <p:txBody>
          <a:bodyPr anchor="ctr">
            <a:normAutofit/>
          </a:bodyPr>
          <a:lstStyle/>
          <a:p>
            <a:r>
              <a:rPr lang="sk-SK" sz="2400" dirty="0"/>
              <a:t>Načítanie kontextu aplikácie</a:t>
            </a:r>
          </a:p>
          <a:p>
            <a:r>
              <a:rPr lang="sk-SK" sz="2400" dirty="0"/>
              <a:t>Nakonfigurovanie MockMvc</a:t>
            </a:r>
          </a:p>
          <a:p>
            <a:pPr lvl="1"/>
            <a:r>
              <a:rPr lang="sk-SK" dirty="0"/>
              <a:t>Hlavný vstupný bod pre testovanie MVC</a:t>
            </a:r>
          </a:p>
          <a:p>
            <a:pPr lvl="1"/>
            <a:r>
              <a:rPr lang="sk-SK" dirty="0"/>
              <a:t>Volanie requestov bez potreby spúšťania servera</a:t>
            </a:r>
          </a:p>
        </p:txBody>
      </p:sp>
      <p:pic>
        <p:nvPicPr>
          <p:cNvPr id="6" name="Obrázok 1">
            <a:extLst>
              <a:ext uri="{FF2B5EF4-FFF2-40B4-BE49-F238E27FC236}">
                <a16:creationId xmlns:a16="http://schemas.microsoft.com/office/drawing/2014/main" id="{981D4E41-9BEE-8CAE-A4C7-0AE1D27FC81B}"/>
              </a:ext>
            </a:extLst>
          </p:cNvPr>
          <p:cNvPicPr>
            <a:picLocks noChangeAspect="1"/>
          </p:cNvPicPr>
          <p:nvPr/>
        </p:nvPicPr>
        <p:blipFill>
          <a:blip r:embed="rId2"/>
          <a:stretch>
            <a:fillRect/>
          </a:stretch>
        </p:blipFill>
        <p:spPr>
          <a:xfrm>
            <a:off x="825590" y="5146619"/>
            <a:ext cx="4790358" cy="1138041"/>
          </a:xfrm>
          <a:prstGeom prst="rect">
            <a:avLst/>
          </a:prstGeom>
        </p:spPr>
      </p:pic>
      <p:pic>
        <p:nvPicPr>
          <p:cNvPr id="7" name="Obrázok 5">
            <a:extLst>
              <a:ext uri="{FF2B5EF4-FFF2-40B4-BE49-F238E27FC236}">
                <a16:creationId xmlns:a16="http://schemas.microsoft.com/office/drawing/2014/main" id="{32BA0140-F252-59A7-2926-08769CD3F0AB}"/>
              </a:ext>
            </a:extLst>
          </p:cNvPr>
          <p:cNvPicPr>
            <a:picLocks noChangeAspect="1"/>
          </p:cNvPicPr>
          <p:nvPr/>
        </p:nvPicPr>
        <p:blipFill>
          <a:blip r:embed="rId3"/>
          <a:stretch>
            <a:fillRect/>
          </a:stretch>
        </p:blipFill>
        <p:spPr>
          <a:xfrm>
            <a:off x="7141019" y="5137979"/>
            <a:ext cx="4082184" cy="1146681"/>
          </a:xfrm>
          <a:prstGeom prst="rect">
            <a:avLst/>
          </a:prstGeom>
        </p:spPr>
      </p:pic>
    </p:spTree>
    <p:extLst>
      <p:ext uri="{BB962C8B-B14F-4D97-AF65-F5344CB8AC3E}">
        <p14:creationId xmlns:p14="http://schemas.microsoft.com/office/powerpoint/2010/main" val="2474463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A77441F6-27D5-2025-1604-B1E3A0D31877}"/>
              </a:ext>
            </a:extLst>
          </p:cNvPr>
          <p:cNvSpPr>
            <a:spLocks noGrp="1"/>
          </p:cNvSpPr>
          <p:nvPr>
            <p:ph type="title"/>
          </p:nvPr>
        </p:nvSpPr>
        <p:spPr>
          <a:xfrm>
            <a:off x="958506" y="800392"/>
            <a:ext cx="10264697" cy="1212102"/>
          </a:xfrm>
        </p:spPr>
        <p:txBody>
          <a:bodyPr>
            <a:normAutofit/>
          </a:bodyPr>
          <a:lstStyle/>
          <a:p>
            <a:r>
              <a:rPr lang="sk-SK" sz="4000">
                <a:solidFill>
                  <a:srgbClr val="FFFFFF"/>
                </a:solidFill>
              </a:rPr>
              <a:t>Testovanie</a:t>
            </a:r>
          </a:p>
        </p:txBody>
      </p:sp>
      <p:sp>
        <p:nvSpPr>
          <p:cNvPr id="3" name="Zástupný obsah 2">
            <a:extLst>
              <a:ext uri="{FF2B5EF4-FFF2-40B4-BE49-F238E27FC236}">
                <a16:creationId xmlns:a16="http://schemas.microsoft.com/office/drawing/2014/main" id="{B9F58E3E-27BE-48AA-7040-AF39A64F8EC3}"/>
              </a:ext>
            </a:extLst>
          </p:cNvPr>
          <p:cNvSpPr>
            <a:spLocks noGrp="1"/>
          </p:cNvSpPr>
          <p:nvPr>
            <p:ph idx="1"/>
          </p:nvPr>
        </p:nvSpPr>
        <p:spPr>
          <a:xfrm>
            <a:off x="1469958" y="1443882"/>
            <a:ext cx="9708995" cy="3567173"/>
          </a:xfrm>
        </p:spPr>
        <p:txBody>
          <a:bodyPr anchor="ctr">
            <a:normAutofit/>
          </a:bodyPr>
          <a:lstStyle/>
          <a:p>
            <a:r>
              <a:rPr lang="sk-SK" sz="2400" dirty="0"/>
              <a:t>requesty – MockMvcRequestBuilder</a:t>
            </a:r>
          </a:p>
          <a:p>
            <a:pPr lvl="1"/>
            <a:r>
              <a:rPr lang="sk-SK" dirty="0"/>
              <a:t>Metóda</a:t>
            </a:r>
          </a:p>
          <a:p>
            <a:pPr lvl="1"/>
            <a:r>
              <a:rPr lang="sk-SK" dirty="0"/>
              <a:t>Dáta</a:t>
            </a:r>
          </a:p>
          <a:p>
            <a:pPr lvl="1"/>
            <a:r>
              <a:rPr lang="sk-SK" dirty="0"/>
              <a:t>Typ Dát</a:t>
            </a:r>
          </a:p>
        </p:txBody>
      </p:sp>
      <p:pic>
        <p:nvPicPr>
          <p:cNvPr id="6" name="Obrázok 6">
            <a:extLst>
              <a:ext uri="{FF2B5EF4-FFF2-40B4-BE49-F238E27FC236}">
                <a16:creationId xmlns:a16="http://schemas.microsoft.com/office/drawing/2014/main" id="{270581D5-0513-0ED8-D339-0106798CEF1C}"/>
              </a:ext>
            </a:extLst>
          </p:cNvPr>
          <p:cNvPicPr>
            <a:picLocks noChangeAspect="1"/>
          </p:cNvPicPr>
          <p:nvPr/>
        </p:nvPicPr>
        <p:blipFill>
          <a:blip r:embed="rId2"/>
          <a:stretch>
            <a:fillRect/>
          </a:stretch>
        </p:blipFill>
        <p:spPr>
          <a:xfrm>
            <a:off x="1119322" y="5167586"/>
            <a:ext cx="8289642" cy="1474674"/>
          </a:xfrm>
          <a:prstGeom prst="rect">
            <a:avLst/>
          </a:prstGeom>
        </p:spPr>
      </p:pic>
      <p:pic>
        <p:nvPicPr>
          <p:cNvPr id="7" name="Obrázok 4">
            <a:extLst>
              <a:ext uri="{FF2B5EF4-FFF2-40B4-BE49-F238E27FC236}">
                <a16:creationId xmlns:a16="http://schemas.microsoft.com/office/drawing/2014/main" id="{C179E238-39A7-DC0C-279C-8667354197DF}"/>
              </a:ext>
            </a:extLst>
          </p:cNvPr>
          <p:cNvPicPr>
            <a:picLocks noChangeAspect="1"/>
          </p:cNvPicPr>
          <p:nvPr/>
        </p:nvPicPr>
        <p:blipFill>
          <a:blip r:embed="rId3"/>
          <a:stretch>
            <a:fillRect/>
          </a:stretch>
        </p:blipFill>
        <p:spPr>
          <a:xfrm>
            <a:off x="1119322" y="4277764"/>
            <a:ext cx="5799645" cy="779784"/>
          </a:xfrm>
          <a:prstGeom prst="rect">
            <a:avLst/>
          </a:prstGeom>
        </p:spPr>
      </p:pic>
    </p:spTree>
    <p:extLst>
      <p:ext uri="{BB962C8B-B14F-4D97-AF65-F5344CB8AC3E}">
        <p14:creationId xmlns:p14="http://schemas.microsoft.com/office/powerpoint/2010/main" val="2147724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a:solidFill>
                  <a:srgbClr val="FFFFFF"/>
                </a:solidFill>
              </a:rPr>
              <a:t>Testovanie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sk-SK" sz="2400"/>
              <a:t>Response – MockMvcResultHandler, MockMvcResultMatchers</a:t>
            </a:r>
          </a:p>
          <a:p>
            <a:pPr lvl="1"/>
            <a:r>
              <a:rPr lang="sk-SK"/>
              <a:t>andDo</a:t>
            </a:r>
            <a:r>
              <a:rPr lang="sk-SK" dirty="0"/>
              <a:t>(</a:t>
            </a:r>
            <a:r>
              <a:rPr lang="sk-SK"/>
              <a:t>print</a:t>
            </a:r>
            <a:r>
              <a:rPr lang="sk-SK" dirty="0"/>
              <a:t>()) – zobrazenie podrobností o teste</a:t>
            </a:r>
          </a:p>
          <a:p>
            <a:pPr lvl="1"/>
            <a:r>
              <a:rPr lang="sk-SK"/>
              <a:t>andExpect</a:t>
            </a:r>
            <a:r>
              <a:rPr lang="sk-SK" dirty="0"/>
              <a:t>() – porovnávanie </a:t>
            </a:r>
            <a:r>
              <a:rPr lang="sk-SK"/>
              <a:t>responsu</a:t>
            </a:r>
            <a:endParaRPr lang="sk-SK" dirty="0"/>
          </a:p>
          <a:p>
            <a:pPr lvl="2"/>
            <a:r>
              <a:rPr lang="sk-SK" sz="2400"/>
              <a:t>status()</a:t>
            </a:r>
          </a:p>
          <a:p>
            <a:pPr lvl="2"/>
            <a:r>
              <a:rPr lang="sk-SK" sz="2400"/>
              <a:t>content() – forma odpovede, samotná odpoveď</a:t>
            </a:r>
          </a:p>
          <a:p>
            <a:pPr lvl="2"/>
            <a:r>
              <a:rPr lang="sk-SK" sz="2400"/>
              <a:t>header() – hlavička</a:t>
            </a:r>
          </a:p>
          <a:p>
            <a:pPr lvl="2"/>
            <a:r>
              <a:rPr lang="sk-SK" sz="2400"/>
              <a:t>jsonPath() – porovnanie json objektu</a:t>
            </a:r>
          </a:p>
        </p:txBody>
      </p:sp>
    </p:spTree>
    <p:extLst>
      <p:ext uri="{BB962C8B-B14F-4D97-AF65-F5344CB8AC3E}">
        <p14:creationId xmlns:p14="http://schemas.microsoft.com/office/powerpoint/2010/main" val="229788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7">
            <a:extLst>
              <a:ext uri="{FF2B5EF4-FFF2-40B4-BE49-F238E27FC236}">
                <a16:creationId xmlns:a16="http://schemas.microsoft.com/office/drawing/2014/main" id="{58BD6C97-A8FB-324F-547E-CAB62A6971C1}"/>
              </a:ext>
            </a:extLst>
          </p:cNvPr>
          <p:cNvPicPr>
            <a:picLocks noChangeAspect="1"/>
          </p:cNvPicPr>
          <p:nvPr/>
        </p:nvPicPr>
        <p:blipFill>
          <a:blip r:embed="rId2"/>
          <a:stretch>
            <a:fillRect/>
          </a:stretch>
        </p:blipFill>
        <p:spPr>
          <a:xfrm>
            <a:off x="653589" y="312664"/>
            <a:ext cx="10747050" cy="2463306"/>
          </a:xfrm>
          <a:prstGeom prst="rect">
            <a:avLst/>
          </a:prstGeom>
        </p:spPr>
      </p:pic>
      <p:pic>
        <p:nvPicPr>
          <p:cNvPr id="3" name="Obrázok 8">
            <a:extLst>
              <a:ext uri="{FF2B5EF4-FFF2-40B4-BE49-F238E27FC236}">
                <a16:creationId xmlns:a16="http://schemas.microsoft.com/office/drawing/2014/main" id="{8CB74AE0-6032-6129-A0ED-9A6D8C410975}"/>
              </a:ext>
            </a:extLst>
          </p:cNvPr>
          <p:cNvPicPr>
            <a:picLocks noChangeAspect="1"/>
          </p:cNvPicPr>
          <p:nvPr/>
        </p:nvPicPr>
        <p:blipFill>
          <a:blip r:embed="rId3"/>
          <a:stretch>
            <a:fillRect/>
          </a:stretch>
        </p:blipFill>
        <p:spPr>
          <a:xfrm>
            <a:off x="653589" y="2920446"/>
            <a:ext cx="10735524" cy="3362907"/>
          </a:xfrm>
          <a:prstGeom prst="rect">
            <a:avLst/>
          </a:prstGeom>
        </p:spPr>
      </p:pic>
    </p:spTree>
    <p:extLst>
      <p:ext uri="{BB962C8B-B14F-4D97-AF65-F5344CB8AC3E}">
        <p14:creationId xmlns:p14="http://schemas.microsoft.com/office/powerpoint/2010/main" val="2264902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End-to-End</a:t>
            </a:r>
            <a:r>
              <a:rPr lang="sk-SK" sz="6600" b="1" dirty="0">
                <a:solidFill>
                  <a:srgbClr val="FFFFFF"/>
                </a:solidFill>
              </a:rPr>
              <a:t> testovanie</a:t>
            </a:r>
            <a:endParaRPr lang="en-US" sz="6600" b="1" dirty="0">
              <a:solidFill>
                <a:srgbClr val="FFFFFF"/>
              </a:solidFill>
            </a:endParaRP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Viet </a:t>
            </a:r>
            <a:r>
              <a:rPr lang="sk-SK" dirty="0" err="1"/>
              <a:t>Quoc</a:t>
            </a:r>
            <a:r>
              <a:rPr lang="sk-SK" dirty="0"/>
              <a:t> </a:t>
            </a:r>
            <a:r>
              <a:rPr lang="sk-SK" dirty="0" err="1"/>
              <a:t>Le</a:t>
            </a:r>
            <a:endParaRPr lang="en-US" dirty="0"/>
          </a:p>
        </p:txBody>
      </p:sp>
    </p:spTree>
    <p:extLst>
      <p:ext uri="{BB962C8B-B14F-4D97-AF65-F5344CB8AC3E}">
        <p14:creationId xmlns:p14="http://schemas.microsoft.com/office/powerpoint/2010/main" val="350292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End-to-end E2E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sk-SK" sz="2400" dirty="0"/>
              <a:t>Zabezpečenie, aby sa aplikácia správala podľa očakávania</a:t>
            </a:r>
          </a:p>
          <a:p>
            <a:r>
              <a:rPr lang="sk-SK" sz="2400" dirty="0"/>
              <a:t>Testovanie skúsenosti koncového používateľa</a:t>
            </a:r>
          </a:p>
          <a:p>
            <a:pPr lvl="1"/>
            <a:r>
              <a:rPr lang="sk-SK" sz="2000" dirty="0"/>
              <a:t>Príklad : registrácia</a:t>
            </a:r>
          </a:p>
          <a:p>
            <a:r>
              <a:rPr lang="sk-SK" sz="2400" dirty="0"/>
              <a:t>Zahŕňa vývojárov, testerov, manažérov a používateľov</a:t>
            </a:r>
          </a:p>
          <a:p>
            <a:r>
              <a:rPr lang="sk-SK" sz="2400" dirty="0"/>
              <a:t>Zlepšuje UX</a:t>
            </a:r>
          </a:p>
        </p:txBody>
      </p:sp>
    </p:spTree>
    <p:extLst>
      <p:ext uri="{BB962C8B-B14F-4D97-AF65-F5344CB8AC3E}">
        <p14:creationId xmlns:p14="http://schemas.microsoft.com/office/powerpoint/2010/main" val="1021067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Výhody E2E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en-SK" sz="2400" dirty="0"/>
              <a:t>Rozsiahle testovacie pokrytie</a:t>
            </a:r>
          </a:p>
          <a:p>
            <a:r>
              <a:rPr lang="en-SK" sz="2400" dirty="0"/>
              <a:t>Zabezpečenie správne fungovanie aplikácie</a:t>
            </a:r>
          </a:p>
          <a:p>
            <a:r>
              <a:rPr lang="en-SK" sz="2400" dirty="0"/>
              <a:t>Skrátenie času uvedenia na trh</a:t>
            </a:r>
          </a:p>
          <a:p>
            <a:r>
              <a:rPr lang="en-SK" sz="2400" dirty="0"/>
              <a:t>Zníženie nákladov</a:t>
            </a:r>
          </a:p>
          <a:p>
            <a:r>
              <a:rPr lang="en-SK" sz="2400" dirty="0"/>
              <a:t>Detekcia chýb</a:t>
            </a:r>
          </a:p>
        </p:txBody>
      </p:sp>
    </p:spTree>
    <p:extLst>
      <p:ext uri="{BB962C8B-B14F-4D97-AF65-F5344CB8AC3E}">
        <p14:creationId xmlns:p14="http://schemas.microsoft.com/office/powerpoint/2010/main" val="3602650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Nevýhody E2E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en-SK" sz="2400" dirty="0"/>
              <a:t>Časovo náročné</a:t>
            </a:r>
          </a:p>
          <a:p>
            <a:r>
              <a:rPr lang="en-SK" sz="2400" dirty="0"/>
              <a:t>Reprodukovať scenáre skutočného sveta</a:t>
            </a:r>
          </a:p>
          <a:p>
            <a:r>
              <a:rPr lang="en-SK" sz="2400" dirty="0"/>
              <a:t>Pochopenie cieľov používateľa</a:t>
            </a:r>
          </a:p>
        </p:txBody>
      </p:sp>
    </p:spTree>
    <p:extLst>
      <p:ext uri="{BB962C8B-B14F-4D97-AF65-F5344CB8AC3E}">
        <p14:creationId xmlns:p14="http://schemas.microsoft.com/office/powerpoint/2010/main" val="3623812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Nástroje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en-SK" dirty="0"/>
              <a:t>Autify</a:t>
            </a:r>
          </a:p>
          <a:p>
            <a:r>
              <a:rPr lang="en-SK" dirty="0"/>
              <a:t>testRigor</a:t>
            </a:r>
          </a:p>
          <a:p>
            <a:r>
              <a:rPr lang="en-SK" dirty="0"/>
              <a:t>QA Wolf</a:t>
            </a:r>
          </a:p>
          <a:p>
            <a:r>
              <a:rPr lang="en-SK" dirty="0"/>
              <a:t>SmartBear</a:t>
            </a:r>
          </a:p>
          <a:p>
            <a:r>
              <a:rPr lang="en-SK" b="1" dirty="0"/>
              <a:t>Cypress</a:t>
            </a:r>
          </a:p>
          <a:p>
            <a:pPr lvl="1"/>
            <a:r>
              <a:rPr lang="en-SK" dirty="0"/>
              <a:t>UI Front end</a:t>
            </a:r>
          </a:p>
          <a:p>
            <a:pPr lvl="1"/>
            <a:r>
              <a:rPr lang="en-SK" dirty="0"/>
              <a:t>E2E, Komponent, Integračné a Unit testy</a:t>
            </a:r>
          </a:p>
          <a:p>
            <a:pPr marL="457200" lvl="1" indent="0">
              <a:buNone/>
            </a:pPr>
            <a:endParaRPr lang="en-SK" dirty="0"/>
          </a:p>
        </p:txBody>
      </p:sp>
    </p:spTree>
    <p:extLst>
      <p:ext uri="{BB962C8B-B14F-4D97-AF65-F5344CB8AC3E}">
        <p14:creationId xmlns:p14="http://schemas.microsoft.com/office/powerpoint/2010/main" val="361392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4B6243-41F3-219F-4C67-F89E75C9E7B7}"/>
              </a:ext>
            </a:extLst>
          </p:cNvPr>
          <p:cNvSpPr>
            <a:spLocks noGrp="1"/>
          </p:cNvSpPr>
          <p:nvPr>
            <p:ph type="title"/>
          </p:nvPr>
        </p:nvSpPr>
        <p:spPr>
          <a:xfrm>
            <a:off x="958506" y="800392"/>
            <a:ext cx="10264697" cy="1212102"/>
          </a:xfrm>
        </p:spPr>
        <p:txBody>
          <a:bodyPr>
            <a:normAutofit/>
          </a:bodyPr>
          <a:lstStyle/>
          <a:p>
            <a:r>
              <a:rPr lang="sk-SK" sz="4000" b="1" dirty="0">
                <a:solidFill>
                  <a:srgbClr val="FFFFFF"/>
                </a:solidFill>
              </a:rPr>
              <a:t>Unit testy</a:t>
            </a:r>
          </a:p>
        </p:txBody>
      </p:sp>
      <p:sp>
        <p:nvSpPr>
          <p:cNvPr id="3" name="Zástupný objekt pre obsah 2">
            <a:extLst>
              <a:ext uri="{FF2B5EF4-FFF2-40B4-BE49-F238E27FC236}">
                <a16:creationId xmlns:a16="http://schemas.microsoft.com/office/drawing/2014/main" id="{6A65D9F0-F309-E249-90FD-6A1B9582E535}"/>
              </a:ext>
            </a:extLst>
          </p:cNvPr>
          <p:cNvSpPr>
            <a:spLocks noGrp="1"/>
          </p:cNvSpPr>
          <p:nvPr>
            <p:ph idx="1"/>
          </p:nvPr>
        </p:nvSpPr>
        <p:spPr>
          <a:xfrm>
            <a:off x="1367624" y="2490436"/>
            <a:ext cx="9708995" cy="3567173"/>
          </a:xfrm>
        </p:spPr>
        <p:txBody>
          <a:bodyPr anchor="ctr">
            <a:normAutofit/>
          </a:bodyPr>
          <a:lstStyle/>
          <a:p>
            <a:r>
              <a:rPr lang="sk-SK" sz="2200" dirty="0">
                <a:effectLst/>
                <a:latin typeface="Calibri" panose="020F0502020204030204" pitchFamily="34" charset="0"/>
                <a:ea typeface="Calibri" panose="020F0502020204030204" pitchFamily="34" charset="0"/>
                <a:cs typeface="Times New Roman" panose="02020603050405020304" pitchFamily="18" charset="0"/>
              </a:rPr>
              <a:t>Testy je možné vykonávať manuálne, avšak zvyčajne sú automatizované.</a:t>
            </a:r>
            <a:endParaRPr lang="sk-SK" sz="2200" dirty="0">
              <a:latin typeface="Calibri" panose="020F0502020204030204" pitchFamily="34" charset="0"/>
              <a:ea typeface="Calibri" panose="020F0502020204030204" pitchFamily="34" charset="0"/>
              <a:cs typeface="Times New Roman" panose="02020603050405020304" pitchFamily="18" charset="0"/>
            </a:endParaRPr>
          </a:p>
          <a:p>
            <a:r>
              <a:rPr lang="sk-SK" sz="2200" dirty="0">
                <a:effectLst/>
                <a:latin typeface="Calibri" panose="020F0502020204030204" pitchFamily="34" charset="0"/>
                <a:ea typeface="Calibri" panose="020F0502020204030204" pitchFamily="34" charset="0"/>
                <a:cs typeface="Times New Roman" panose="02020603050405020304" pitchFamily="18" charset="0"/>
              </a:rPr>
              <a:t>Unit testy tvoria základ, na ktorom sú postavené všetky ostatné testy. Ich presnosť a dôkladnosť je významným faktorom softvérového vývoja. Ovplyvňujú, ako dobre sa dajú vykonať ostatné testy a tiež výkon softvéru ako celku.</a:t>
            </a:r>
          </a:p>
          <a:p>
            <a:r>
              <a:rPr lang="sk-SK" sz="2200" dirty="0">
                <a:effectLst/>
                <a:latin typeface="Calibri" panose="020F0502020204030204" pitchFamily="34" charset="0"/>
                <a:ea typeface="Calibri" panose="020F0502020204030204" pitchFamily="34" charset="0"/>
                <a:cs typeface="Times New Roman" panose="02020603050405020304" pitchFamily="18" charset="0"/>
              </a:rPr>
              <a:t>Vývojári softvéru sa niekedy snažia ušetriť čas pri minimálnom unit testovaní. Toto vedie k opačnému efektu. Nevhodné unit testovanie má za následky vysoké náklady na opravu defektov v neskorších fázach vývoja. Ak sa unit testovanie vykoná na začiatku vývoja, potom to v konečnom dôsledku šetrí čas a peniaze.</a:t>
            </a:r>
          </a:p>
          <a:p>
            <a:endParaRPr lang="sk-SK" sz="2200" dirty="0"/>
          </a:p>
        </p:txBody>
      </p:sp>
    </p:spTree>
    <p:extLst>
      <p:ext uri="{BB962C8B-B14F-4D97-AF65-F5344CB8AC3E}">
        <p14:creationId xmlns:p14="http://schemas.microsoft.com/office/powerpoint/2010/main" val="1072520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9CB3F76-F5EC-3DB2-A058-1ECBA3081E06}"/>
              </a:ext>
            </a:extLst>
          </p:cNvPr>
          <p:cNvPicPr>
            <a:picLocks noGrp="1" noChangeAspect="1"/>
          </p:cNvPicPr>
          <p:nvPr>
            <p:ph idx="1"/>
          </p:nvPr>
        </p:nvPicPr>
        <p:blipFill rotWithShape="1">
          <a:blip r:embed="rId2"/>
          <a:srcRect t="10868" b="3087"/>
          <a:stretch/>
        </p:blipFill>
        <p:spPr>
          <a:xfrm>
            <a:off x="457200" y="457200"/>
            <a:ext cx="11277600" cy="5943600"/>
          </a:xfrm>
          <a:prstGeom prst="rect">
            <a:avLst/>
          </a:prstGeom>
        </p:spPr>
      </p:pic>
      <p:pic>
        <p:nvPicPr>
          <p:cNvPr id="5" name="Picture 4">
            <a:extLst>
              <a:ext uri="{FF2B5EF4-FFF2-40B4-BE49-F238E27FC236}">
                <a16:creationId xmlns:a16="http://schemas.microsoft.com/office/drawing/2014/main" id="{C9AD59B1-34B0-0B41-4D29-7F7785DAFAE3}"/>
              </a:ext>
            </a:extLst>
          </p:cNvPr>
          <p:cNvPicPr>
            <a:picLocks noChangeAspect="1"/>
          </p:cNvPicPr>
          <p:nvPr/>
        </p:nvPicPr>
        <p:blipFill>
          <a:blip r:embed="rId3"/>
          <a:stretch>
            <a:fillRect/>
          </a:stretch>
        </p:blipFill>
        <p:spPr>
          <a:xfrm>
            <a:off x="5418746" y="1591056"/>
            <a:ext cx="6127078" cy="4050792"/>
          </a:xfrm>
          <a:prstGeom prst="rect">
            <a:avLst/>
          </a:prstGeom>
        </p:spPr>
      </p:pic>
    </p:spTree>
    <p:extLst>
      <p:ext uri="{BB962C8B-B14F-4D97-AF65-F5344CB8AC3E}">
        <p14:creationId xmlns:p14="http://schemas.microsoft.com/office/powerpoint/2010/main" val="3616696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36F034-A267-6797-9239-754934E19B8C}"/>
              </a:ext>
            </a:extLst>
          </p:cNvPr>
          <p:cNvSpPr>
            <a:spLocks noGrp="1"/>
          </p:cNvSpPr>
          <p:nvPr>
            <p:ph idx="1"/>
          </p:nvPr>
        </p:nvSpPr>
        <p:spPr/>
        <p:txBody>
          <a:bodyPr/>
          <a:lstStyle/>
          <a:p>
            <a:endParaRPr lang="en-SK"/>
          </a:p>
        </p:txBody>
      </p:sp>
      <p:pic>
        <p:nvPicPr>
          <p:cNvPr id="6" name="Content Placeholder 6">
            <a:extLst>
              <a:ext uri="{FF2B5EF4-FFF2-40B4-BE49-F238E27FC236}">
                <a16:creationId xmlns:a16="http://schemas.microsoft.com/office/drawing/2014/main" id="{63E563BE-A256-D747-2B8D-33B6EDA61BC7}"/>
              </a:ext>
            </a:extLst>
          </p:cNvPr>
          <p:cNvPicPr>
            <a:picLocks noChangeAspect="1"/>
          </p:cNvPicPr>
          <p:nvPr/>
        </p:nvPicPr>
        <p:blipFill rotWithShape="1">
          <a:blip r:embed="rId2"/>
          <a:srcRect l="11142" r="8173"/>
          <a:stretch/>
        </p:blipFill>
        <p:spPr>
          <a:xfrm>
            <a:off x="521942" y="1679321"/>
            <a:ext cx="3913633" cy="4351338"/>
          </a:xfrm>
          <a:prstGeom prst="rect">
            <a:avLst/>
          </a:prstGeom>
        </p:spPr>
      </p:pic>
      <p:sp>
        <p:nvSpPr>
          <p:cNvPr id="7" name="Title 1">
            <a:extLst>
              <a:ext uri="{FF2B5EF4-FFF2-40B4-BE49-F238E27FC236}">
                <a16:creationId xmlns:a16="http://schemas.microsoft.com/office/drawing/2014/main" id="{1FBF51C2-BD54-3077-1DDE-89323ABBEF58}"/>
              </a:ext>
            </a:extLst>
          </p:cNvPr>
          <p:cNvSpPr>
            <a:spLocks noGrp="1"/>
          </p:cNvSpPr>
          <p:nvPr>
            <p:ph type="title"/>
          </p:nvPr>
        </p:nvSpPr>
        <p:spPr>
          <a:xfrm>
            <a:off x="1008184" y="174032"/>
            <a:ext cx="10175631" cy="1111843"/>
          </a:xfrm>
        </p:spPr>
        <p:txBody>
          <a:bodyPr anchor="ctr">
            <a:normAutofit/>
          </a:bodyPr>
          <a:lstStyle/>
          <a:p>
            <a:r>
              <a:rPr lang="sk-SK" sz="4000" b="1" dirty="0">
                <a:solidFill>
                  <a:schemeClr val="bg1"/>
                </a:solidFill>
              </a:rPr>
              <a:t>Test </a:t>
            </a:r>
            <a:r>
              <a:rPr lang="sk-SK" sz="4000" b="1" dirty="0" err="1">
                <a:solidFill>
                  <a:schemeClr val="bg1"/>
                </a:solidFill>
              </a:rPr>
              <a:t>Login</a:t>
            </a:r>
            <a:endParaRPr lang="en-US" sz="4000" b="1" dirty="0">
              <a:solidFill>
                <a:schemeClr val="bg1"/>
              </a:solidFill>
            </a:endParaRPr>
          </a:p>
        </p:txBody>
      </p:sp>
      <p:grpSp>
        <p:nvGrpSpPr>
          <p:cNvPr id="12" name="Group 11">
            <a:extLst>
              <a:ext uri="{FF2B5EF4-FFF2-40B4-BE49-F238E27FC236}">
                <a16:creationId xmlns:a16="http://schemas.microsoft.com/office/drawing/2014/main" id="{C117AFDE-808C-6576-297E-3A93097D95FF}"/>
              </a:ext>
            </a:extLst>
          </p:cNvPr>
          <p:cNvGrpSpPr/>
          <p:nvPr/>
        </p:nvGrpSpPr>
        <p:grpSpPr>
          <a:xfrm>
            <a:off x="4751833" y="213880"/>
            <a:ext cx="7223760" cy="6429811"/>
            <a:chOff x="4751833" y="213880"/>
            <a:chExt cx="7223760" cy="6429811"/>
          </a:xfrm>
        </p:grpSpPr>
        <p:pic>
          <p:nvPicPr>
            <p:cNvPr id="5" name="Picture 4">
              <a:extLst>
                <a:ext uri="{FF2B5EF4-FFF2-40B4-BE49-F238E27FC236}">
                  <a16:creationId xmlns:a16="http://schemas.microsoft.com/office/drawing/2014/main" id="{41D031B2-DA14-3AB3-4B5C-AE9B15136680}"/>
                </a:ext>
              </a:extLst>
            </p:cNvPr>
            <p:cNvPicPr>
              <a:picLocks noChangeAspect="1"/>
            </p:cNvPicPr>
            <p:nvPr/>
          </p:nvPicPr>
          <p:blipFill rotWithShape="1">
            <a:blip r:embed="rId3"/>
            <a:srcRect l="4088" r="2971"/>
            <a:stretch/>
          </p:blipFill>
          <p:spPr>
            <a:xfrm>
              <a:off x="4751833" y="213880"/>
              <a:ext cx="7223760" cy="6429811"/>
            </a:xfrm>
            <a:prstGeom prst="rect">
              <a:avLst/>
            </a:prstGeom>
          </p:spPr>
        </p:pic>
        <p:sp>
          <p:nvSpPr>
            <p:cNvPr id="8" name="Frame 7">
              <a:extLst>
                <a:ext uri="{FF2B5EF4-FFF2-40B4-BE49-F238E27FC236}">
                  <a16:creationId xmlns:a16="http://schemas.microsoft.com/office/drawing/2014/main" id="{FFF25206-851F-0585-9CC5-5F6A477588F2}"/>
                </a:ext>
              </a:extLst>
            </p:cNvPr>
            <p:cNvSpPr/>
            <p:nvPr/>
          </p:nvSpPr>
          <p:spPr>
            <a:xfrm>
              <a:off x="4898137" y="649224"/>
              <a:ext cx="1901952" cy="246888"/>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sp>
          <p:nvSpPr>
            <p:cNvPr id="9" name="Frame 8">
              <a:extLst>
                <a:ext uri="{FF2B5EF4-FFF2-40B4-BE49-F238E27FC236}">
                  <a16:creationId xmlns:a16="http://schemas.microsoft.com/office/drawing/2014/main" id="{CC727017-6760-FC36-959E-7802134E2E34}"/>
                </a:ext>
              </a:extLst>
            </p:cNvPr>
            <p:cNvSpPr/>
            <p:nvPr/>
          </p:nvSpPr>
          <p:spPr>
            <a:xfrm>
              <a:off x="5425657" y="2816028"/>
              <a:ext cx="1497026" cy="250853"/>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sp>
          <p:nvSpPr>
            <p:cNvPr id="10" name="Frame 9">
              <a:extLst>
                <a:ext uri="{FF2B5EF4-FFF2-40B4-BE49-F238E27FC236}">
                  <a16:creationId xmlns:a16="http://schemas.microsoft.com/office/drawing/2014/main" id="{B962EE55-6B27-896B-C393-079B00B67509}"/>
                </a:ext>
              </a:extLst>
            </p:cNvPr>
            <p:cNvSpPr/>
            <p:nvPr/>
          </p:nvSpPr>
          <p:spPr>
            <a:xfrm>
              <a:off x="5425657" y="3642775"/>
              <a:ext cx="1715511" cy="196616"/>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sp>
          <p:nvSpPr>
            <p:cNvPr id="11" name="Frame 10">
              <a:extLst>
                <a:ext uri="{FF2B5EF4-FFF2-40B4-BE49-F238E27FC236}">
                  <a16:creationId xmlns:a16="http://schemas.microsoft.com/office/drawing/2014/main" id="{036C9D16-C8C8-E238-F06F-5AB9586F1568}"/>
                </a:ext>
              </a:extLst>
            </p:cNvPr>
            <p:cNvSpPr/>
            <p:nvPr/>
          </p:nvSpPr>
          <p:spPr>
            <a:xfrm>
              <a:off x="5425657" y="4410932"/>
              <a:ext cx="2209125" cy="468565"/>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grpSp>
    </p:spTree>
    <p:extLst>
      <p:ext uri="{BB962C8B-B14F-4D97-AF65-F5344CB8AC3E}">
        <p14:creationId xmlns:p14="http://schemas.microsoft.com/office/powerpoint/2010/main" val="4032306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36F034-A267-6797-9239-754934E19B8C}"/>
              </a:ext>
            </a:extLst>
          </p:cNvPr>
          <p:cNvSpPr>
            <a:spLocks noGrp="1"/>
          </p:cNvSpPr>
          <p:nvPr>
            <p:ph idx="1"/>
          </p:nvPr>
        </p:nvSpPr>
        <p:spPr/>
        <p:txBody>
          <a:bodyPr/>
          <a:lstStyle/>
          <a:p>
            <a:endParaRPr lang="en-SK"/>
          </a:p>
        </p:txBody>
      </p:sp>
      <p:sp>
        <p:nvSpPr>
          <p:cNvPr id="7" name="Title 1">
            <a:extLst>
              <a:ext uri="{FF2B5EF4-FFF2-40B4-BE49-F238E27FC236}">
                <a16:creationId xmlns:a16="http://schemas.microsoft.com/office/drawing/2014/main" id="{1FBF51C2-BD54-3077-1DDE-89323ABBEF58}"/>
              </a:ext>
            </a:extLst>
          </p:cNvPr>
          <p:cNvSpPr>
            <a:spLocks noGrp="1"/>
          </p:cNvSpPr>
          <p:nvPr>
            <p:ph type="title"/>
          </p:nvPr>
        </p:nvSpPr>
        <p:spPr>
          <a:xfrm>
            <a:off x="1008184" y="174032"/>
            <a:ext cx="10175631" cy="1111843"/>
          </a:xfrm>
        </p:spPr>
        <p:txBody>
          <a:bodyPr anchor="ctr">
            <a:normAutofit/>
          </a:bodyPr>
          <a:lstStyle/>
          <a:p>
            <a:r>
              <a:rPr lang="sk-SK" sz="4000" b="1" dirty="0">
                <a:solidFill>
                  <a:schemeClr val="bg1"/>
                </a:solidFill>
              </a:rPr>
              <a:t>Test Register</a:t>
            </a:r>
            <a:endParaRPr lang="en-US" sz="4000" b="1" dirty="0">
              <a:solidFill>
                <a:schemeClr val="bg1"/>
              </a:solidFill>
            </a:endParaRPr>
          </a:p>
        </p:txBody>
      </p:sp>
      <p:pic>
        <p:nvPicPr>
          <p:cNvPr id="2" name="Content Placeholder 3">
            <a:extLst>
              <a:ext uri="{FF2B5EF4-FFF2-40B4-BE49-F238E27FC236}">
                <a16:creationId xmlns:a16="http://schemas.microsoft.com/office/drawing/2014/main" id="{F6DF722C-E304-DF7F-05F1-33DEB0A96892}"/>
              </a:ext>
            </a:extLst>
          </p:cNvPr>
          <p:cNvPicPr>
            <a:picLocks noChangeAspect="1"/>
          </p:cNvPicPr>
          <p:nvPr/>
        </p:nvPicPr>
        <p:blipFill>
          <a:blip r:embed="rId2"/>
          <a:stretch>
            <a:fillRect/>
          </a:stretch>
        </p:blipFill>
        <p:spPr>
          <a:xfrm>
            <a:off x="500643" y="1824769"/>
            <a:ext cx="11348839" cy="4265135"/>
          </a:xfrm>
          <a:prstGeom prst="rect">
            <a:avLst/>
          </a:prstGeom>
        </p:spPr>
      </p:pic>
    </p:spTree>
    <p:extLst>
      <p:ext uri="{BB962C8B-B14F-4D97-AF65-F5344CB8AC3E}">
        <p14:creationId xmlns:p14="http://schemas.microsoft.com/office/powerpoint/2010/main" val="333272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0F08BD9-C435-1040-5099-2527C62EA495}"/>
              </a:ext>
            </a:extLst>
          </p:cNvPr>
          <p:cNvSpPr>
            <a:spLocks noGrp="1"/>
          </p:cNvSpPr>
          <p:nvPr>
            <p:ph idx="1"/>
          </p:nvPr>
        </p:nvSpPr>
        <p:spPr/>
        <p:txBody>
          <a:bodyPr/>
          <a:lstStyle/>
          <a:p>
            <a:endParaRPr lang="en-SK" dirty="0"/>
          </a:p>
        </p:txBody>
      </p:sp>
      <p:pic>
        <p:nvPicPr>
          <p:cNvPr id="6" name="Picture 5">
            <a:extLst>
              <a:ext uri="{FF2B5EF4-FFF2-40B4-BE49-F238E27FC236}">
                <a16:creationId xmlns:a16="http://schemas.microsoft.com/office/drawing/2014/main" id="{E138980A-66C9-7393-10A3-4DAD445C02A3}"/>
              </a:ext>
            </a:extLst>
          </p:cNvPr>
          <p:cNvPicPr>
            <a:picLocks noChangeAspect="1"/>
          </p:cNvPicPr>
          <p:nvPr/>
        </p:nvPicPr>
        <p:blipFill rotWithShape="1">
          <a:blip r:embed="rId2"/>
          <a:srcRect l="2998" r="3774"/>
          <a:stretch/>
        </p:blipFill>
        <p:spPr>
          <a:xfrm>
            <a:off x="456817" y="379399"/>
            <a:ext cx="11277600" cy="6098774"/>
          </a:xfrm>
          <a:prstGeom prst="rect">
            <a:avLst/>
          </a:prstGeom>
        </p:spPr>
      </p:pic>
    </p:spTree>
    <p:extLst>
      <p:ext uri="{BB962C8B-B14F-4D97-AF65-F5344CB8AC3E}">
        <p14:creationId xmlns:p14="http://schemas.microsoft.com/office/powerpoint/2010/main" val="3556327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36F034-A267-6797-9239-754934E19B8C}"/>
              </a:ext>
            </a:extLst>
          </p:cNvPr>
          <p:cNvSpPr>
            <a:spLocks noGrp="1"/>
          </p:cNvSpPr>
          <p:nvPr>
            <p:ph idx="1"/>
          </p:nvPr>
        </p:nvSpPr>
        <p:spPr/>
        <p:txBody>
          <a:bodyPr/>
          <a:lstStyle/>
          <a:p>
            <a:endParaRPr lang="en-SK"/>
          </a:p>
        </p:txBody>
      </p:sp>
      <p:sp>
        <p:nvSpPr>
          <p:cNvPr id="7" name="Title 1">
            <a:extLst>
              <a:ext uri="{FF2B5EF4-FFF2-40B4-BE49-F238E27FC236}">
                <a16:creationId xmlns:a16="http://schemas.microsoft.com/office/drawing/2014/main" id="{1FBF51C2-BD54-3077-1DDE-89323ABBEF58}"/>
              </a:ext>
            </a:extLst>
          </p:cNvPr>
          <p:cNvSpPr>
            <a:spLocks noGrp="1"/>
          </p:cNvSpPr>
          <p:nvPr>
            <p:ph type="title"/>
          </p:nvPr>
        </p:nvSpPr>
        <p:spPr>
          <a:xfrm>
            <a:off x="1008184" y="174032"/>
            <a:ext cx="10175631" cy="1111843"/>
          </a:xfrm>
        </p:spPr>
        <p:txBody>
          <a:bodyPr anchor="ctr">
            <a:normAutofit/>
          </a:bodyPr>
          <a:lstStyle/>
          <a:p>
            <a:r>
              <a:rPr lang="sk-SK" sz="4000" b="1" dirty="0">
                <a:solidFill>
                  <a:schemeClr val="bg1"/>
                </a:solidFill>
              </a:rPr>
              <a:t>Test </a:t>
            </a:r>
            <a:r>
              <a:rPr lang="sk-SK" sz="4000" b="1" dirty="0" err="1">
                <a:solidFill>
                  <a:schemeClr val="bg1"/>
                </a:solidFill>
              </a:rPr>
              <a:t>Todo</a:t>
            </a:r>
            <a:endParaRPr lang="en-US" sz="4000" b="1" dirty="0">
              <a:solidFill>
                <a:schemeClr val="bg1"/>
              </a:solidFill>
            </a:endParaRPr>
          </a:p>
        </p:txBody>
      </p:sp>
      <p:pic>
        <p:nvPicPr>
          <p:cNvPr id="4" name="Content Placeholder 3">
            <a:extLst>
              <a:ext uri="{FF2B5EF4-FFF2-40B4-BE49-F238E27FC236}">
                <a16:creationId xmlns:a16="http://schemas.microsoft.com/office/drawing/2014/main" id="{BF42FADD-0C2D-05F5-BD86-D0475D83A68B}"/>
              </a:ext>
            </a:extLst>
          </p:cNvPr>
          <p:cNvPicPr>
            <a:picLocks noChangeAspect="1"/>
          </p:cNvPicPr>
          <p:nvPr/>
        </p:nvPicPr>
        <p:blipFill>
          <a:blip r:embed="rId2"/>
          <a:stretch>
            <a:fillRect/>
          </a:stretch>
        </p:blipFill>
        <p:spPr>
          <a:xfrm>
            <a:off x="933599" y="1130427"/>
            <a:ext cx="10250216" cy="5268669"/>
          </a:xfrm>
          <a:prstGeom prst="rect">
            <a:avLst/>
          </a:prstGeom>
        </p:spPr>
      </p:pic>
    </p:spTree>
    <p:extLst>
      <p:ext uri="{BB962C8B-B14F-4D97-AF65-F5344CB8AC3E}">
        <p14:creationId xmlns:p14="http://schemas.microsoft.com/office/powerpoint/2010/main" val="3397909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V</a:t>
            </a:r>
            <a:r>
              <a:rPr lang="sk-SK" sz="6600" b="1" dirty="0">
                <a:solidFill>
                  <a:srgbClr val="FFFFFF"/>
                </a:solidFill>
              </a:rPr>
              <a:t>ýkonnostné testovanie</a:t>
            </a:r>
            <a:endParaRPr lang="en-US" sz="6600" b="1" dirty="0">
              <a:solidFill>
                <a:srgbClr val="FFFFFF"/>
              </a:solidFill>
            </a:endParaRP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Filip Frank</a:t>
            </a:r>
            <a:endParaRPr lang="en-US" dirty="0"/>
          </a:p>
        </p:txBody>
      </p:sp>
    </p:spTree>
    <p:extLst>
      <p:ext uri="{BB962C8B-B14F-4D97-AF65-F5344CB8AC3E}">
        <p14:creationId xmlns:p14="http://schemas.microsoft.com/office/powerpoint/2010/main" val="2310307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AB07F95-4863-74A0-A6A6-39568CC76146}"/>
              </a:ext>
            </a:extLst>
          </p:cNvPr>
          <p:cNvSpPr>
            <a:spLocks noGrp="1"/>
          </p:cNvSpPr>
          <p:nvPr>
            <p:ph type="title"/>
          </p:nvPr>
        </p:nvSpPr>
        <p:spPr>
          <a:xfrm>
            <a:off x="958506" y="800392"/>
            <a:ext cx="10264697" cy="1212102"/>
          </a:xfrm>
        </p:spPr>
        <p:txBody>
          <a:bodyPr>
            <a:normAutofit/>
          </a:bodyPr>
          <a:lstStyle/>
          <a:p>
            <a:r>
              <a:rPr lang="sk-SK" sz="4000" b="1">
                <a:solidFill>
                  <a:srgbClr val="FFFFFF"/>
                </a:solidFill>
              </a:rPr>
              <a:t>Výkonnostné testovanie softvéru </a:t>
            </a:r>
            <a:br>
              <a:rPr lang="en-US" sz="4000" b="1">
                <a:solidFill>
                  <a:srgbClr val="FFFFFF"/>
                </a:solidFill>
              </a:rPr>
            </a:br>
            <a:r>
              <a:rPr lang="en-US" sz="4000" b="1">
                <a:solidFill>
                  <a:srgbClr val="FFFFFF"/>
                </a:solidFill>
              </a:rPr>
              <a:t>(</a:t>
            </a:r>
            <a:r>
              <a:rPr lang="sk-SK" sz="4000" b="1">
                <a:solidFill>
                  <a:srgbClr val="FFFFFF"/>
                </a:solidFill>
              </a:rPr>
              <a:t>performance testing</a:t>
            </a:r>
            <a:r>
              <a:rPr lang="en-US" sz="4000" b="1">
                <a:solidFill>
                  <a:srgbClr val="FFFFFF"/>
                </a:solidFill>
              </a:rPr>
              <a:t>)</a:t>
            </a:r>
            <a:endParaRPr lang="en-US" sz="4000" b="1" dirty="0">
              <a:solidFill>
                <a:srgbClr val="FFFFFF"/>
              </a:solidFill>
            </a:endParaRPr>
          </a:p>
        </p:txBody>
      </p:sp>
      <p:sp>
        <p:nvSpPr>
          <p:cNvPr id="3" name="Content Placeholder 2">
            <a:extLst>
              <a:ext uri="{FF2B5EF4-FFF2-40B4-BE49-F238E27FC236}">
                <a16:creationId xmlns:a16="http://schemas.microsoft.com/office/drawing/2014/main" id="{4AB2D1C8-4B94-F74F-CF86-E6065B9C256D}"/>
              </a:ext>
            </a:extLst>
          </p:cNvPr>
          <p:cNvSpPr>
            <a:spLocks noGrp="1"/>
          </p:cNvSpPr>
          <p:nvPr>
            <p:ph idx="1"/>
          </p:nvPr>
        </p:nvSpPr>
        <p:spPr>
          <a:xfrm>
            <a:off x="1799639" y="2537122"/>
            <a:ext cx="9708995" cy="3960927"/>
          </a:xfrm>
        </p:spPr>
        <p:txBody>
          <a:bodyPr anchor="ctr">
            <a:noAutofit/>
          </a:bodyPr>
          <a:lstStyle/>
          <a:p>
            <a:pPr marL="0" indent="0">
              <a:buNone/>
            </a:pPr>
            <a:r>
              <a:rPr lang="sk-SK" sz="2400" dirty="0"/>
              <a:t>Čo sa </a:t>
            </a:r>
            <a:r>
              <a:rPr lang="en-US" sz="2400" dirty="0" err="1"/>
              <a:t>testuj</a:t>
            </a:r>
            <a:r>
              <a:rPr lang="sk-SK" sz="2400" dirty="0"/>
              <a:t>e</a:t>
            </a:r>
            <a:r>
              <a:rPr lang="en-US" sz="2400" dirty="0"/>
              <a:t> v</a:t>
            </a:r>
            <a:r>
              <a:rPr lang="sk-SK" sz="2400" dirty="0"/>
              <a:t>ýkonnostnými testami</a:t>
            </a:r>
            <a:r>
              <a:rPr lang="en-US" sz="2400" dirty="0"/>
              <a:t>?</a:t>
            </a:r>
            <a:endParaRPr lang="sk-SK" sz="2400" dirty="0"/>
          </a:p>
          <a:p>
            <a:r>
              <a:rPr lang="sk-SK" sz="2400" dirty="0"/>
              <a:t>Rýchlosť</a:t>
            </a:r>
          </a:p>
          <a:p>
            <a:r>
              <a:rPr lang="sk-SK" sz="2400" dirty="0"/>
              <a:t>Responzivita</a:t>
            </a:r>
          </a:p>
          <a:p>
            <a:r>
              <a:rPr lang="sk-SK" sz="2400" dirty="0"/>
              <a:t>Stabilita</a:t>
            </a:r>
          </a:p>
          <a:p>
            <a:r>
              <a:rPr lang="sk-SK" sz="2400" dirty="0"/>
              <a:t>Spoľahlivosť</a:t>
            </a:r>
          </a:p>
          <a:p>
            <a:r>
              <a:rPr lang="sk-SK" sz="2400" dirty="0"/>
              <a:t>Škálovateľnosť</a:t>
            </a:r>
          </a:p>
          <a:p>
            <a:r>
              <a:rPr lang="sk-SK" sz="2400" dirty="0"/>
              <a:t>Miera využitia výpočtových zdrojov</a:t>
            </a:r>
          </a:p>
          <a:p>
            <a:endParaRPr lang="sk-SK" sz="2400" dirty="0"/>
          </a:p>
          <a:p>
            <a:r>
              <a:rPr lang="sk-SK" sz="2400" dirty="0"/>
              <a:t>Výkonnostne testujeme softvér s klient-server architektúrou</a:t>
            </a:r>
          </a:p>
        </p:txBody>
      </p:sp>
    </p:spTree>
    <p:extLst>
      <p:ext uri="{BB962C8B-B14F-4D97-AF65-F5344CB8AC3E}">
        <p14:creationId xmlns:p14="http://schemas.microsoft.com/office/powerpoint/2010/main" val="192948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8EC6B3-F459-93C1-2E88-861E2F2E20DE}"/>
              </a:ext>
            </a:extLst>
          </p:cNvPr>
          <p:cNvSpPr>
            <a:spLocks noGrp="1"/>
          </p:cNvSpPr>
          <p:nvPr>
            <p:ph type="title"/>
          </p:nvPr>
        </p:nvSpPr>
        <p:spPr>
          <a:xfrm>
            <a:off x="934872" y="982272"/>
            <a:ext cx="3388419" cy="4560970"/>
          </a:xfrm>
        </p:spPr>
        <p:txBody>
          <a:bodyPr>
            <a:normAutofit/>
          </a:bodyPr>
          <a:lstStyle/>
          <a:p>
            <a:r>
              <a:rPr lang="sk-SK" sz="4000" b="1">
                <a:solidFill>
                  <a:srgbClr val="FFFFFF"/>
                </a:solidFill>
              </a:rPr>
              <a:t>Druhy výkonnostného testovania softvéru</a:t>
            </a:r>
            <a:endParaRPr lang="en-US" sz="4000" b="1">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B3EB5920-8BDA-B706-DC40-8B5BDF59D33F}"/>
              </a:ext>
            </a:extLst>
          </p:cNvPr>
          <p:cNvSpPr>
            <a:spLocks noGrp="1"/>
          </p:cNvSpPr>
          <p:nvPr>
            <p:ph idx="1"/>
          </p:nvPr>
        </p:nvSpPr>
        <p:spPr>
          <a:xfrm>
            <a:off x="5221862" y="1719618"/>
            <a:ext cx="5948831" cy="4334629"/>
          </a:xfrm>
        </p:spPr>
        <p:txBody>
          <a:bodyPr anchor="ctr">
            <a:normAutofit/>
          </a:bodyPr>
          <a:lstStyle/>
          <a:p>
            <a:r>
              <a:rPr lang="sk-SK" sz="2400" b="1">
                <a:solidFill>
                  <a:srgbClr val="FEFFFF"/>
                </a:solidFill>
              </a:rPr>
              <a:t>Load testing </a:t>
            </a:r>
            <a:r>
              <a:rPr lang="sk-SK" sz="2400">
                <a:solidFill>
                  <a:srgbClr val="FEFFFF"/>
                </a:solidFill>
              </a:rPr>
              <a:t>– testovanie očakávanej záťaže</a:t>
            </a:r>
          </a:p>
          <a:p>
            <a:r>
              <a:rPr lang="sk-SK" sz="2400" b="1">
                <a:solidFill>
                  <a:srgbClr val="FEFFFF"/>
                </a:solidFill>
              </a:rPr>
              <a:t>Stress testing </a:t>
            </a:r>
            <a:r>
              <a:rPr lang="sk-SK" sz="2400">
                <a:solidFill>
                  <a:srgbClr val="FEFFFF"/>
                </a:solidFill>
              </a:rPr>
              <a:t>– testovanie hraničnej záťaže</a:t>
            </a:r>
          </a:p>
          <a:p>
            <a:r>
              <a:rPr lang="sk-SK" sz="2400" b="1">
                <a:solidFill>
                  <a:srgbClr val="FEFFFF"/>
                </a:solidFill>
              </a:rPr>
              <a:t>Spike testing</a:t>
            </a:r>
            <a:r>
              <a:rPr lang="sk-SK" sz="2400">
                <a:solidFill>
                  <a:srgbClr val="FEFFFF"/>
                </a:solidFill>
              </a:rPr>
              <a:t> – testovanie prudkého zvýšenia záťaže</a:t>
            </a:r>
          </a:p>
          <a:p>
            <a:r>
              <a:rPr lang="sk-SK" sz="2400" b="1">
                <a:solidFill>
                  <a:srgbClr val="FEFFFF"/>
                </a:solidFill>
              </a:rPr>
              <a:t>Endurance testing</a:t>
            </a:r>
            <a:r>
              <a:rPr lang="sk-SK" sz="2400">
                <a:solidFill>
                  <a:srgbClr val="FEFFFF"/>
                </a:solidFill>
              </a:rPr>
              <a:t> – testovanie dlhodobej záťaže</a:t>
            </a:r>
          </a:p>
          <a:p>
            <a:r>
              <a:rPr lang="sk-SK" sz="2400">
                <a:solidFill>
                  <a:srgbClr val="FEFFFF"/>
                </a:solidFill>
              </a:rPr>
              <a:t>Volume testing</a:t>
            </a:r>
          </a:p>
          <a:p>
            <a:r>
              <a:rPr lang="sk-SK" sz="2400">
                <a:solidFill>
                  <a:srgbClr val="FEFFFF"/>
                </a:solidFill>
              </a:rPr>
              <a:t>Scalability testing</a:t>
            </a:r>
            <a:endParaRPr lang="en-US" sz="2400">
              <a:solidFill>
                <a:srgbClr val="FEFFFF"/>
              </a:solidFill>
            </a:endParaRPr>
          </a:p>
        </p:txBody>
      </p:sp>
    </p:spTree>
    <p:extLst>
      <p:ext uri="{BB962C8B-B14F-4D97-AF65-F5344CB8AC3E}">
        <p14:creationId xmlns:p14="http://schemas.microsoft.com/office/powerpoint/2010/main" val="2057964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A845-C471-7000-F2F6-603108A16405}"/>
              </a:ext>
            </a:extLst>
          </p:cNvPr>
          <p:cNvSpPr>
            <a:spLocks noGrp="1"/>
          </p:cNvSpPr>
          <p:nvPr>
            <p:ph type="title"/>
          </p:nvPr>
        </p:nvSpPr>
        <p:spPr>
          <a:xfrm>
            <a:off x="926558" y="5425433"/>
            <a:ext cx="10338881" cy="1113479"/>
          </a:xfrm>
        </p:spPr>
        <p:txBody>
          <a:bodyPr>
            <a:normAutofit/>
          </a:bodyPr>
          <a:lstStyle/>
          <a:p>
            <a:r>
              <a:rPr lang="sk-SK" sz="2000" dirty="0">
                <a:latin typeface="+mn-lt"/>
              </a:rPr>
              <a:t>Porovnanie druhov výkonnostných testov pomocou grafu závislosti počtu virtuálnych používateľov na testovacom čase.</a:t>
            </a:r>
            <a:endParaRPr lang="en-US" sz="2000" dirty="0">
              <a:latin typeface="+mn-lt"/>
            </a:endParaRPr>
          </a:p>
        </p:txBody>
      </p:sp>
      <p:pic>
        <p:nvPicPr>
          <p:cNvPr id="5" name="Content Placeholder 4" descr="Porovnanie druhov výkonnostných testov pomocou grafu závislosti počtu virtuálnych používateľov na testovacom čase.">
            <a:extLst>
              <a:ext uri="{FF2B5EF4-FFF2-40B4-BE49-F238E27FC236}">
                <a16:creationId xmlns:a16="http://schemas.microsoft.com/office/drawing/2014/main" id="{4B5BDA1A-EA76-1738-6D89-4F0C25F79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808" y="212185"/>
            <a:ext cx="9100383" cy="5486299"/>
          </a:xfrm>
        </p:spPr>
      </p:pic>
      <p:sp>
        <p:nvSpPr>
          <p:cNvPr id="6" name="Footer Placeholder 5">
            <a:extLst>
              <a:ext uri="{FF2B5EF4-FFF2-40B4-BE49-F238E27FC236}">
                <a16:creationId xmlns:a16="http://schemas.microsoft.com/office/drawing/2014/main" id="{A592B1E2-E956-4015-ADC0-ED2ED8D92065}"/>
              </a:ext>
            </a:extLst>
          </p:cNvPr>
          <p:cNvSpPr>
            <a:spLocks noGrp="1"/>
          </p:cNvSpPr>
          <p:nvPr>
            <p:ph type="ftr" sz="quarter" idx="11"/>
          </p:nvPr>
        </p:nvSpPr>
        <p:spPr>
          <a:xfrm>
            <a:off x="126460" y="6356350"/>
            <a:ext cx="8026940" cy="365125"/>
          </a:xfrm>
        </p:spPr>
        <p:txBody>
          <a:bodyPr/>
          <a:lstStyle/>
          <a:p>
            <a:r>
              <a:rPr lang="pl-PL" dirty="0"/>
              <a:t>Obrázok prevzatý zo zdroja: https://abstracta.us/blog/performance-testing/types-performance-tests/</a:t>
            </a:r>
            <a:endParaRPr lang="en-US" dirty="0"/>
          </a:p>
        </p:txBody>
      </p:sp>
    </p:spTree>
    <p:extLst>
      <p:ext uri="{BB962C8B-B14F-4D97-AF65-F5344CB8AC3E}">
        <p14:creationId xmlns:p14="http://schemas.microsoft.com/office/powerpoint/2010/main" val="376104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115763-97DE-C72D-9F80-59F4D4F90567}"/>
              </a:ext>
            </a:extLst>
          </p:cNvPr>
          <p:cNvSpPr>
            <a:spLocks noGrp="1"/>
          </p:cNvSpPr>
          <p:nvPr>
            <p:ph type="title"/>
          </p:nvPr>
        </p:nvSpPr>
        <p:spPr>
          <a:xfrm>
            <a:off x="958506" y="800392"/>
            <a:ext cx="10264697" cy="1212102"/>
          </a:xfrm>
        </p:spPr>
        <p:txBody>
          <a:bodyPr>
            <a:normAutofit/>
          </a:bodyPr>
          <a:lstStyle/>
          <a:p>
            <a:r>
              <a:rPr lang="sk-SK" sz="4000" b="1">
                <a:solidFill>
                  <a:srgbClr val="FFFFFF"/>
                </a:solidFill>
              </a:rPr>
              <a:t>Automatizácia výkonnostného testovania</a:t>
            </a:r>
            <a:endParaRPr lang="en-US" sz="4000" b="1">
              <a:solidFill>
                <a:srgbClr val="FFFFFF"/>
              </a:solidFill>
            </a:endParaRPr>
          </a:p>
        </p:txBody>
      </p:sp>
      <p:sp>
        <p:nvSpPr>
          <p:cNvPr id="3" name="Content Placeholder 2">
            <a:extLst>
              <a:ext uri="{FF2B5EF4-FFF2-40B4-BE49-F238E27FC236}">
                <a16:creationId xmlns:a16="http://schemas.microsoft.com/office/drawing/2014/main" id="{18212E59-17B7-DC01-5682-5058CAC80D28}"/>
              </a:ext>
            </a:extLst>
          </p:cNvPr>
          <p:cNvSpPr>
            <a:spLocks noGrp="1"/>
          </p:cNvSpPr>
          <p:nvPr>
            <p:ph idx="1"/>
          </p:nvPr>
        </p:nvSpPr>
        <p:spPr>
          <a:xfrm>
            <a:off x="1529032" y="2812887"/>
            <a:ext cx="9708995" cy="3920310"/>
          </a:xfrm>
        </p:spPr>
        <p:txBody>
          <a:bodyPr anchor="ctr">
            <a:normAutofit fontScale="92500" lnSpcReduction="10000"/>
          </a:bodyPr>
          <a:lstStyle/>
          <a:p>
            <a:r>
              <a:rPr lang="sk-SK" sz="2600" dirty="0"/>
              <a:t>Manuálne výkonnostné testovanie</a:t>
            </a:r>
            <a:r>
              <a:rPr lang="en-US" sz="2600" dirty="0"/>
              <a:t>? – </a:t>
            </a:r>
            <a:r>
              <a:rPr lang="en-US" sz="2600" dirty="0" err="1"/>
              <a:t>komplikovan</a:t>
            </a:r>
            <a:r>
              <a:rPr lang="sk-SK" sz="2600" dirty="0"/>
              <a:t>é, neefektívne</a:t>
            </a:r>
            <a:endParaRPr lang="en-US" sz="2600" dirty="0"/>
          </a:p>
          <a:p>
            <a:pPr marL="0" indent="0">
              <a:buNone/>
            </a:pPr>
            <a:endParaRPr lang="sk-SK" sz="2600" dirty="0"/>
          </a:p>
          <a:p>
            <a:pPr marL="0" indent="0">
              <a:buNone/>
            </a:pPr>
            <a:r>
              <a:rPr lang="sk-SK" sz="2600" dirty="0"/>
              <a:t>Softvérové nástroje: </a:t>
            </a:r>
          </a:p>
          <a:p>
            <a:r>
              <a:rPr lang="sk-SK" sz="2600" b="1" dirty="0"/>
              <a:t>Apache JMeter</a:t>
            </a:r>
          </a:p>
          <a:p>
            <a:pPr lvl="1"/>
            <a:r>
              <a:rPr lang="en-US" sz="2600" dirty="0"/>
              <a:t>Open source </a:t>
            </a:r>
            <a:r>
              <a:rPr lang="en-US" sz="2600" dirty="0" err="1"/>
              <a:t>softv</a:t>
            </a:r>
            <a:r>
              <a:rPr lang="sk-SK" sz="2600" dirty="0"/>
              <a:t>ér pre výkonnostné testovanie</a:t>
            </a:r>
          </a:p>
          <a:p>
            <a:pPr marL="457200" lvl="1" indent="0">
              <a:buNone/>
            </a:pPr>
            <a:r>
              <a:rPr lang="sk-SK" sz="2600" dirty="0"/>
              <a:t>dostupný na </a:t>
            </a:r>
            <a:r>
              <a:rPr lang="sk-SK" sz="2600" dirty="0">
                <a:hlinkClick r:id="rId2"/>
              </a:rPr>
              <a:t>https://jmeter.apache.org/</a:t>
            </a:r>
            <a:r>
              <a:rPr lang="en-US" sz="2600" dirty="0"/>
              <a:t> (</a:t>
            </a:r>
            <a:r>
              <a:rPr lang="en-US" sz="2600" dirty="0" err="1"/>
              <a:t>vy</a:t>
            </a:r>
            <a:r>
              <a:rPr lang="sk-SK" sz="2600" dirty="0"/>
              <a:t>žaduje Java JDK 8 a vyššie</a:t>
            </a:r>
            <a:r>
              <a:rPr lang="en-US" sz="2600" dirty="0"/>
              <a:t>)</a:t>
            </a:r>
            <a:endParaRPr lang="sk-SK" sz="2600" dirty="0"/>
          </a:p>
          <a:p>
            <a:r>
              <a:rPr lang="sk-SK" sz="2600" dirty="0"/>
              <a:t>LoadNinja</a:t>
            </a:r>
          </a:p>
          <a:p>
            <a:r>
              <a:rPr lang="sk-SK" sz="2600" dirty="0"/>
              <a:t>WebLOAD</a:t>
            </a:r>
          </a:p>
          <a:p>
            <a:r>
              <a:rPr lang="sk-SK" sz="2600" dirty="0"/>
              <a:t>a mnoho ďalších </a:t>
            </a:r>
            <a:r>
              <a:rPr lang="en-US" sz="2600" dirty="0"/>
              <a:t>(</a:t>
            </a:r>
            <a:r>
              <a:rPr lang="en-US" sz="2600" dirty="0" err="1"/>
              <a:t>takmer</a:t>
            </a:r>
            <a:r>
              <a:rPr lang="en-US" sz="2600" dirty="0"/>
              <a:t> v</a:t>
            </a:r>
            <a:r>
              <a:rPr lang="sk-SK" sz="2600" dirty="0"/>
              <a:t>ýlučne platených</a:t>
            </a:r>
            <a:r>
              <a:rPr lang="en-US" sz="2600" dirty="0"/>
              <a:t>)</a:t>
            </a:r>
            <a:r>
              <a:rPr lang="sk-SK" sz="2600" dirty="0"/>
              <a:t>...</a:t>
            </a:r>
          </a:p>
          <a:p>
            <a:pPr marL="457200" lvl="1" indent="0">
              <a:buNone/>
            </a:pPr>
            <a:endParaRPr lang="sk-SK" sz="2000" dirty="0"/>
          </a:p>
          <a:p>
            <a:pPr marL="457200" lvl="1" indent="0">
              <a:buNone/>
            </a:pPr>
            <a:endParaRPr lang="en-US" sz="2000" dirty="0"/>
          </a:p>
        </p:txBody>
      </p:sp>
    </p:spTree>
    <p:extLst>
      <p:ext uri="{BB962C8B-B14F-4D97-AF65-F5344CB8AC3E}">
        <p14:creationId xmlns:p14="http://schemas.microsoft.com/office/powerpoint/2010/main" val="160793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EE749165-6495-6A05-F303-751103BFA3E6}"/>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Ciele unit testovania</a:t>
            </a:r>
          </a:p>
        </p:txBody>
      </p:sp>
      <p:sp>
        <p:nvSpPr>
          <p:cNvPr id="3" name="Zástupný objekt pre obsah 2">
            <a:extLst>
              <a:ext uri="{FF2B5EF4-FFF2-40B4-BE49-F238E27FC236}">
                <a16:creationId xmlns:a16="http://schemas.microsoft.com/office/drawing/2014/main" id="{FEC2793A-0CB9-3737-0F75-BD7B1394C2D5}"/>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Overenie presnosti častí kódu</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Dosiahnutie samostatných a nezávislých častí kódu</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Identifikovanie chýb na začiatku vývoja softvéru</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Zvýšenie porozumenia kódu programátorom</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Jednoduchšie vykonávanie zmien v kóde</a:t>
            </a:r>
          </a:p>
          <a:p>
            <a:pPr marL="342900" lvl="0" indent="-342900">
              <a:spcAft>
                <a:spcPts val="800"/>
              </a:spcAft>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Opakované používanie kódu</a:t>
            </a:r>
          </a:p>
        </p:txBody>
      </p:sp>
    </p:spTree>
    <p:extLst>
      <p:ext uri="{BB962C8B-B14F-4D97-AF65-F5344CB8AC3E}">
        <p14:creationId xmlns:p14="http://schemas.microsoft.com/office/powerpoint/2010/main" val="744966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a:pPr>
            <a:r>
              <a:rPr lang="sk-SK" sz="2000" dirty="0">
                <a:solidFill>
                  <a:schemeClr val="bg1"/>
                </a:solidFill>
              </a:rPr>
              <a:t>Vytvorenie </a:t>
            </a:r>
            <a:r>
              <a:rPr lang="en-US" sz="2000" dirty="0">
                <a:solidFill>
                  <a:schemeClr val="bg1"/>
                </a:solidFill>
              </a:rPr>
              <a:t>“Thread Group”</a:t>
            </a:r>
          </a:p>
          <a:p>
            <a:pPr algn="ctr"/>
            <a:endParaRPr lang="sk-SK" sz="2000" dirty="0"/>
          </a:p>
        </p:txBody>
      </p:sp>
      <p:pic>
        <p:nvPicPr>
          <p:cNvPr id="6" name="Picture 5">
            <a:extLst>
              <a:ext uri="{FF2B5EF4-FFF2-40B4-BE49-F238E27FC236}">
                <a16:creationId xmlns:a16="http://schemas.microsoft.com/office/drawing/2014/main" id="{6FC9E64C-0E2E-2CF6-213B-A66E12FD38E1}"/>
              </a:ext>
            </a:extLst>
          </p:cNvPr>
          <p:cNvPicPr>
            <a:picLocks noChangeAspect="1"/>
          </p:cNvPicPr>
          <p:nvPr/>
        </p:nvPicPr>
        <p:blipFill>
          <a:blip r:embed="rId2"/>
          <a:stretch>
            <a:fillRect/>
          </a:stretch>
        </p:blipFill>
        <p:spPr>
          <a:xfrm>
            <a:off x="0" y="2064774"/>
            <a:ext cx="12188951" cy="4793226"/>
          </a:xfrm>
          <a:prstGeom prst="rect">
            <a:avLst/>
          </a:prstGeom>
        </p:spPr>
      </p:pic>
    </p:spTree>
    <p:extLst>
      <p:ext uri="{BB962C8B-B14F-4D97-AF65-F5344CB8AC3E}">
        <p14:creationId xmlns:p14="http://schemas.microsoft.com/office/powerpoint/2010/main" val="1451869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2"/>
            </a:pPr>
            <a:r>
              <a:rPr lang="sk-SK" sz="2000" dirty="0">
                <a:solidFill>
                  <a:schemeClr val="bg1"/>
                </a:solidFill>
              </a:rPr>
              <a:t>Špecifikácia parametrov Thread Group </a:t>
            </a:r>
            <a:r>
              <a:rPr lang="en-US" sz="2000" dirty="0">
                <a:solidFill>
                  <a:schemeClr val="bg1"/>
                </a:solidFill>
              </a:rPr>
              <a:t>(Number of Threads, Ramp-up period, Loop Count)</a:t>
            </a:r>
            <a:endParaRPr lang="sk-SK" sz="2000" dirty="0">
              <a:solidFill>
                <a:schemeClr val="bg1"/>
              </a:solidFill>
            </a:endParaRPr>
          </a:p>
          <a:p>
            <a:pPr algn="ctr"/>
            <a:endParaRPr lang="sk-SK" sz="2000" dirty="0"/>
          </a:p>
        </p:txBody>
      </p:sp>
      <p:pic>
        <p:nvPicPr>
          <p:cNvPr id="8" name="Picture 7">
            <a:extLst>
              <a:ext uri="{FF2B5EF4-FFF2-40B4-BE49-F238E27FC236}">
                <a16:creationId xmlns:a16="http://schemas.microsoft.com/office/drawing/2014/main" id="{C45AE646-8CF7-FC79-1721-B14F4780B07D}"/>
              </a:ext>
            </a:extLst>
          </p:cNvPr>
          <p:cNvPicPr>
            <a:picLocks noChangeAspect="1"/>
          </p:cNvPicPr>
          <p:nvPr/>
        </p:nvPicPr>
        <p:blipFill>
          <a:blip r:embed="rId2"/>
          <a:stretch>
            <a:fillRect/>
          </a:stretch>
        </p:blipFill>
        <p:spPr>
          <a:xfrm>
            <a:off x="0" y="2030586"/>
            <a:ext cx="12192000" cy="4827414"/>
          </a:xfrm>
          <a:prstGeom prst="rect">
            <a:avLst/>
          </a:prstGeom>
        </p:spPr>
      </p:pic>
    </p:spTree>
    <p:extLst>
      <p:ext uri="{BB962C8B-B14F-4D97-AF65-F5344CB8AC3E}">
        <p14:creationId xmlns:p14="http://schemas.microsoft.com/office/powerpoint/2010/main" val="2817542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dirty="0">
                <a:solidFill>
                  <a:schemeClr val="bg1"/>
                </a:solidFill>
              </a:rPr>
              <a:t>Config</a:t>
            </a:r>
            <a:r>
              <a:rPr lang="en-US" sz="2000" dirty="0">
                <a:solidFill>
                  <a:schemeClr val="bg1"/>
                </a:solidFill>
              </a:rPr>
              <a:t>, </a:t>
            </a:r>
            <a:r>
              <a:rPr lang="sk-SK" sz="2000" dirty="0">
                <a:solidFill>
                  <a:schemeClr val="bg1"/>
                </a:solidFill>
              </a:rPr>
              <a:t>Sampler</a:t>
            </a:r>
            <a:r>
              <a:rPr lang="en-US" sz="2000" dirty="0">
                <a:solidFill>
                  <a:schemeClr val="bg1"/>
                </a:solidFill>
              </a:rPr>
              <a:t>, </a:t>
            </a:r>
            <a:r>
              <a:rPr lang="sk-SK" sz="2000"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5" name="Picture 4">
            <a:extLst>
              <a:ext uri="{FF2B5EF4-FFF2-40B4-BE49-F238E27FC236}">
                <a16:creationId xmlns:a16="http://schemas.microsoft.com/office/drawing/2014/main" id="{31AFFBE6-A93F-DB6A-52AA-BF72A2C010DB}"/>
              </a:ext>
            </a:extLst>
          </p:cNvPr>
          <p:cNvPicPr>
            <a:picLocks noChangeAspect="1"/>
          </p:cNvPicPr>
          <p:nvPr/>
        </p:nvPicPr>
        <p:blipFill>
          <a:blip r:embed="rId2"/>
          <a:stretch>
            <a:fillRect/>
          </a:stretch>
        </p:blipFill>
        <p:spPr>
          <a:xfrm>
            <a:off x="0" y="1981200"/>
            <a:ext cx="12192000" cy="4876800"/>
          </a:xfrm>
          <a:prstGeom prst="rect">
            <a:avLst/>
          </a:prstGeom>
        </p:spPr>
      </p:pic>
      <p:sp>
        <p:nvSpPr>
          <p:cNvPr id="6" name="Oval 5">
            <a:extLst>
              <a:ext uri="{FF2B5EF4-FFF2-40B4-BE49-F238E27FC236}">
                <a16:creationId xmlns:a16="http://schemas.microsoft.com/office/drawing/2014/main" id="{BAFC9522-58DE-9126-534C-58EC87937D52}"/>
              </a:ext>
            </a:extLst>
          </p:cNvPr>
          <p:cNvSpPr/>
          <p:nvPr/>
        </p:nvSpPr>
        <p:spPr>
          <a:xfrm>
            <a:off x="3657600" y="2831977"/>
            <a:ext cx="781235" cy="19530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3FC1E02-E65C-2E32-7771-8675F780A073}"/>
              </a:ext>
            </a:extLst>
          </p:cNvPr>
          <p:cNvSpPr/>
          <p:nvPr/>
        </p:nvSpPr>
        <p:spPr>
          <a:xfrm>
            <a:off x="3657600" y="4279037"/>
            <a:ext cx="1207363" cy="5681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753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b="1" dirty="0">
                <a:solidFill>
                  <a:schemeClr val="bg1"/>
                </a:solidFill>
              </a:rPr>
              <a:t>Config</a:t>
            </a:r>
            <a:r>
              <a:rPr lang="en-US" sz="2000" dirty="0">
                <a:solidFill>
                  <a:schemeClr val="bg1"/>
                </a:solidFill>
              </a:rPr>
              <a:t>, </a:t>
            </a:r>
            <a:r>
              <a:rPr lang="sk-SK" sz="2000" dirty="0">
                <a:solidFill>
                  <a:schemeClr val="bg1"/>
                </a:solidFill>
              </a:rPr>
              <a:t>Sampler</a:t>
            </a:r>
            <a:r>
              <a:rPr lang="en-US" sz="2000" dirty="0">
                <a:solidFill>
                  <a:schemeClr val="bg1"/>
                </a:solidFill>
              </a:rPr>
              <a:t>, </a:t>
            </a:r>
            <a:r>
              <a:rPr lang="sk-SK" sz="2000"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8" name="Picture 7">
            <a:extLst>
              <a:ext uri="{FF2B5EF4-FFF2-40B4-BE49-F238E27FC236}">
                <a16:creationId xmlns:a16="http://schemas.microsoft.com/office/drawing/2014/main" id="{EBEEB5D2-6DAF-3530-C33A-CED1D17B8C32}"/>
              </a:ext>
            </a:extLst>
          </p:cNvPr>
          <p:cNvPicPr>
            <a:picLocks noChangeAspect="1"/>
          </p:cNvPicPr>
          <p:nvPr/>
        </p:nvPicPr>
        <p:blipFill>
          <a:blip r:embed="rId2"/>
          <a:stretch>
            <a:fillRect/>
          </a:stretch>
        </p:blipFill>
        <p:spPr>
          <a:xfrm>
            <a:off x="-3048" y="2157025"/>
            <a:ext cx="12192000" cy="4700975"/>
          </a:xfrm>
          <a:prstGeom prst="rect">
            <a:avLst/>
          </a:prstGeom>
        </p:spPr>
      </p:pic>
    </p:spTree>
    <p:extLst>
      <p:ext uri="{BB962C8B-B14F-4D97-AF65-F5344CB8AC3E}">
        <p14:creationId xmlns:p14="http://schemas.microsoft.com/office/powerpoint/2010/main" val="2421972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dirty="0">
                <a:solidFill>
                  <a:schemeClr val="bg1"/>
                </a:solidFill>
              </a:rPr>
              <a:t>Config</a:t>
            </a:r>
            <a:r>
              <a:rPr lang="en-US" sz="2000" dirty="0">
                <a:solidFill>
                  <a:schemeClr val="bg1"/>
                </a:solidFill>
              </a:rPr>
              <a:t>, </a:t>
            </a:r>
            <a:r>
              <a:rPr lang="sk-SK" sz="2000" b="1" dirty="0">
                <a:solidFill>
                  <a:schemeClr val="bg1"/>
                </a:solidFill>
              </a:rPr>
              <a:t>Sampler</a:t>
            </a:r>
            <a:r>
              <a:rPr lang="en-US" sz="2000" dirty="0">
                <a:solidFill>
                  <a:schemeClr val="bg1"/>
                </a:solidFill>
              </a:rPr>
              <a:t>, </a:t>
            </a:r>
            <a:r>
              <a:rPr lang="sk-SK" sz="2000"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8" name="Picture 7">
            <a:extLst>
              <a:ext uri="{FF2B5EF4-FFF2-40B4-BE49-F238E27FC236}">
                <a16:creationId xmlns:a16="http://schemas.microsoft.com/office/drawing/2014/main" id="{291FF754-ED15-C03B-5C44-1660BD460996}"/>
              </a:ext>
            </a:extLst>
          </p:cNvPr>
          <p:cNvPicPr>
            <a:picLocks noChangeAspect="1"/>
          </p:cNvPicPr>
          <p:nvPr/>
        </p:nvPicPr>
        <p:blipFill>
          <a:blip r:embed="rId2"/>
          <a:stretch>
            <a:fillRect/>
          </a:stretch>
        </p:blipFill>
        <p:spPr>
          <a:xfrm>
            <a:off x="0" y="2086252"/>
            <a:ext cx="12192000" cy="4797667"/>
          </a:xfrm>
          <a:prstGeom prst="rect">
            <a:avLst/>
          </a:prstGeom>
        </p:spPr>
      </p:pic>
    </p:spTree>
    <p:extLst>
      <p:ext uri="{BB962C8B-B14F-4D97-AF65-F5344CB8AC3E}">
        <p14:creationId xmlns:p14="http://schemas.microsoft.com/office/powerpoint/2010/main" val="3407607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dirty="0">
                <a:solidFill>
                  <a:schemeClr val="bg1"/>
                </a:solidFill>
              </a:rPr>
              <a:t>Config</a:t>
            </a:r>
            <a:r>
              <a:rPr lang="en-US" sz="2000" dirty="0">
                <a:solidFill>
                  <a:schemeClr val="bg1"/>
                </a:solidFill>
              </a:rPr>
              <a:t>, </a:t>
            </a:r>
            <a:r>
              <a:rPr lang="sk-SK" sz="2000" dirty="0">
                <a:solidFill>
                  <a:schemeClr val="bg1"/>
                </a:solidFill>
              </a:rPr>
              <a:t>Sampler</a:t>
            </a:r>
            <a:r>
              <a:rPr lang="en-US" sz="2000" dirty="0">
                <a:solidFill>
                  <a:schemeClr val="bg1"/>
                </a:solidFill>
              </a:rPr>
              <a:t>, </a:t>
            </a:r>
            <a:r>
              <a:rPr lang="sk-SK" sz="2000" b="1"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5" name="Picture 4">
            <a:extLst>
              <a:ext uri="{FF2B5EF4-FFF2-40B4-BE49-F238E27FC236}">
                <a16:creationId xmlns:a16="http://schemas.microsoft.com/office/drawing/2014/main" id="{F9C23D39-6A62-99E1-AA4A-81411C0AAB18}"/>
              </a:ext>
            </a:extLst>
          </p:cNvPr>
          <p:cNvPicPr>
            <a:picLocks noChangeAspect="1"/>
          </p:cNvPicPr>
          <p:nvPr/>
        </p:nvPicPr>
        <p:blipFill>
          <a:blip r:embed="rId2"/>
          <a:stretch>
            <a:fillRect/>
          </a:stretch>
        </p:blipFill>
        <p:spPr>
          <a:xfrm>
            <a:off x="-3048" y="2038350"/>
            <a:ext cx="12192000" cy="4819650"/>
          </a:xfrm>
          <a:prstGeom prst="rect">
            <a:avLst/>
          </a:prstGeom>
        </p:spPr>
      </p:pic>
    </p:spTree>
    <p:extLst>
      <p:ext uri="{BB962C8B-B14F-4D97-AF65-F5344CB8AC3E}">
        <p14:creationId xmlns:p14="http://schemas.microsoft.com/office/powerpoint/2010/main" val="212061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6661" y="1459907"/>
            <a:ext cx="10175630" cy="767904"/>
          </a:xfrm>
        </p:spPr>
        <p:txBody>
          <a:bodyPr anchor="ctr">
            <a:normAutofit/>
          </a:bodyPr>
          <a:lstStyle/>
          <a:p>
            <a:pPr marL="514350" indent="-514350" algn="ctr">
              <a:buFont typeface="+mj-lt"/>
              <a:buAutoNum type="arabicPeriod" startAt="4"/>
            </a:pPr>
            <a:r>
              <a:rPr lang="en-US" sz="2000" dirty="0" err="1">
                <a:solidFill>
                  <a:schemeClr val="bg1"/>
                </a:solidFill>
              </a:rPr>
              <a:t>Spustenie</a:t>
            </a:r>
            <a:r>
              <a:rPr lang="en-US" sz="2000" dirty="0">
                <a:solidFill>
                  <a:schemeClr val="bg1"/>
                </a:solidFill>
              </a:rPr>
              <a:t> </a:t>
            </a:r>
            <a:r>
              <a:rPr lang="en-US" sz="2000" dirty="0" err="1">
                <a:solidFill>
                  <a:schemeClr val="bg1"/>
                </a:solidFill>
              </a:rPr>
              <a:t>testu</a:t>
            </a:r>
            <a:endParaRPr lang="en-US" sz="2000" dirty="0">
              <a:solidFill>
                <a:schemeClr val="bg1"/>
              </a:solidFill>
            </a:endParaRPr>
          </a:p>
          <a:p>
            <a:pPr marL="514350" indent="-514350" algn="ctr">
              <a:buFont typeface="+mj-lt"/>
              <a:buAutoNum type="arabicPeriod" startAt="4"/>
            </a:pPr>
            <a:r>
              <a:rPr lang="en-US" sz="2000" dirty="0">
                <a:solidFill>
                  <a:schemeClr val="bg1"/>
                </a:solidFill>
              </a:rPr>
              <a:t>Interpret</a:t>
            </a:r>
            <a:r>
              <a:rPr lang="sk-SK" sz="2000" dirty="0">
                <a:solidFill>
                  <a:schemeClr val="bg1"/>
                </a:solidFill>
              </a:rPr>
              <a:t>ácia a vyhodnotenie výsledkov</a:t>
            </a:r>
          </a:p>
          <a:p>
            <a:pPr algn="ctr"/>
            <a:endParaRPr lang="sk-SK" sz="2000" dirty="0"/>
          </a:p>
        </p:txBody>
      </p:sp>
      <p:pic>
        <p:nvPicPr>
          <p:cNvPr id="5" name="Picture 4">
            <a:extLst>
              <a:ext uri="{FF2B5EF4-FFF2-40B4-BE49-F238E27FC236}">
                <a16:creationId xmlns:a16="http://schemas.microsoft.com/office/drawing/2014/main" id="{7E6CC345-777F-8F23-35EF-DBA3F4E6840D}"/>
              </a:ext>
            </a:extLst>
          </p:cNvPr>
          <p:cNvPicPr>
            <a:picLocks noChangeAspect="1"/>
          </p:cNvPicPr>
          <p:nvPr/>
        </p:nvPicPr>
        <p:blipFill>
          <a:blip r:embed="rId2"/>
          <a:stretch>
            <a:fillRect/>
          </a:stretch>
        </p:blipFill>
        <p:spPr>
          <a:xfrm>
            <a:off x="0" y="2361460"/>
            <a:ext cx="12192000" cy="4496540"/>
          </a:xfrm>
          <a:prstGeom prst="rect">
            <a:avLst/>
          </a:prstGeom>
        </p:spPr>
      </p:pic>
    </p:spTree>
    <p:extLst>
      <p:ext uri="{BB962C8B-B14F-4D97-AF65-F5344CB8AC3E}">
        <p14:creationId xmlns:p14="http://schemas.microsoft.com/office/powerpoint/2010/main" val="2723959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345B80-8CD6-89F6-ADD1-E2DAB467B439}"/>
              </a:ext>
            </a:extLst>
          </p:cNvPr>
          <p:cNvSpPr>
            <a:spLocks noGrp="1"/>
          </p:cNvSpPr>
          <p:nvPr>
            <p:ph type="title"/>
          </p:nvPr>
        </p:nvSpPr>
        <p:spPr>
          <a:xfrm>
            <a:off x="524741" y="620392"/>
            <a:ext cx="3808268" cy="5504688"/>
          </a:xfrm>
        </p:spPr>
        <p:txBody>
          <a:bodyPr vert="horz" lIns="91440" tIns="45720" rIns="91440" bIns="45720" rtlCol="0">
            <a:normAutofit/>
          </a:bodyPr>
          <a:lstStyle/>
          <a:p>
            <a:r>
              <a:rPr lang="en-US" sz="4200" b="1" kern="1200">
                <a:solidFill>
                  <a:schemeClr val="bg1"/>
                </a:solidFill>
                <a:latin typeface="+mj-lt"/>
                <a:ea typeface="+mj-ea"/>
                <a:cs typeface="+mj-cs"/>
              </a:rPr>
              <a:t>Metriky pre vyhodnocovanie výkonnosti</a:t>
            </a:r>
          </a:p>
        </p:txBody>
      </p:sp>
      <p:graphicFrame>
        <p:nvGraphicFramePr>
          <p:cNvPr id="18" name="Content Placeholder 2">
            <a:extLst>
              <a:ext uri="{FF2B5EF4-FFF2-40B4-BE49-F238E27FC236}">
                <a16:creationId xmlns:a16="http://schemas.microsoft.com/office/drawing/2014/main" id="{BC5DF1EA-A02A-92CC-2161-B97DCB31EA20}"/>
              </a:ext>
            </a:extLst>
          </p:cNvPr>
          <p:cNvGraphicFramePr>
            <a:graphicFrameLocks noGrp="1"/>
          </p:cNvGraphicFramePr>
          <p:nvPr>
            <p:ph idx="1"/>
            <p:extLst>
              <p:ext uri="{D42A27DB-BD31-4B8C-83A1-F6EECF244321}">
                <p14:modId xmlns:p14="http://schemas.microsoft.com/office/powerpoint/2010/main" val="59911381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0309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9F51-BBDF-2A4E-02CF-DA553B65989C}"/>
              </a:ext>
            </a:extLst>
          </p:cNvPr>
          <p:cNvSpPr>
            <a:spLocks noGrp="1"/>
          </p:cNvSpPr>
          <p:nvPr>
            <p:ph type="title"/>
          </p:nvPr>
        </p:nvSpPr>
        <p:spPr/>
        <p:txBody>
          <a:bodyPr>
            <a:normAutofit/>
          </a:bodyPr>
          <a:lstStyle/>
          <a:p>
            <a:r>
              <a:rPr lang="sk-SK" b="1" dirty="0"/>
              <a:t>Príklad - load test služby pre zobrazenie zoznamu prvočísel menších ako 20 000</a:t>
            </a:r>
            <a:endParaRPr lang="en-US" b="1" dirty="0"/>
          </a:p>
        </p:txBody>
      </p:sp>
      <p:pic>
        <p:nvPicPr>
          <p:cNvPr id="5" name="Content Placeholder 4">
            <a:extLst>
              <a:ext uri="{FF2B5EF4-FFF2-40B4-BE49-F238E27FC236}">
                <a16:creationId xmlns:a16="http://schemas.microsoft.com/office/drawing/2014/main" id="{744B85E3-5E24-6E6E-B471-8C369F281589}"/>
              </a:ext>
            </a:extLst>
          </p:cNvPr>
          <p:cNvPicPr>
            <a:picLocks noGrp="1" noChangeAspect="1"/>
          </p:cNvPicPr>
          <p:nvPr>
            <p:ph idx="1"/>
          </p:nvPr>
        </p:nvPicPr>
        <p:blipFill>
          <a:blip r:embed="rId2"/>
          <a:stretch>
            <a:fillRect/>
          </a:stretch>
        </p:blipFill>
        <p:spPr>
          <a:xfrm>
            <a:off x="333339" y="2188444"/>
            <a:ext cx="11525322" cy="1100733"/>
          </a:xfrm>
        </p:spPr>
      </p:pic>
      <p:sp>
        <p:nvSpPr>
          <p:cNvPr id="6" name="Content Placeholder 2">
            <a:extLst>
              <a:ext uri="{FF2B5EF4-FFF2-40B4-BE49-F238E27FC236}">
                <a16:creationId xmlns:a16="http://schemas.microsoft.com/office/drawing/2014/main" id="{1B454EF8-6D2D-1763-2D04-29AC216E0551}"/>
              </a:ext>
            </a:extLst>
          </p:cNvPr>
          <p:cNvSpPr txBox="1">
            <a:spLocks/>
          </p:cNvSpPr>
          <p:nvPr/>
        </p:nvSpPr>
        <p:spPr>
          <a:xfrm>
            <a:off x="838200" y="4026023"/>
            <a:ext cx="10515600" cy="2608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k-SK" dirty="0"/>
              <a:t>Pre 200 používateľov OK, bez chybnej odpovede</a:t>
            </a:r>
          </a:p>
          <a:p>
            <a:r>
              <a:rPr lang="sk-SK" dirty="0"/>
              <a:t>Priemerná odpoveď za približne 1.5 sekundy</a:t>
            </a:r>
          </a:p>
          <a:p>
            <a:r>
              <a:rPr lang="sk-SK" dirty="0"/>
              <a:t>Najdlhšia odpoveď za približne 6 sekúnd </a:t>
            </a:r>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3275159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9F51-BBDF-2A4E-02CF-DA553B65989C}"/>
              </a:ext>
            </a:extLst>
          </p:cNvPr>
          <p:cNvSpPr>
            <a:spLocks noGrp="1"/>
          </p:cNvSpPr>
          <p:nvPr>
            <p:ph type="title"/>
          </p:nvPr>
        </p:nvSpPr>
        <p:spPr/>
        <p:txBody>
          <a:bodyPr>
            <a:normAutofit/>
          </a:bodyPr>
          <a:lstStyle/>
          <a:p>
            <a:r>
              <a:rPr lang="sk-SK" b="1" dirty="0"/>
              <a:t>Príklad - load test služby pre zobrazenie zoznamu prvočísel menších ako 20 000</a:t>
            </a:r>
            <a:endParaRPr lang="en-US" b="1" dirty="0"/>
          </a:p>
        </p:txBody>
      </p:sp>
      <p:sp>
        <p:nvSpPr>
          <p:cNvPr id="6" name="Content Placeholder 2">
            <a:extLst>
              <a:ext uri="{FF2B5EF4-FFF2-40B4-BE49-F238E27FC236}">
                <a16:creationId xmlns:a16="http://schemas.microsoft.com/office/drawing/2014/main" id="{1B454EF8-6D2D-1763-2D04-29AC216E0551}"/>
              </a:ext>
            </a:extLst>
          </p:cNvPr>
          <p:cNvSpPr txBox="1">
            <a:spLocks/>
          </p:cNvSpPr>
          <p:nvPr/>
        </p:nvSpPr>
        <p:spPr>
          <a:xfrm>
            <a:off x="838200" y="3568823"/>
            <a:ext cx="10515600" cy="2608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k-SK"/>
              <a:t>Pre 5 000 používateľov NOK, 9</a:t>
            </a:r>
            <a:r>
              <a:rPr lang="en-US"/>
              <a:t>0.55% chybn</a:t>
            </a:r>
            <a:r>
              <a:rPr lang="sk-SK"/>
              <a:t>ých odpovedí</a:t>
            </a:r>
          </a:p>
          <a:p>
            <a:r>
              <a:rPr lang="sk-SK"/>
              <a:t>Priemerná odpoveď trvá podobne ako pri 200 používateľoch</a:t>
            </a:r>
          </a:p>
          <a:p>
            <a:r>
              <a:rPr lang="sk-SK"/>
              <a:t>Najdlhšia odpoveď za približne 29 sekúnd </a:t>
            </a:r>
          </a:p>
          <a:p>
            <a:r>
              <a:rPr lang="sk-SK"/>
              <a:t>Dôsledkom vysokého počtu konkurentných pripojení je aj výrazné spomalenie hosta</a:t>
            </a:r>
          </a:p>
          <a:p>
            <a:pPr marL="457200" lvl="1" indent="0">
              <a:buFont typeface="Arial" panose="020B0604020202020204" pitchFamily="34" charset="0"/>
              <a:buNone/>
            </a:pPr>
            <a:endParaRPr lang="en-US" dirty="0"/>
          </a:p>
        </p:txBody>
      </p:sp>
      <p:pic>
        <p:nvPicPr>
          <p:cNvPr id="8" name="Picture 7">
            <a:extLst>
              <a:ext uri="{FF2B5EF4-FFF2-40B4-BE49-F238E27FC236}">
                <a16:creationId xmlns:a16="http://schemas.microsoft.com/office/drawing/2014/main" id="{B3BD104D-DC5E-F3C2-EB30-46C5BF7FDE78}"/>
              </a:ext>
            </a:extLst>
          </p:cNvPr>
          <p:cNvPicPr>
            <a:picLocks noChangeAspect="1"/>
          </p:cNvPicPr>
          <p:nvPr/>
        </p:nvPicPr>
        <p:blipFill>
          <a:blip r:embed="rId2"/>
          <a:stretch>
            <a:fillRect/>
          </a:stretch>
        </p:blipFill>
        <p:spPr>
          <a:xfrm>
            <a:off x="374954" y="2103437"/>
            <a:ext cx="11442092" cy="1325563"/>
          </a:xfrm>
          <a:prstGeom prst="rect">
            <a:avLst/>
          </a:prstGeom>
        </p:spPr>
      </p:pic>
      <p:sp>
        <p:nvSpPr>
          <p:cNvPr id="10" name="Oval 9">
            <a:extLst>
              <a:ext uri="{FF2B5EF4-FFF2-40B4-BE49-F238E27FC236}">
                <a16:creationId xmlns:a16="http://schemas.microsoft.com/office/drawing/2014/main" id="{679817FE-DC56-9F14-F679-96E5013359FB}"/>
              </a:ext>
            </a:extLst>
          </p:cNvPr>
          <p:cNvSpPr/>
          <p:nvPr/>
        </p:nvSpPr>
        <p:spPr>
          <a:xfrm>
            <a:off x="6622473" y="2064327"/>
            <a:ext cx="1302327" cy="150449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96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4E039F7-3F44-0D0A-9CFE-5AF95D818BCB}"/>
              </a:ext>
            </a:extLst>
          </p:cNvPr>
          <p:cNvSpPr>
            <a:spLocks noGrp="1"/>
          </p:cNvSpPr>
          <p:nvPr>
            <p:ph type="title"/>
          </p:nvPr>
        </p:nvSpPr>
        <p:spPr>
          <a:xfrm>
            <a:off x="958506" y="800392"/>
            <a:ext cx="10264697" cy="1212102"/>
          </a:xfrm>
        </p:spPr>
        <p:txBody>
          <a:bodyPr>
            <a:normAutofit/>
          </a:bodyPr>
          <a:lstStyle/>
          <a:p>
            <a:r>
              <a:rPr lang="sk-SK" b="1">
                <a:solidFill>
                  <a:srgbClr val="FFFFFF"/>
                </a:solidFill>
              </a:rPr>
              <a:t>Výhody</a:t>
            </a:r>
          </a:p>
        </p:txBody>
      </p:sp>
      <p:sp>
        <p:nvSpPr>
          <p:cNvPr id="3" name="Zástupný objekt pre obsah 2">
            <a:extLst>
              <a:ext uri="{FF2B5EF4-FFF2-40B4-BE49-F238E27FC236}">
                <a16:creationId xmlns:a16="http://schemas.microsoft.com/office/drawing/2014/main" id="{04CB7719-270B-4BD4-92F0-6954291D4568}"/>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Vývojári, ktorí chcú zistiť, aké funkcie poskytuje jednotka a ako ju používať, sa môžu pozrieť na unit testy, aby získali jej základné pochopenie</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Unit testy umožňujú programátorovi neskôr zrefaktorovať kód a uistiť sa, že modul stále funguje správne (regresné testovanie). Postup spočíva v napísaní testovacích prípadov pre všetky funkcie a metódy, aby bolo možné kedykoľvek, keď zmena spôsobí poruchu túto poruchu rýchlo identifikovať a opraviť.</a:t>
            </a:r>
          </a:p>
          <a:p>
            <a:pPr marL="342900" lvl="0" indent="-342900">
              <a:spcAft>
                <a:spcPts val="800"/>
              </a:spcAft>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Vzhľadom na modulárny charakter unit testov, môžeme testovať časti projektu bez toho, aby sme čakali na dokončenie ostatných častí.</a:t>
            </a:r>
          </a:p>
        </p:txBody>
      </p:sp>
    </p:spTree>
    <p:extLst>
      <p:ext uri="{BB962C8B-B14F-4D97-AF65-F5344CB8AC3E}">
        <p14:creationId xmlns:p14="http://schemas.microsoft.com/office/powerpoint/2010/main" val="2519326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A6329-0DC4-C812-8A80-B9FA18B4C9CD}"/>
              </a:ext>
            </a:extLst>
          </p:cNvPr>
          <p:cNvSpPr>
            <a:spLocks noGrp="1"/>
          </p:cNvSpPr>
          <p:nvPr>
            <p:ph type="title"/>
          </p:nvPr>
        </p:nvSpPr>
        <p:spPr>
          <a:xfrm>
            <a:off x="838200" y="556995"/>
            <a:ext cx="10515600" cy="1133693"/>
          </a:xfrm>
        </p:spPr>
        <p:txBody>
          <a:bodyPr>
            <a:normAutofit/>
          </a:bodyPr>
          <a:lstStyle/>
          <a:p>
            <a:r>
              <a:rPr lang="sk-SK" b="1" dirty="0"/>
              <a:t>Interpretácia výsledku</a:t>
            </a:r>
            <a:endParaRPr lang="en-US" b="1" dirty="0"/>
          </a:p>
        </p:txBody>
      </p:sp>
      <p:graphicFrame>
        <p:nvGraphicFramePr>
          <p:cNvPr id="5" name="Content Placeholder 2">
            <a:extLst>
              <a:ext uri="{FF2B5EF4-FFF2-40B4-BE49-F238E27FC236}">
                <a16:creationId xmlns:a16="http://schemas.microsoft.com/office/drawing/2014/main" id="{9E355545-7B4C-99FB-575C-CB6F6F4F9569}"/>
              </a:ext>
            </a:extLst>
          </p:cNvPr>
          <p:cNvGraphicFramePr>
            <a:graphicFrameLocks noGrp="1"/>
          </p:cNvGraphicFramePr>
          <p:nvPr>
            <p:ph idx="1"/>
            <p:extLst>
              <p:ext uri="{D42A27DB-BD31-4B8C-83A1-F6EECF244321}">
                <p14:modId xmlns:p14="http://schemas.microsoft.com/office/powerpoint/2010/main" val="2567672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736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9CA9-28CE-731F-4542-482D48439D34}"/>
              </a:ext>
            </a:extLst>
          </p:cNvPr>
          <p:cNvSpPr>
            <a:spLocks noGrp="1"/>
          </p:cNvSpPr>
          <p:nvPr>
            <p:ph type="title"/>
          </p:nvPr>
        </p:nvSpPr>
        <p:spPr/>
        <p:txBody>
          <a:bodyPr/>
          <a:lstStyle/>
          <a:p>
            <a:r>
              <a:rPr lang="sk-SK" b="1" dirty="0"/>
              <a:t>Časté chyby pri výkonnostnom testovaní</a:t>
            </a:r>
            <a:endParaRPr lang="en-US" b="1" dirty="0"/>
          </a:p>
        </p:txBody>
      </p:sp>
      <p:graphicFrame>
        <p:nvGraphicFramePr>
          <p:cNvPr id="5" name="Content Placeholder 2">
            <a:extLst>
              <a:ext uri="{FF2B5EF4-FFF2-40B4-BE49-F238E27FC236}">
                <a16:creationId xmlns:a16="http://schemas.microsoft.com/office/drawing/2014/main" id="{CC7C4772-6E19-E731-82DE-A39A0293788C}"/>
              </a:ext>
            </a:extLst>
          </p:cNvPr>
          <p:cNvGraphicFramePr>
            <a:graphicFrameLocks noGrp="1"/>
          </p:cNvGraphicFramePr>
          <p:nvPr>
            <p:ph idx="1"/>
            <p:extLst>
              <p:ext uri="{D42A27DB-BD31-4B8C-83A1-F6EECF244321}">
                <p14:modId xmlns:p14="http://schemas.microsoft.com/office/powerpoint/2010/main" val="39727682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765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33C8E-C291-F3C2-091F-AA78904D015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630865C-0A6E-6AE7-4D83-7DEC198F293F}"/>
              </a:ext>
            </a:extLst>
          </p:cNvPr>
          <p:cNvPicPr>
            <a:picLocks noChangeAspect="1"/>
          </p:cNvPicPr>
          <p:nvPr/>
        </p:nvPicPr>
        <p:blipFill>
          <a:blip r:embed="rId2"/>
          <a:stretch>
            <a:fillRect/>
          </a:stretch>
        </p:blipFill>
        <p:spPr>
          <a:xfrm>
            <a:off x="0" y="2415"/>
            <a:ext cx="12192000" cy="6855585"/>
          </a:xfrm>
          <a:prstGeom prst="rect">
            <a:avLst/>
          </a:prstGeom>
        </p:spPr>
      </p:pic>
      <p:sp>
        <p:nvSpPr>
          <p:cNvPr id="2" name="Title 1">
            <a:extLst>
              <a:ext uri="{FF2B5EF4-FFF2-40B4-BE49-F238E27FC236}">
                <a16:creationId xmlns:a16="http://schemas.microsoft.com/office/drawing/2014/main" id="{C0FFF2B1-F8C5-8988-74C5-331767116A4B}"/>
              </a:ext>
            </a:extLst>
          </p:cNvPr>
          <p:cNvSpPr>
            <a:spLocks noGrp="1"/>
          </p:cNvSpPr>
          <p:nvPr>
            <p:ph type="title"/>
          </p:nvPr>
        </p:nvSpPr>
        <p:spPr>
          <a:xfrm>
            <a:off x="0" y="3841749"/>
            <a:ext cx="10515600" cy="1325563"/>
          </a:xfrm>
        </p:spPr>
        <p:txBody>
          <a:bodyPr>
            <a:normAutofit/>
          </a:bodyPr>
          <a:lstStyle/>
          <a:p>
            <a:r>
              <a:rPr lang="sk-SK" sz="2400" b="1">
                <a:solidFill>
                  <a:schemeClr val="bg1"/>
                </a:solidFill>
              </a:rPr>
              <a:t>Validácia testu z príkladu</a:t>
            </a:r>
            <a:endParaRPr lang="en-US" sz="2400" b="1" dirty="0">
              <a:solidFill>
                <a:schemeClr val="bg1"/>
              </a:solidFill>
            </a:endParaRPr>
          </a:p>
        </p:txBody>
      </p:sp>
    </p:spTree>
    <p:extLst>
      <p:ext uri="{BB962C8B-B14F-4D97-AF65-F5344CB8AC3E}">
        <p14:creationId xmlns:p14="http://schemas.microsoft.com/office/powerpoint/2010/main" val="8180598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8280F0D-E3A8-AB09-267F-A49C3B704F69}"/>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Skúšková otázka</a:t>
            </a:r>
            <a:endParaRPr lang="en-US" sz="4000" dirty="0">
              <a:solidFill>
                <a:srgbClr val="FFFFFF"/>
              </a:solidFill>
            </a:endParaRPr>
          </a:p>
        </p:txBody>
      </p:sp>
      <p:sp>
        <p:nvSpPr>
          <p:cNvPr id="3" name="Content Placeholder 2">
            <a:extLst>
              <a:ext uri="{FF2B5EF4-FFF2-40B4-BE49-F238E27FC236}">
                <a16:creationId xmlns:a16="http://schemas.microsoft.com/office/drawing/2014/main" id="{3CA28DEF-2F52-5326-9D0F-2D365FD521CF}"/>
              </a:ext>
            </a:extLst>
          </p:cNvPr>
          <p:cNvSpPr>
            <a:spLocks noGrp="1"/>
          </p:cNvSpPr>
          <p:nvPr>
            <p:ph idx="1"/>
          </p:nvPr>
        </p:nvSpPr>
        <p:spPr>
          <a:xfrm>
            <a:off x="1529032" y="2733999"/>
            <a:ext cx="9708995" cy="3567173"/>
          </a:xfrm>
        </p:spPr>
        <p:txBody>
          <a:bodyPr anchor="ctr">
            <a:noAutofit/>
          </a:bodyPr>
          <a:lstStyle/>
          <a:p>
            <a:pPr marL="0" indent="0">
              <a:buNone/>
            </a:pPr>
            <a:r>
              <a:rPr lang="sk-SK" sz="2400" b="1" dirty="0"/>
              <a:t>Ktorý z uvedených typov testovania softvéru nepatrí pod testovanie výkonnosti </a:t>
            </a:r>
            <a:r>
              <a:rPr lang="en-US" sz="2400" b="1" dirty="0"/>
              <a:t>(performance testing)?</a:t>
            </a:r>
          </a:p>
          <a:p>
            <a:pPr marL="514350" indent="-514350">
              <a:buFont typeface="+mj-lt"/>
              <a:buAutoNum type="alphaLcParenR"/>
            </a:pPr>
            <a:r>
              <a:rPr lang="en-US" sz="2400" dirty="0"/>
              <a:t>Load testing</a:t>
            </a:r>
          </a:p>
          <a:p>
            <a:pPr marL="514350" indent="-514350">
              <a:buFont typeface="+mj-lt"/>
              <a:buAutoNum type="alphaLcParenR"/>
            </a:pPr>
            <a:r>
              <a:rPr lang="en-US" sz="2400" dirty="0"/>
              <a:t>Stress testing</a:t>
            </a:r>
          </a:p>
          <a:p>
            <a:pPr marL="514350" indent="-514350">
              <a:buFont typeface="+mj-lt"/>
              <a:buAutoNum type="alphaLcParenR"/>
            </a:pPr>
            <a:r>
              <a:rPr lang="en-US" sz="2400" dirty="0"/>
              <a:t>Spike testing</a:t>
            </a:r>
          </a:p>
          <a:p>
            <a:pPr marL="514350" indent="-514350">
              <a:buFont typeface="+mj-lt"/>
              <a:buAutoNum type="alphaLcParenR"/>
            </a:pPr>
            <a:r>
              <a:rPr lang="en-US" sz="2400" dirty="0"/>
              <a:t>Functional testing</a:t>
            </a:r>
          </a:p>
          <a:p>
            <a:pPr marL="514350" indent="-514350">
              <a:buFont typeface="+mj-lt"/>
              <a:buAutoNum type="alphaLcParenR"/>
            </a:pPr>
            <a:r>
              <a:rPr lang="en-US" sz="2400" dirty="0"/>
              <a:t>Endurance testing</a:t>
            </a:r>
          </a:p>
          <a:p>
            <a:pPr marL="514350" indent="-514350">
              <a:buFont typeface="+mj-lt"/>
              <a:buAutoNum type="alphaLcParenR"/>
            </a:pPr>
            <a:endParaRPr lang="en-US" sz="2400" dirty="0"/>
          </a:p>
          <a:p>
            <a:pPr marL="0" indent="0">
              <a:buNone/>
            </a:pPr>
            <a:r>
              <a:rPr lang="en-US" sz="2400" dirty="0"/>
              <a:t>O</a:t>
            </a:r>
            <a:r>
              <a:rPr lang="sk-SK" sz="2400" dirty="0"/>
              <a:t>dpoveď: d</a:t>
            </a:r>
            <a:r>
              <a:rPr lang="en-US" sz="2400" dirty="0"/>
              <a:t>) Functional testing</a:t>
            </a:r>
          </a:p>
        </p:txBody>
      </p:sp>
    </p:spTree>
    <p:extLst>
      <p:ext uri="{BB962C8B-B14F-4D97-AF65-F5344CB8AC3E}">
        <p14:creationId xmlns:p14="http://schemas.microsoft.com/office/powerpoint/2010/main" val="4097795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4FCC-D35D-F134-F696-39703F332868}"/>
              </a:ext>
            </a:extLst>
          </p:cNvPr>
          <p:cNvSpPr>
            <a:spLocks noGrp="1"/>
          </p:cNvSpPr>
          <p:nvPr>
            <p:ph type="title"/>
          </p:nvPr>
        </p:nvSpPr>
        <p:spPr/>
        <p:txBody>
          <a:bodyPr/>
          <a:lstStyle/>
          <a:p>
            <a:r>
              <a:rPr lang="sk-SK" dirty="0"/>
              <a:t>Ďakujeme za pozornosť</a:t>
            </a:r>
            <a:endParaRPr lang="en-US" dirty="0"/>
          </a:p>
        </p:txBody>
      </p:sp>
      <p:sp>
        <p:nvSpPr>
          <p:cNvPr id="3" name="Content Placeholder 2">
            <a:extLst>
              <a:ext uri="{FF2B5EF4-FFF2-40B4-BE49-F238E27FC236}">
                <a16:creationId xmlns:a16="http://schemas.microsoft.com/office/drawing/2014/main" id="{4F90B6C3-CE20-7615-20CD-DFD989C49DFF}"/>
              </a:ext>
            </a:extLst>
          </p:cNvPr>
          <p:cNvSpPr>
            <a:spLocks noGrp="1"/>
          </p:cNvSpPr>
          <p:nvPr>
            <p:ph idx="1"/>
          </p:nvPr>
        </p:nvSpPr>
        <p:spPr>
          <a:xfrm>
            <a:off x="838200" y="1825625"/>
            <a:ext cx="5570692" cy="4351338"/>
          </a:xfrm>
        </p:spPr>
        <p:txBody>
          <a:bodyPr>
            <a:normAutofit fontScale="92500" lnSpcReduction="10000"/>
          </a:bodyPr>
          <a:lstStyle/>
          <a:p>
            <a:r>
              <a:rPr lang="sk-SK" dirty="0"/>
              <a:t>Zdroje:</a:t>
            </a:r>
          </a:p>
          <a:p>
            <a:pPr marL="0" indent="0">
              <a:buNone/>
            </a:pPr>
            <a:r>
              <a:rPr lang="sk-SK" sz="1300" dirty="0"/>
              <a:t>Unit testy:</a:t>
            </a:r>
          </a:p>
          <a:p>
            <a:r>
              <a:rPr lang="sk-SK" sz="1300" dirty="0">
                <a:hlinkClick r:id="rId2"/>
              </a:rPr>
              <a:t>https://www.guru99.com/unit-testing-guide.html</a:t>
            </a:r>
            <a:endParaRPr lang="sk-SK" sz="1300" dirty="0"/>
          </a:p>
          <a:p>
            <a:r>
              <a:rPr lang="sk-SK" sz="1300" dirty="0">
                <a:hlinkClick r:id="rId3"/>
              </a:rPr>
              <a:t>https://www.spiceworks.com/tech/devops/articles/what-is-unit-testing/</a:t>
            </a:r>
            <a:endParaRPr lang="sk-SK" sz="1300" dirty="0"/>
          </a:p>
          <a:p>
            <a:r>
              <a:rPr lang="sk-SK" sz="1300" dirty="0">
                <a:hlinkClick r:id="rId4"/>
              </a:rPr>
              <a:t>https://devqa.io/junit-5-annotations/</a:t>
            </a:r>
            <a:endParaRPr lang="sk-SK" sz="1300" dirty="0"/>
          </a:p>
          <a:p>
            <a:r>
              <a:rPr lang="sk-SK" sz="1300" dirty="0">
                <a:hlinkClick r:id="rId5"/>
              </a:rPr>
              <a:t>https://www.appsdeveloperblog.com/an-overview-of-junit5-assertions-with-examples/</a:t>
            </a:r>
            <a:endParaRPr lang="sk-SK" sz="1300" dirty="0"/>
          </a:p>
          <a:p>
            <a:endParaRPr lang="sk-SK" sz="1300" dirty="0"/>
          </a:p>
          <a:p>
            <a:pPr marL="0" indent="0">
              <a:buNone/>
            </a:pPr>
            <a:r>
              <a:rPr lang="sk-SK" sz="1300" dirty="0"/>
              <a:t>Výkonnostné testy:</a:t>
            </a:r>
          </a:p>
          <a:p>
            <a:r>
              <a:rPr lang="sk-SK" sz="1300" dirty="0">
                <a:hlinkClick r:id="rId6"/>
              </a:rPr>
              <a:t>https://jmeter.apache.org/</a:t>
            </a:r>
            <a:endParaRPr lang="sk-SK" sz="1300" dirty="0"/>
          </a:p>
          <a:p>
            <a:r>
              <a:rPr lang="sk-SK" sz="1300" dirty="0">
                <a:hlinkClick r:id="rId7"/>
              </a:rPr>
              <a:t>https://www.guru99.com/performance-testing.html</a:t>
            </a:r>
            <a:endParaRPr lang="sk-SK" sz="1300" dirty="0"/>
          </a:p>
          <a:p>
            <a:r>
              <a:rPr lang="sk-SK" sz="1300" dirty="0"/>
              <a:t>https://dzone.com/articles/common-mistakes-in-performance-testing</a:t>
            </a:r>
          </a:p>
          <a:p>
            <a:r>
              <a:rPr lang="sk-SK" sz="1300" dirty="0"/>
              <a:t>https://abstracta.us/blog/performance-testing/types-performance-tests/</a:t>
            </a:r>
          </a:p>
          <a:p>
            <a:pPr marL="0" indent="0">
              <a:buNone/>
            </a:pPr>
            <a:br>
              <a:rPr lang="sk-SK" dirty="0"/>
            </a:br>
            <a:endParaRPr lang="en-US" dirty="0"/>
          </a:p>
        </p:txBody>
      </p:sp>
      <p:sp>
        <p:nvSpPr>
          <p:cNvPr id="4" name="Content Placeholder 2">
            <a:extLst>
              <a:ext uri="{FF2B5EF4-FFF2-40B4-BE49-F238E27FC236}">
                <a16:creationId xmlns:a16="http://schemas.microsoft.com/office/drawing/2014/main" id="{7196F4FA-F974-B407-B92B-A8237E75517F}"/>
              </a:ext>
            </a:extLst>
          </p:cNvPr>
          <p:cNvSpPr txBox="1">
            <a:spLocks/>
          </p:cNvSpPr>
          <p:nvPr/>
        </p:nvSpPr>
        <p:spPr>
          <a:xfrm>
            <a:off x="6096000" y="173114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sk-SK" dirty="0"/>
          </a:p>
          <a:p>
            <a:pPr marL="0" indent="0">
              <a:buFont typeface="Arial" panose="020B0604020202020204" pitchFamily="34" charset="0"/>
              <a:buNone/>
            </a:pPr>
            <a:r>
              <a:rPr lang="sk-SK" sz="1200" dirty="0"/>
              <a:t>End-to-End:</a:t>
            </a:r>
          </a:p>
          <a:p>
            <a:r>
              <a:rPr lang="sk-SK" sz="1200" dirty="0">
                <a:hlinkClick r:id="rId8"/>
              </a:rPr>
              <a:t>https://www.testbytes.net/blog/end-to-end-testing/</a:t>
            </a:r>
            <a:endParaRPr lang="sk-SK" sz="1200" dirty="0"/>
          </a:p>
          <a:p>
            <a:r>
              <a:rPr lang="sk-SK" sz="1200" dirty="0">
                <a:hlinkClick r:id="rId9"/>
              </a:rPr>
              <a:t>https://katalon.com/resources-center/blog/end-to-end-e2e-testing</a:t>
            </a:r>
            <a:endParaRPr lang="sk-SK" sz="1200" dirty="0"/>
          </a:p>
          <a:p>
            <a:r>
              <a:rPr lang="sk-SK" sz="1200" dirty="0">
                <a:hlinkClick r:id="rId10"/>
              </a:rPr>
              <a:t>https://circleci.com/blog/what-is-end-to-end-testing/?utm_source=google&amp;utm_medium=sem&amp;utm_campaign=sem-google-dg--emea-en-dsa-maxConv-auth-nb&amp;utm_term=g_-_c__dsa_&amp;utm_content=&amp;gclid=CjwKCAiAheacBhB8EiwAItVO2wyxSJPmFpR4J_pNrQ-Ow_nkuhiooN2YebUnIqwy40aQZrmU46jcNBoCiyMQAvD_BwE</a:t>
            </a:r>
            <a:endParaRPr lang="sk-SK" sz="1200" dirty="0"/>
          </a:p>
          <a:p>
            <a:pPr marL="0" indent="0">
              <a:buFont typeface="Arial" panose="020B0604020202020204" pitchFamily="34" charset="0"/>
              <a:buNone/>
            </a:pPr>
            <a:br>
              <a:rPr lang="sk-SK" dirty="0"/>
            </a:br>
            <a:endParaRPr lang="en-US" dirty="0"/>
          </a:p>
        </p:txBody>
      </p:sp>
    </p:spTree>
    <p:extLst>
      <p:ext uri="{BB962C8B-B14F-4D97-AF65-F5344CB8AC3E}">
        <p14:creationId xmlns:p14="http://schemas.microsoft.com/office/powerpoint/2010/main" val="80264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6A5A20CD-3113-FF9E-3250-CE4B37677662}"/>
              </a:ext>
            </a:extLst>
          </p:cNvPr>
          <p:cNvSpPr>
            <a:spLocks noGrp="1"/>
          </p:cNvSpPr>
          <p:nvPr>
            <p:ph type="title"/>
          </p:nvPr>
        </p:nvSpPr>
        <p:spPr>
          <a:xfrm>
            <a:off x="958506" y="800392"/>
            <a:ext cx="10264697" cy="1212102"/>
          </a:xfrm>
        </p:spPr>
        <p:txBody>
          <a:bodyPr>
            <a:normAutofit/>
          </a:bodyPr>
          <a:lstStyle/>
          <a:p>
            <a:r>
              <a:rPr lang="sk-SK" sz="4000" b="1" dirty="0">
                <a:solidFill>
                  <a:srgbClr val="FFFFFF"/>
                </a:solidFill>
              </a:rPr>
              <a:t>Nevýhody</a:t>
            </a:r>
          </a:p>
        </p:txBody>
      </p:sp>
      <p:sp>
        <p:nvSpPr>
          <p:cNvPr id="3" name="Zástupný objekt pre obsah 2">
            <a:extLst>
              <a:ext uri="{FF2B5EF4-FFF2-40B4-BE49-F238E27FC236}">
                <a16:creationId xmlns:a16="http://schemas.microsoft.com/office/drawing/2014/main" id="{B26BE295-0BE0-737E-0025-E7539C565E0B}"/>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Nedá sa očakávať, že unit testovanie zachytí každú chybu v programe. Nie je možné vyhodnotiť všetky cesty vykonávania programu ani v tých najtriviálnejších programoch</a:t>
            </a:r>
          </a:p>
          <a:p>
            <a:pPr marL="342900" lvl="0" indent="-342900">
              <a:spcAft>
                <a:spcPts val="800"/>
              </a:spcAft>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Unit testovanie sa zo svojej podstaty zameriava na jednotky kódu. Preto nedokáže zachytiť chyby integrácie alebo rozsiahle systémové chyby.</a:t>
            </a:r>
          </a:p>
        </p:txBody>
      </p:sp>
    </p:spTree>
    <p:extLst>
      <p:ext uri="{BB962C8B-B14F-4D97-AF65-F5344CB8AC3E}">
        <p14:creationId xmlns:p14="http://schemas.microsoft.com/office/powerpoint/2010/main" val="36954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B540617-C4FB-8F79-3377-28BB4C4BD5E7}"/>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Praktiky pri unit testovaní</a:t>
            </a:r>
          </a:p>
        </p:txBody>
      </p:sp>
      <p:sp>
        <p:nvSpPr>
          <p:cNvPr id="3" name="Zástupný objekt pre obsah 2">
            <a:extLst>
              <a:ext uri="{FF2B5EF4-FFF2-40B4-BE49-F238E27FC236}">
                <a16:creationId xmlns:a16="http://schemas.microsoft.com/office/drawing/2014/main" id="{262FF215-C9D7-3E7A-AEA4-1C63843D522E}"/>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Návrh vhodných názvov testov</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Vytvorenie jednoduchých testov</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Vytvorenie deterministických testy</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V teste sa venujeme jedinému prípadu použitia</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Zameranie sa na maximálne pokrytie testov</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Návrh testov aby boli čo najrýchlejšie</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Minimalizácia závislostí testov</a:t>
            </a:r>
          </a:p>
          <a:p>
            <a:pPr marL="342900" lvl="0" indent="-342900">
              <a:spcAft>
                <a:spcPts val="800"/>
              </a:spcAft>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Automatizácia testov</a:t>
            </a:r>
          </a:p>
          <a:p>
            <a:pPr marL="0" indent="0">
              <a:buNone/>
            </a:pPr>
            <a:endParaRPr lang="sk-SK" sz="2200"/>
          </a:p>
        </p:txBody>
      </p:sp>
    </p:spTree>
    <p:extLst>
      <p:ext uri="{BB962C8B-B14F-4D97-AF65-F5344CB8AC3E}">
        <p14:creationId xmlns:p14="http://schemas.microsoft.com/office/powerpoint/2010/main" val="283546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D19AB8E-DB21-BE72-CF16-4AA237493627}"/>
              </a:ext>
            </a:extLst>
          </p:cNvPr>
          <p:cNvSpPr>
            <a:spLocks noGrp="1"/>
          </p:cNvSpPr>
          <p:nvPr>
            <p:ph type="title"/>
          </p:nvPr>
        </p:nvSpPr>
        <p:spPr>
          <a:xfrm>
            <a:off x="958506" y="800392"/>
            <a:ext cx="10264697" cy="1212102"/>
          </a:xfrm>
        </p:spPr>
        <p:txBody>
          <a:bodyPr>
            <a:normAutofit/>
          </a:bodyPr>
          <a:lstStyle/>
          <a:p>
            <a:r>
              <a:rPr lang="sk-SK" b="1">
                <a:solidFill>
                  <a:srgbClr val="FFFFFF"/>
                </a:solidFill>
              </a:rPr>
              <a:t>Testom riadený vývoj</a:t>
            </a:r>
          </a:p>
        </p:txBody>
      </p:sp>
      <p:sp>
        <p:nvSpPr>
          <p:cNvPr id="3" name="Zástupný objekt pre obsah 2">
            <a:extLst>
              <a:ext uri="{FF2B5EF4-FFF2-40B4-BE49-F238E27FC236}">
                <a16:creationId xmlns:a16="http://schemas.microsoft.com/office/drawing/2014/main" id="{75672B09-5171-AADE-539A-2FA9035DB399}"/>
              </a:ext>
            </a:extLst>
          </p:cNvPr>
          <p:cNvSpPr>
            <a:spLocks noGrp="1"/>
          </p:cNvSpPr>
          <p:nvPr>
            <p:ph idx="1"/>
          </p:nvPr>
        </p:nvSpPr>
        <p:spPr>
          <a:xfrm>
            <a:off x="1367624" y="2490436"/>
            <a:ext cx="9708995" cy="3567173"/>
          </a:xfrm>
        </p:spPr>
        <p:txBody>
          <a:bodyPr anchor="ctr">
            <a:normAutofit/>
          </a:bodyPr>
          <a:lstStyle/>
          <a:p>
            <a:pPr marL="0" indent="0">
              <a:spcAft>
                <a:spcPts val="800"/>
              </a:spcAft>
              <a:buNone/>
            </a:pPr>
            <a:r>
              <a:rPr lang="sk-SK" sz="2000">
                <a:effectLst/>
                <a:latin typeface="Calibri" panose="020F0502020204030204" pitchFamily="34" charset="0"/>
                <a:ea typeface="Calibri" panose="020F0502020204030204" pitchFamily="34" charset="0"/>
                <a:cs typeface="Times New Roman" panose="02020603050405020304" pitchFamily="18" charset="0"/>
              </a:rPr>
              <a:t>Unit testovanie v TDD (test driven development) zahŕňa rozsiahle používanie testovacích frameworkov. Framework pre unit testy sa používa pre vytvorenie automatizovaných unit testov. Tieto frameworky nie sú jedinečné pre TDD, ale sú preň nevyhnutné. </a:t>
            </a:r>
          </a:p>
          <a:p>
            <a:pPr marL="0" indent="0">
              <a:spcAft>
                <a:spcPts val="800"/>
              </a:spcAft>
              <a:buNone/>
            </a:pPr>
            <a:r>
              <a:rPr lang="sk-SK" sz="2000">
                <a:effectLst/>
                <a:latin typeface="Calibri" panose="020F0502020204030204" pitchFamily="34" charset="0"/>
                <a:ea typeface="Calibri" panose="020F0502020204030204" pitchFamily="34" charset="0"/>
                <a:cs typeface="Times New Roman" panose="02020603050405020304" pitchFamily="18" charset="0"/>
              </a:rPr>
              <a:t>Testom riadený vývoj obnáša:</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Testy sú napísané pred kódom</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Testy sa ťažko spoliehajú na frameworky</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Všetky triedy softvéru sú testované</a:t>
            </a:r>
          </a:p>
          <a:p>
            <a:pPr marL="342900" lvl="0" indent="-342900">
              <a:spcAft>
                <a:spcPts val="800"/>
              </a:spcAft>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Je možná rýchla a jednoduchá integrácia</a:t>
            </a:r>
          </a:p>
          <a:p>
            <a:endParaRPr lang="sk-SK" sz="2000"/>
          </a:p>
        </p:txBody>
      </p:sp>
    </p:spTree>
    <p:extLst>
      <p:ext uri="{BB962C8B-B14F-4D97-AF65-F5344CB8AC3E}">
        <p14:creationId xmlns:p14="http://schemas.microsoft.com/office/powerpoint/2010/main" val="70208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B0E8D04-201F-6C27-B62A-B2D0A8156EFB}"/>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Mockovanie objektov</a:t>
            </a:r>
          </a:p>
        </p:txBody>
      </p:sp>
      <p:sp>
        <p:nvSpPr>
          <p:cNvPr id="3" name="Zástupný objekt pre obsah 2">
            <a:extLst>
              <a:ext uri="{FF2B5EF4-FFF2-40B4-BE49-F238E27FC236}">
                <a16:creationId xmlns:a16="http://schemas.microsoft.com/office/drawing/2014/main" id="{54D8C276-3D0E-BEF9-BCBE-74ED0E2D5283}"/>
              </a:ext>
            </a:extLst>
          </p:cNvPr>
          <p:cNvSpPr>
            <a:spLocks noGrp="1"/>
          </p:cNvSpPr>
          <p:nvPr>
            <p:ph idx="1"/>
          </p:nvPr>
        </p:nvSpPr>
        <p:spPr>
          <a:xfrm>
            <a:off x="1367624" y="2490436"/>
            <a:ext cx="9708995" cy="3567173"/>
          </a:xfrm>
        </p:spPr>
        <p:txBody>
          <a:bodyPr anchor="ctr">
            <a:normAutofit/>
          </a:bodyPr>
          <a:lstStyle/>
          <a:p>
            <a:r>
              <a:rPr lang="sk-SK" sz="2400">
                <a:effectLst/>
                <a:latin typeface="Calibri" panose="020F0502020204030204" pitchFamily="34" charset="0"/>
                <a:ea typeface="Calibri" panose="020F0502020204030204" pitchFamily="34" charset="0"/>
                <a:cs typeface="Times New Roman" panose="02020603050405020304" pitchFamily="18" charset="0"/>
              </a:rPr>
              <a:t>Unit testovanie sa spolieha na vytváranie mockovaných objektov na testovanie častí kódu, ktoré ešte nie sú súčasťou kompletnej aplikácie. Mockované objekty dopĺňajú chýbajúce časti programu. Môžeme mať napríklad funkciu, ktorá potrebuje premenné alebo objekty, ktoré ešte nie sú vytvorené. Pri testovaní sa budú vytvárať vo forme mockovaných objektov vytvorených výlučne na účely testovania vykonaného v danej časti kódu.</a:t>
            </a:r>
          </a:p>
        </p:txBody>
      </p:sp>
    </p:spTree>
    <p:extLst>
      <p:ext uri="{BB962C8B-B14F-4D97-AF65-F5344CB8AC3E}">
        <p14:creationId xmlns:p14="http://schemas.microsoft.com/office/powerpoint/2010/main" val="544837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2010</Words>
  <Application>Microsoft Macintosh PowerPoint</Application>
  <PresentationFormat>Widescreen</PresentationFormat>
  <Paragraphs>251</Paragraphs>
  <Slides>54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Segoe UI</vt:lpstr>
      <vt:lpstr>Symbol</vt:lpstr>
      <vt:lpstr>Office Theme</vt:lpstr>
      <vt:lpstr>Unit testy</vt:lpstr>
      <vt:lpstr>Unit testy</vt:lpstr>
      <vt:lpstr>Unit testy</vt:lpstr>
      <vt:lpstr>Ciele unit testovania</vt:lpstr>
      <vt:lpstr>Výhody</vt:lpstr>
      <vt:lpstr>Nevýhody</vt:lpstr>
      <vt:lpstr>Praktiky pri unit testovaní</vt:lpstr>
      <vt:lpstr>Testom riadený vývoj</vt:lpstr>
      <vt:lpstr>Mockovanie objektov</vt:lpstr>
      <vt:lpstr>Známe nástroje pre unit testovanie</vt:lpstr>
      <vt:lpstr>Najpoužívanejšie JUnit anotácie</vt:lpstr>
      <vt:lpstr>Najpoužívanejšie JUnit anotácie</vt:lpstr>
      <vt:lpstr>Príklad unit testovania</vt:lpstr>
      <vt:lpstr>Najpoužívanejšie metódy z triedy Assertions</vt:lpstr>
      <vt:lpstr>Najpoužívanejšie metódy z triedy assertions</vt:lpstr>
      <vt:lpstr>PowerPoint Presentation</vt:lpstr>
      <vt:lpstr>PowerPoint Presentation</vt:lpstr>
      <vt:lpstr>Zdroje</vt:lpstr>
      <vt:lpstr>Integračné testy</vt:lpstr>
      <vt:lpstr>Integračné testy</vt:lpstr>
      <vt:lpstr>Konfigurácia</vt:lpstr>
      <vt:lpstr>Testovanie</vt:lpstr>
      <vt:lpstr>Testovanie</vt:lpstr>
      <vt:lpstr>PowerPoint Presentation</vt:lpstr>
      <vt:lpstr>End-to-End testovanie</vt:lpstr>
      <vt:lpstr>End-to-end E2E</vt:lpstr>
      <vt:lpstr>Výhody E2E</vt:lpstr>
      <vt:lpstr>Nevýhody E2E</vt:lpstr>
      <vt:lpstr>Nástroje</vt:lpstr>
      <vt:lpstr>PowerPoint Presentation</vt:lpstr>
      <vt:lpstr>Test Login</vt:lpstr>
      <vt:lpstr>Test Register</vt:lpstr>
      <vt:lpstr>PowerPoint Presentation</vt:lpstr>
      <vt:lpstr>Test Todo</vt:lpstr>
      <vt:lpstr>Výkonnostné testovanie</vt:lpstr>
      <vt:lpstr>Výkonnostné testovanie softvéru  (performance testing)</vt:lpstr>
      <vt:lpstr>Druhy výkonnostného testovania softvéru</vt:lpstr>
      <vt:lpstr>Porovnanie druhov výkonnostných testov pomocou grafu závislosti počtu virtuálnych používateľov na testovacom čase.</vt:lpstr>
      <vt:lpstr>Automatizácia výkonnostného testovania</vt:lpstr>
      <vt:lpstr>Testovanie pomocou Apache JMeter</vt:lpstr>
      <vt:lpstr>Testovanie pomocou Apache JMeter</vt:lpstr>
      <vt:lpstr>Testovanie pomocou Apache JMeter</vt:lpstr>
      <vt:lpstr>Testovanie pomocou Apache JMeter</vt:lpstr>
      <vt:lpstr>Testovanie pomocou Apache JMeter</vt:lpstr>
      <vt:lpstr>Testovanie pomocou Apache JMeter</vt:lpstr>
      <vt:lpstr>Testovanie pomocou Apache JMeter</vt:lpstr>
      <vt:lpstr>Metriky pre vyhodnocovanie výkonnosti</vt:lpstr>
      <vt:lpstr>Príklad - load test služby pre zobrazenie zoznamu prvočísel menších ako 20 000</vt:lpstr>
      <vt:lpstr>Príklad - load test služby pre zobrazenie zoznamu prvočísel menších ako 20 000</vt:lpstr>
      <vt:lpstr>Interpretácia výsledku</vt:lpstr>
      <vt:lpstr>Časté chyby pri výkonnostnom testovaní</vt:lpstr>
      <vt:lpstr>Validácia testu z príkladu</vt:lpstr>
      <vt:lpstr>Skúšková otázka</vt:lpstr>
      <vt:lpstr>Ďakujeme za pozornosť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Výkonnostné testovanie</dc:title>
  <dc:creator>Account</dc:creator>
  <cp:lastModifiedBy>Viet Quoc Le</cp:lastModifiedBy>
  <cp:revision>9</cp:revision>
  <dcterms:created xsi:type="dcterms:W3CDTF">2022-12-14T17:40:53Z</dcterms:created>
  <dcterms:modified xsi:type="dcterms:W3CDTF">2022-12-15T00:48:27Z</dcterms:modified>
</cp:coreProperties>
</file>