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61" r:id="rId3"/>
    <p:sldId id="258" r:id="rId4"/>
    <p:sldId id="266" r:id="rId5"/>
    <p:sldId id="260" r:id="rId6"/>
    <p:sldId id="308" r:id="rId7"/>
    <p:sldId id="304" r:id="rId8"/>
    <p:sldId id="309" r:id="rId9"/>
    <p:sldId id="305" r:id="rId10"/>
    <p:sldId id="310" r:id="rId11"/>
    <p:sldId id="306" r:id="rId12"/>
    <p:sldId id="311" r:id="rId13"/>
    <p:sldId id="307" r:id="rId14"/>
    <p:sldId id="312" r:id="rId15"/>
  </p:sldIdLst>
  <p:sldSz cx="9144000" cy="5143500" type="screen16x9"/>
  <p:notesSz cx="6858000" cy="9144000"/>
  <p:embeddedFontLst>
    <p:embeddedFont>
      <p:font typeface="Abel" panose="02000506030000020004" pitchFamily="2" charset="0"/>
      <p:regular r:id="rId17"/>
    </p:embeddedFont>
    <p:embeddedFont>
      <p:font typeface="Barlow Semi Condensed" panose="020F0502020204030204" pitchFamily="34" charset="0"/>
      <p:regular r:id="rId18"/>
      <p:bold r:id="rId19"/>
      <p:italic r:id="rId20"/>
      <p:boldItalic r:id="rId21"/>
    </p:embeddedFont>
    <p:embeddedFont>
      <p:font typeface="Barlow Semi Condensed Medium" panose="020F0502020204030204" pitchFamily="34" charset="0"/>
      <p:regular r:id="rId22"/>
      <p:bold r:id="rId23"/>
      <p:italic r:id="rId24"/>
      <p:boldItalic r:id="rId25"/>
    </p:embeddedFont>
    <p:embeddedFont>
      <p:font typeface="Fjalla One" panose="02000506040000020004"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AD7B67-0A6D-4A6C-96EC-699F32445095}">
  <a:tblStyle styleId="{2CAD7B67-0A6D-4A6C-96EC-699F324450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202" d="100"/>
          <a:sy n="202"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4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20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1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4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92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418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25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62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0"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err="1">
                <a:solidFill>
                  <a:schemeClr val="dk2"/>
                </a:solidFill>
              </a:rPr>
              <a:t>Alternativas</a:t>
            </a:r>
            <a:r>
              <a:rPr lang="en" sz="2400" dirty="0">
                <a:solidFill>
                  <a:schemeClr val="dk2"/>
                </a:solidFill>
              </a:rPr>
              <a:t> de </a:t>
            </a:r>
            <a:r>
              <a:rPr lang="en" sz="2400" dirty="0" err="1">
                <a:solidFill>
                  <a:schemeClr val="dk2"/>
                </a:solidFill>
              </a:rPr>
              <a:t>inversi</a:t>
            </a:r>
            <a:r>
              <a:rPr lang="es-CO" sz="2400" dirty="0" err="1"/>
              <a:t>ó</a:t>
            </a:r>
            <a:r>
              <a:rPr lang="en" sz="2400" dirty="0">
                <a:solidFill>
                  <a:schemeClr val="dk2"/>
                </a:solidFill>
              </a:rPr>
              <a:t>n </a:t>
            </a:r>
            <a:r>
              <a:rPr lang="en" sz="2400" dirty="0" err="1">
                <a:solidFill>
                  <a:schemeClr val="dk2"/>
                </a:solidFill>
              </a:rPr>
              <a:t>inmobiliaria</a:t>
            </a:r>
            <a:r>
              <a:rPr lang="en" sz="2400" dirty="0">
                <a:solidFill>
                  <a:schemeClr val="dk2"/>
                </a:solidFill>
              </a:rPr>
              <a:t> para </a:t>
            </a:r>
            <a:r>
              <a:rPr lang="en" sz="2400" dirty="0" err="1">
                <a:solidFill>
                  <a:schemeClr val="dk2"/>
                </a:solidFill>
              </a:rPr>
              <a:t>alquiler</a:t>
            </a:r>
            <a:r>
              <a:rPr lang="en" sz="2400" dirty="0">
                <a:solidFill>
                  <a:schemeClr val="dk2"/>
                </a:solidFill>
              </a:rPr>
              <a:t> </a:t>
            </a:r>
            <a:r>
              <a:rPr lang="en" sz="2400" dirty="0" err="1">
                <a:solidFill>
                  <a:schemeClr val="dk2"/>
                </a:solidFill>
              </a:rPr>
              <a:t>vacacional</a:t>
            </a:r>
            <a:r>
              <a:rPr lang="en" sz="2400" dirty="0">
                <a:solidFill>
                  <a:schemeClr val="dk2"/>
                </a:solidFill>
              </a:rPr>
              <a:t> </a:t>
            </a:r>
            <a:r>
              <a:rPr lang="en" sz="2400" dirty="0" err="1">
                <a:solidFill>
                  <a:schemeClr val="dk2"/>
                </a:solidFill>
              </a:rPr>
              <a:t>en</a:t>
            </a:r>
            <a:r>
              <a:rPr lang="en" sz="2400" dirty="0">
                <a:solidFill>
                  <a:schemeClr val="dk2"/>
                </a:solidFill>
              </a:rPr>
              <a:t> Munich</a:t>
            </a:r>
            <a:endParaRPr sz="24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Javier Ramírez</a:t>
            </a:r>
          </a:p>
          <a:p>
            <a:pPr marL="0" lvl="0" indent="0" algn="r" rtl="0">
              <a:spcBef>
                <a:spcPts val="0"/>
              </a:spcBef>
              <a:spcAft>
                <a:spcPts val="0"/>
              </a:spcAft>
              <a:buClr>
                <a:schemeClr val="dk1"/>
              </a:buClr>
              <a:buSzPts val="1100"/>
              <a:buFont typeface="Arial"/>
              <a:buNone/>
            </a:pPr>
            <a:r>
              <a:rPr lang="en-US" sz="2300" dirty="0"/>
              <a:t>201821781</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2622545" y="60258"/>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2929284" y="1006950"/>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3</a:t>
            </a:r>
            <a:endParaRPr dirty="0">
              <a:solidFill>
                <a:schemeClr val="dk2"/>
              </a:solidFill>
              <a:latin typeface="Abel"/>
              <a:ea typeface="Abel"/>
              <a:cs typeface="Abel"/>
              <a:sym typeface="Abel"/>
            </a:endParaRPr>
          </a:p>
        </p:txBody>
      </p:sp>
      <p:grpSp>
        <p:nvGrpSpPr>
          <p:cNvPr id="2166" name="Google Shape;2166;p39"/>
          <p:cNvGrpSpPr/>
          <p:nvPr/>
        </p:nvGrpSpPr>
        <p:grpSpPr>
          <a:xfrm>
            <a:off x="3166651" y="484003"/>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4348505" y="237667"/>
            <a:ext cx="2519234"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Influencia</a:t>
            </a:r>
            <a:r>
              <a:rPr lang="en-US" dirty="0"/>
              <a:t> de la </a:t>
            </a:r>
            <a:r>
              <a:rPr lang="en-US" dirty="0" err="1"/>
              <a:t>ubicación</a:t>
            </a:r>
            <a:r>
              <a:rPr lang="en-US" dirty="0"/>
              <a:t> del </a:t>
            </a:r>
            <a:r>
              <a:rPr lang="en-US" dirty="0" err="1"/>
              <a:t>alojamiento</a:t>
            </a:r>
            <a:endParaRPr dirty="0"/>
          </a:p>
        </p:txBody>
      </p:sp>
      <p:pic>
        <p:nvPicPr>
          <p:cNvPr id="5" name="Imagen 4">
            <a:extLst>
              <a:ext uri="{FF2B5EF4-FFF2-40B4-BE49-F238E27FC236}">
                <a16:creationId xmlns:a16="http://schemas.microsoft.com/office/drawing/2014/main" id="{C5707333-39E3-3C5D-486C-0A17654ACFE6}"/>
              </a:ext>
            </a:extLst>
          </p:cNvPr>
          <p:cNvPicPr>
            <a:picLocks noChangeAspect="1"/>
          </p:cNvPicPr>
          <p:nvPr/>
        </p:nvPicPr>
        <p:blipFill>
          <a:blip r:embed="rId3"/>
          <a:stretch>
            <a:fillRect/>
          </a:stretch>
        </p:blipFill>
        <p:spPr>
          <a:xfrm>
            <a:off x="2696790" y="1877557"/>
            <a:ext cx="3750419" cy="3238834"/>
          </a:xfrm>
          <a:prstGeom prst="rect">
            <a:avLst/>
          </a:prstGeom>
        </p:spPr>
      </p:pic>
    </p:spTree>
    <p:extLst>
      <p:ext uri="{BB962C8B-B14F-4D97-AF65-F5344CB8AC3E}">
        <p14:creationId xmlns:p14="http://schemas.microsoft.com/office/powerpoint/2010/main" val="122141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4</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23405" y="2478024"/>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Influencia</a:t>
            </a:r>
            <a:r>
              <a:rPr lang="en-US" dirty="0"/>
              <a:t> del </a:t>
            </a:r>
            <a:r>
              <a:rPr lang="en-US" dirty="0" err="1"/>
              <a:t>tipo</a:t>
            </a:r>
            <a:r>
              <a:rPr lang="en-US" dirty="0"/>
              <a:t> de </a:t>
            </a:r>
            <a:r>
              <a:rPr lang="en-US" dirty="0" err="1"/>
              <a:t>propiedad</a:t>
            </a:r>
            <a:endParaRPr dirty="0"/>
          </a:p>
        </p:txBody>
      </p:sp>
      <p:sp>
        <p:nvSpPr>
          <p:cNvPr id="2178" name="Google Shape;2178;p39"/>
          <p:cNvSpPr txBox="1">
            <a:spLocks noGrp="1"/>
          </p:cNvSpPr>
          <p:nvPr>
            <p:ph type="subTitle" idx="1"/>
          </p:nvPr>
        </p:nvSpPr>
        <p:spPr>
          <a:xfrm>
            <a:off x="914400" y="3000982"/>
            <a:ext cx="7220607"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dk2"/>
                </a:solidFill>
                <a:latin typeface="Barlow Semi Condensed"/>
                <a:ea typeface="Barlow Semi Condensed"/>
                <a:cs typeface="Barlow Semi Condensed"/>
                <a:sym typeface="Barlow Semi Condensed"/>
              </a:rPr>
              <a:t>En cuanto al tipo de propiedad, descartaría a alojamientos de tipo </a:t>
            </a:r>
            <a:r>
              <a:rPr lang="es-CO" dirty="0" err="1">
                <a:solidFill>
                  <a:schemeClr val="dk2"/>
                </a:solidFill>
                <a:latin typeface="Barlow Semi Condensed"/>
                <a:ea typeface="Barlow Semi Condensed"/>
                <a:cs typeface="Barlow Semi Condensed"/>
                <a:sym typeface="Barlow Semi Condensed"/>
              </a:rPr>
              <a:t>entire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rental</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unit</a:t>
            </a:r>
            <a:r>
              <a:rPr lang="es-CO" dirty="0">
                <a:solidFill>
                  <a:schemeClr val="dk2"/>
                </a:solidFill>
                <a:latin typeface="Barlow Semi Condensed"/>
                <a:ea typeface="Barlow Semi Condensed"/>
                <a:cs typeface="Barlow Semi Condensed"/>
                <a:sym typeface="Barlow Semi Condensed"/>
              </a:rPr>
              <a:t> debido a que considero que el mercado se puede encontrar saturado, debido a una gran cantidad de alojamientos de este tipo, pero pocas reseñas. Optaría mejor por alojamientos de tipo </a:t>
            </a:r>
            <a:r>
              <a:rPr lang="es-CO" dirty="0" err="1">
                <a:solidFill>
                  <a:schemeClr val="dk2"/>
                </a:solidFill>
                <a:latin typeface="Barlow Semi Condensed"/>
                <a:ea typeface="Barlow Semi Condensed"/>
                <a:cs typeface="Barlow Semi Condensed"/>
                <a:sym typeface="Barlow Semi Condensed"/>
              </a:rPr>
              <a:t>private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a:t>
            </a:r>
            <a:r>
              <a:rPr lang="es-CO" dirty="0" err="1">
                <a:solidFill>
                  <a:schemeClr val="dk2"/>
                </a:solidFill>
                <a:latin typeface="Barlow Semi Condensed"/>
                <a:ea typeface="Barlow Semi Condensed"/>
                <a:cs typeface="Barlow Semi Condensed"/>
                <a:sym typeface="Barlow Semi Condensed"/>
              </a:rPr>
              <a:t>townhouse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private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home, </a:t>
            </a:r>
            <a:r>
              <a:rPr lang="es-CO" dirty="0" err="1">
                <a:solidFill>
                  <a:schemeClr val="dk2"/>
                </a:solidFill>
                <a:latin typeface="Barlow Semi Condensed"/>
                <a:ea typeface="Barlow Semi Condensed"/>
                <a:cs typeface="Barlow Semi Condensed"/>
                <a:sym typeface="Barlow Semi Condensed"/>
              </a:rPr>
              <a:t>private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a:t>
            </a:r>
            <a:r>
              <a:rPr lang="es-CO" dirty="0" err="1">
                <a:solidFill>
                  <a:schemeClr val="dk2"/>
                </a:solidFill>
                <a:latin typeface="Barlow Semi Condensed"/>
                <a:ea typeface="Barlow Semi Condensed"/>
                <a:cs typeface="Barlow Semi Condensed"/>
                <a:sym typeface="Barlow Semi Condensed"/>
              </a:rPr>
              <a:t>hostel</a:t>
            </a:r>
            <a:r>
              <a:rPr lang="es-CO" dirty="0">
                <a:solidFill>
                  <a:schemeClr val="dk2"/>
                </a:solidFill>
                <a:latin typeface="Barlow Semi Condensed"/>
                <a:ea typeface="Barlow Semi Condensed"/>
                <a:cs typeface="Barlow Semi Condensed"/>
                <a:sym typeface="Barlow Semi Condensed"/>
              </a:rPr>
              <a:t> y </a:t>
            </a:r>
            <a:r>
              <a:rPr lang="es-CO" dirty="0" err="1">
                <a:solidFill>
                  <a:schemeClr val="dk2"/>
                </a:solidFill>
                <a:latin typeface="Barlow Semi Condensed"/>
                <a:ea typeface="Barlow Semi Condensed"/>
                <a:cs typeface="Barlow Semi Condensed"/>
                <a:sym typeface="Barlow Semi Condensed"/>
              </a:rPr>
              <a:t>private</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a:t>
            </a:r>
            <a:r>
              <a:rPr lang="es-CO" dirty="0" err="1">
                <a:solidFill>
                  <a:schemeClr val="dk2"/>
                </a:solidFill>
                <a:latin typeface="Barlow Semi Condensed"/>
                <a:ea typeface="Barlow Semi Condensed"/>
                <a:cs typeface="Barlow Semi Condensed"/>
                <a:sym typeface="Barlow Semi Condensed"/>
              </a:rPr>
              <a:t>loft</a:t>
            </a:r>
            <a:r>
              <a:rPr lang="es-CO" dirty="0">
                <a:solidFill>
                  <a:schemeClr val="dk2"/>
                </a:solidFill>
                <a:latin typeface="Barlow Semi Condensed"/>
                <a:ea typeface="Barlow Semi Condensed"/>
                <a:cs typeface="Barlow Semi Condensed"/>
                <a:sym typeface="Barlow Semi Condensed"/>
              </a:rPr>
              <a:t>, ya que cuentan con un alto número de </a:t>
            </a:r>
            <a:r>
              <a:rPr lang="es-CO" dirty="0" err="1">
                <a:solidFill>
                  <a:schemeClr val="dk2"/>
                </a:solidFill>
                <a:latin typeface="Barlow Semi Condensed"/>
                <a:ea typeface="Barlow Semi Condensed"/>
                <a:cs typeface="Barlow Semi Condensed"/>
                <a:sym typeface="Barlow Semi Condensed"/>
              </a:rPr>
              <a:t>reviews</a:t>
            </a:r>
            <a:r>
              <a:rPr lang="es-CO" dirty="0">
                <a:solidFill>
                  <a:schemeClr val="dk2"/>
                </a:solidFill>
                <a:latin typeface="Barlow Semi Condensed"/>
                <a:ea typeface="Barlow Semi Condensed"/>
                <a:cs typeface="Barlow Semi Condensed"/>
                <a:sym typeface="Barlow Semi Condensed"/>
              </a:rPr>
              <a:t>, y si bien hay una cantidad considerable de estos alojamientos, el mercado se encuentra lejos de estar saturado.</a:t>
            </a:r>
            <a:endParaRPr sz="12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0453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2376602" y="180075"/>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2683341" y="1126767"/>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4</a:t>
            </a:r>
            <a:endParaRPr dirty="0">
              <a:solidFill>
                <a:schemeClr val="dk2"/>
              </a:solidFill>
              <a:latin typeface="Abel"/>
              <a:ea typeface="Abel"/>
              <a:cs typeface="Abel"/>
              <a:sym typeface="Abel"/>
            </a:endParaRPr>
          </a:p>
        </p:txBody>
      </p:sp>
      <p:grpSp>
        <p:nvGrpSpPr>
          <p:cNvPr id="2166" name="Google Shape;2166;p39"/>
          <p:cNvGrpSpPr/>
          <p:nvPr/>
        </p:nvGrpSpPr>
        <p:grpSpPr>
          <a:xfrm>
            <a:off x="2920708" y="603820"/>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4255289" y="512416"/>
            <a:ext cx="270536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Influencia</a:t>
            </a:r>
            <a:r>
              <a:rPr lang="en-US" dirty="0"/>
              <a:t> del </a:t>
            </a:r>
            <a:r>
              <a:rPr lang="en-US" dirty="0" err="1"/>
              <a:t>tipo</a:t>
            </a:r>
            <a:r>
              <a:rPr lang="en-US" dirty="0"/>
              <a:t> de </a:t>
            </a:r>
            <a:r>
              <a:rPr lang="en-US" dirty="0" err="1"/>
              <a:t>propiedad</a:t>
            </a:r>
            <a:endParaRPr dirty="0"/>
          </a:p>
        </p:txBody>
      </p:sp>
      <p:pic>
        <p:nvPicPr>
          <p:cNvPr id="5" name="Imagen 4">
            <a:extLst>
              <a:ext uri="{FF2B5EF4-FFF2-40B4-BE49-F238E27FC236}">
                <a16:creationId xmlns:a16="http://schemas.microsoft.com/office/drawing/2014/main" id="{FB35C62A-6A18-13A2-E4FF-39DFBC1092FE}"/>
              </a:ext>
            </a:extLst>
          </p:cNvPr>
          <p:cNvPicPr>
            <a:picLocks noChangeAspect="1"/>
          </p:cNvPicPr>
          <p:nvPr/>
        </p:nvPicPr>
        <p:blipFill>
          <a:blip r:embed="rId3"/>
          <a:stretch>
            <a:fillRect/>
          </a:stretch>
        </p:blipFill>
        <p:spPr>
          <a:xfrm>
            <a:off x="2437249" y="1972504"/>
            <a:ext cx="4361284" cy="3169988"/>
          </a:xfrm>
          <a:prstGeom prst="rect">
            <a:avLst/>
          </a:prstGeom>
        </p:spPr>
      </p:pic>
    </p:spTree>
    <p:extLst>
      <p:ext uri="{BB962C8B-B14F-4D97-AF65-F5344CB8AC3E}">
        <p14:creationId xmlns:p14="http://schemas.microsoft.com/office/powerpoint/2010/main" val="194842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5</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23405" y="2478024"/>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Respecto</a:t>
            </a:r>
            <a:r>
              <a:rPr lang="en-US" dirty="0"/>
              <a:t> a </a:t>
            </a:r>
            <a:r>
              <a:rPr lang="en-US" dirty="0" err="1"/>
              <a:t>alojamientos</a:t>
            </a:r>
            <a:r>
              <a:rPr lang="en-US" dirty="0"/>
              <a:t> </a:t>
            </a:r>
            <a:r>
              <a:rPr lang="en-US" dirty="0" err="1"/>
              <a:t>compartidos</a:t>
            </a:r>
            <a:endParaRPr dirty="0"/>
          </a:p>
        </p:txBody>
      </p:sp>
      <p:sp>
        <p:nvSpPr>
          <p:cNvPr id="2178" name="Google Shape;2178;p39"/>
          <p:cNvSpPr txBox="1">
            <a:spLocks noGrp="1"/>
          </p:cNvSpPr>
          <p:nvPr>
            <p:ph type="subTitle" idx="1"/>
          </p:nvPr>
        </p:nvSpPr>
        <p:spPr>
          <a:xfrm>
            <a:off x="914400" y="3000982"/>
            <a:ext cx="7220607"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dk2"/>
                </a:solidFill>
                <a:latin typeface="Barlow Semi Condensed"/>
                <a:ea typeface="Barlow Semi Condensed"/>
                <a:cs typeface="Barlow Semi Condensed"/>
                <a:sym typeface="Barlow Semi Condensed"/>
              </a:rPr>
              <a:t>Concierne a la puntuación de un alojamiento, no se </a:t>
            </a:r>
            <a:r>
              <a:rPr lang="es-CO" dirty="0" err="1">
                <a:solidFill>
                  <a:schemeClr val="dk2"/>
                </a:solidFill>
                <a:latin typeface="Barlow Semi Condensed"/>
                <a:ea typeface="Barlow Semi Condensed"/>
                <a:cs typeface="Barlow Semi Condensed"/>
                <a:sym typeface="Barlow Semi Condensed"/>
              </a:rPr>
              <a:t>encontro</a:t>
            </a:r>
            <a:r>
              <a:rPr lang="es-CO" dirty="0">
                <a:solidFill>
                  <a:schemeClr val="dk2"/>
                </a:solidFill>
                <a:latin typeface="Barlow Semi Condensed"/>
                <a:ea typeface="Barlow Semi Condensed"/>
                <a:cs typeface="Barlow Semi Condensed"/>
                <a:sym typeface="Barlow Semi Condensed"/>
              </a:rPr>
              <a:t> una relación significativa con el barrio, sin embargo, por una relación negativa con cierto tipo de alojamientos, no se recomienda la inversión en alojamientos compartidos, así como </a:t>
            </a:r>
            <a:r>
              <a:rPr lang="es-CO" dirty="0" err="1">
                <a:solidFill>
                  <a:schemeClr val="dk2"/>
                </a:solidFill>
                <a:latin typeface="Barlow Semi Condensed"/>
                <a:ea typeface="Barlow Semi Condensed"/>
                <a:cs typeface="Barlow Semi Condensed"/>
                <a:sym typeface="Barlow Semi Condensed"/>
              </a:rPr>
              <a:t>shared</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dome, </a:t>
            </a:r>
            <a:r>
              <a:rPr lang="es-CO" dirty="0" err="1">
                <a:solidFill>
                  <a:schemeClr val="dk2"/>
                </a:solidFill>
                <a:latin typeface="Barlow Semi Condensed"/>
                <a:ea typeface="Barlow Semi Condensed"/>
                <a:cs typeface="Barlow Semi Condensed"/>
                <a:sym typeface="Barlow Semi Condensed"/>
              </a:rPr>
              <a:t>shared</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tipi, </a:t>
            </a:r>
            <a:r>
              <a:rPr lang="es-CO" dirty="0" err="1">
                <a:solidFill>
                  <a:schemeClr val="dk2"/>
                </a:solidFill>
                <a:latin typeface="Barlow Semi Condensed"/>
                <a:ea typeface="Barlow Semi Condensed"/>
                <a:cs typeface="Barlow Semi Condensed"/>
                <a:sym typeface="Barlow Semi Condensed"/>
              </a:rPr>
              <a:t>shared</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home, </a:t>
            </a:r>
            <a:r>
              <a:rPr lang="es-CO" dirty="0" err="1">
                <a:solidFill>
                  <a:schemeClr val="dk2"/>
                </a:solidFill>
                <a:latin typeface="Barlow Semi Condensed"/>
                <a:ea typeface="Barlow Semi Condensed"/>
                <a:cs typeface="Barlow Semi Condensed"/>
                <a:sym typeface="Barlow Semi Condensed"/>
              </a:rPr>
              <a:t>room</a:t>
            </a:r>
            <a:r>
              <a:rPr lang="es-CO" dirty="0">
                <a:solidFill>
                  <a:schemeClr val="dk2"/>
                </a:solidFill>
                <a:latin typeface="Barlow Semi Condensed"/>
                <a:ea typeface="Barlow Semi Condensed"/>
                <a:cs typeface="Barlow Semi Condensed"/>
                <a:sym typeface="Barlow Semi Condensed"/>
              </a:rPr>
              <a:t> in </a:t>
            </a:r>
            <a:r>
              <a:rPr lang="es-CO" dirty="0" err="1">
                <a:solidFill>
                  <a:schemeClr val="dk2"/>
                </a:solidFill>
                <a:latin typeface="Barlow Semi Condensed"/>
                <a:ea typeface="Barlow Semi Condensed"/>
                <a:cs typeface="Barlow Semi Condensed"/>
                <a:sym typeface="Barlow Semi Condensed"/>
              </a:rPr>
              <a:t>serviced</a:t>
            </a:r>
            <a:r>
              <a:rPr lang="es-CO" dirty="0">
                <a:solidFill>
                  <a:schemeClr val="dk2"/>
                </a:solidFill>
                <a:latin typeface="Barlow Semi Condensed"/>
                <a:ea typeface="Barlow Semi Condensed"/>
                <a:cs typeface="Barlow Semi Condensed"/>
                <a:sym typeface="Barlow Semi Condensed"/>
              </a:rPr>
              <a:t> </a:t>
            </a:r>
            <a:r>
              <a:rPr lang="es-CO" dirty="0" err="1">
                <a:solidFill>
                  <a:schemeClr val="dk2"/>
                </a:solidFill>
                <a:latin typeface="Barlow Semi Condensed"/>
                <a:ea typeface="Barlow Semi Condensed"/>
                <a:cs typeface="Barlow Semi Condensed"/>
                <a:sym typeface="Barlow Semi Condensed"/>
              </a:rPr>
              <a:t>apartment</a:t>
            </a:r>
            <a:r>
              <a:rPr lang="es-CO" dirty="0">
                <a:solidFill>
                  <a:schemeClr val="dk2"/>
                </a:solidFill>
                <a:latin typeface="Barlow Semi Condensed"/>
                <a:ea typeface="Barlow Semi Condensed"/>
                <a:cs typeface="Barlow Semi Condensed"/>
                <a:sym typeface="Barlow Semi Condensed"/>
              </a:rPr>
              <a:t> o </a:t>
            </a:r>
            <a:r>
              <a:rPr lang="es-CO" dirty="0" err="1">
                <a:solidFill>
                  <a:schemeClr val="dk2"/>
                </a:solidFill>
                <a:latin typeface="Barlow Semi Condensed"/>
                <a:ea typeface="Barlow Semi Condensed"/>
                <a:cs typeface="Barlow Semi Condensed"/>
                <a:sym typeface="Barlow Semi Condensed"/>
              </a:rPr>
              <a:t>pension</a:t>
            </a:r>
            <a:r>
              <a:rPr lang="es-CO" dirty="0">
                <a:solidFill>
                  <a:schemeClr val="dk2"/>
                </a:solidFill>
                <a:latin typeface="Barlow Semi Condensed"/>
                <a:ea typeface="Barlow Semi Condensed"/>
                <a:cs typeface="Barlow Semi Condensed"/>
                <a:sym typeface="Barlow Semi Condensed"/>
              </a:rPr>
              <a:t>, ya que cuentan con las calificaciones más bajas de todos los tipos.</a:t>
            </a:r>
            <a:endParaRPr sz="12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402848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2307233" y="123319"/>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2613972" y="107001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5</a:t>
            </a:r>
            <a:endParaRPr dirty="0">
              <a:solidFill>
                <a:schemeClr val="dk2"/>
              </a:solidFill>
              <a:latin typeface="Abel"/>
              <a:ea typeface="Abel"/>
              <a:cs typeface="Abel"/>
              <a:sym typeface="Abel"/>
            </a:endParaRPr>
          </a:p>
        </p:txBody>
      </p:sp>
      <p:grpSp>
        <p:nvGrpSpPr>
          <p:cNvPr id="2166" name="Google Shape;2166;p39"/>
          <p:cNvGrpSpPr/>
          <p:nvPr/>
        </p:nvGrpSpPr>
        <p:grpSpPr>
          <a:xfrm>
            <a:off x="2851339" y="547064"/>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4033193" y="246086"/>
            <a:ext cx="270536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Respecto</a:t>
            </a:r>
            <a:r>
              <a:rPr lang="en-US" dirty="0"/>
              <a:t> a </a:t>
            </a:r>
            <a:r>
              <a:rPr lang="en-US" dirty="0" err="1"/>
              <a:t>alojamientos</a:t>
            </a:r>
            <a:r>
              <a:rPr lang="en-US" dirty="0"/>
              <a:t> </a:t>
            </a:r>
            <a:r>
              <a:rPr lang="en-US" dirty="0" err="1"/>
              <a:t>compartidos</a:t>
            </a:r>
            <a:endParaRPr dirty="0"/>
          </a:p>
        </p:txBody>
      </p:sp>
      <p:pic>
        <p:nvPicPr>
          <p:cNvPr id="5" name="Imagen 4">
            <a:extLst>
              <a:ext uri="{FF2B5EF4-FFF2-40B4-BE49-F238E27FC236}">
                <a16:creationId xmlns:a16="http://schemas.microsoft.com/office/drawing/2014/main" id="{EBC90A30-1996-A7C8-7AF6-947924BCAB27}"/>
              </a:ext>
            </a:extLst>
          </p:cNvPr>
          <p:cNvPicPr>
            <a:picLocks noChangeAspect="1"/>
          </p:cNvPicPr>
          <p:nvPr/>
        </p:nvPicPr>
        <p:blipFill>
          <a:blip r:embed="rId3"/>
          <a:stretch>
            <a:fillRect/>
          </a:stretch>
        </p:blipFill>
        <p:spPr>
          <a:xfrm>
            <a:off x="2836579" y="1860405"/>
            <a:ext cx="3470842" cy="3221440"/>
          </a:xfrm>
          <a:prstGeom prst="rect">
            <a:avLst/>
          </a:prstGeom>
        </p:spPr>
      </p:pic>
    </p:spTree>
    <p:extLst>
      <p:ext uri="{BB962C8B-B14F-4D97-AF65-F5344CB8AC3E}">
        <p14:creationId xmlns:p14="http://schemas.microsoft.com/office/powerpoint/2010/main" val="131697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Información</a:t>
            </a:r>
            <a:r>
              <a:rPr lang="en" dirty="0"/>
              <a:t> de </a:t>
            </a:r>
            <a:r>
              <a:rPr lang="en" dirty="0" err="1"/>
              <a:t>los</a:t>
            </a:r>
            <a:r>
              <a:rPr lang="en" dirty="0"/>
              <a:t> </a:t>
            </a:r>
            <a:r>
              <a:rPr lang="en" dirty="0" err="1"/>
              <a:t>datos</a:t>
            </a:r>
            <a:endParaRPr dirty="0"/>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Origen</a:t>
            </a:r>
            <a:endParaRPr dirty="0"/>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solidFill>
                  <a:schemeClr val="accent1"/>
                </a:solidFill>
              </a:rPr>
              <a:t>Tamaño</a:t>
            </a:r>
            <a:endParaRPr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solidFill>
                  <a:schemeClr val="accent1"/>
                </a:solidFill>
              </a:rPr>
              <a:t>Formato</a:t>
            </a:r>
            <a:endParaRPr dirty="0"/>
          </a:p>
        </p:txBody>
      </p:sp>
      <p:sp>
        <p:nvSpPr>
          <p:cNvPr id="2199" name="Google Shape;2199;p40"/>
          <p:cNvSpPr txBox="1">
            <a:spLocks noGrp="1"/>
          </p:cNvSpPr>
          <p:nvPr>
            <p:ph type="subTitle" idx="4"/>
          </p:nvPr>
        </p:nvSpPr>
        <p:spPr>
          <a:xfrm>
            <a:off x="3694176"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Proporcionados</a:t>
            </a:r>
            <a:r>
              <a:rPr lang="en" dirty="0"/>
              <a:t> </a:t>
            </a:r>
            <a:r>
              <a:rPr lang="en" dirty="0" err="1"/>
              <a:t>por</a:t>
            </a:r>
            <a:r>
              <a:rPr lang="en" dirty="0"/>
              <a:t> Airbnb para Munich </a:t>
            </a:r>
            <a:r>
              <a:rPr lang="en" dirty="0" err="1"/>
              <a:t>Alemania</a:t>
            </a: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162159" y="2825496"/>
            <a:ext cx="1513723"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5677 Entradas y 75 </a:t>
            </a:r>
            <a:r>
              <a:rPr lang="en" dirty="0" err="1">
                <a:solidFill>
                  <a:schemeClr val="dk2"/>
                </a:solidFill>
                <a:latin typeface="Barlow Semi Condensed"/>
                <a:ea typeface="Barlow Semi Condensed"/>
                <a:cs typeface="Barlow Semi Condensed"/>
                <a:sym typeface="Barlow Semi Condensed"/>
              </a:rPr>
              <a:t>columnas</a:t>
            </a:r>
            <a:r>
              <a:rPr lang="en" dirty="0">
                <a:solidFill>
                  <a:schemeClr val="dk2"/>
                </a:solidFill>
                <a:latin typeface="Barlow Semi Condensed"/>
                <a:ea typeface="Barlow Semi Condensed"/>
                <a:cs typeface="Barlow Semi Condensed"/>
                <a:sym typeface="Barlow Semi Condensed"/>
              </a:rPr>
              <a:t> entre </a:t>
            </a:r>
            <a:r>
              <a:rPr lang="en" dirty="0" err="1">
                <a:solidFill>
                  <a:schemeClr val="dk2"/>
                </a:solidFill>
                <a:latin typeface="Barlow Semi Condensed"/>
                <a:ea typeface="Barlow Semi Condensed"/>
                <a:cs typeface="Barlow Semi Condensed"/>
                <a:sym typeface="Barlow Semi Condensed"/>
              </a:rPr>
              <a:t>numéricas</a:t>
            </a:r>
            <a:r>
              <a:rPr lang="en" dirty="0">
                <a:solidFill>
                  <a:schemeClr val="dk2"/>
                </a:solidFill>
                <a:latin typeface="Barlow Semi Condensed"/>
                <a:ea typeface="Barlow Semi Condensed"/>
                <a:cs typeface="Barlow Semi Condensed"/>
                <a:sym typeface="Barlow Semi Condensed"/>
              </a:rPr>
              <a:t> y </a:t>
            </a:r>
            <a:r>
              <a:rPr lang="en" dirty="0" err="1">
                <a:solidFill>
                  <a:schemeClr val="dk2"/>
                </a:solidFill>
                <a:latin typeface="Barlow Semi Condensed"/>
                <a:ea typeface="Barlow Semi Condensed"/>
                <a:cs typeface="Barlow Semi Condensed"/>
                <a:sym typeface="Barlow Semi Condensed"/>
              </a:rPr>
              <a:t>categóricas</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355080"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err="1"/>
              <a:t>csv</a:t>
            </a:r>
            <a:endParaRPr lang="es-CO" dirty="0"/>
          </a:p>
          <a:p>
            <a:pPr marL="0" lvl="0" indent="0" algn="ctr" rtl="0">
              <a:spcBef>
                <a:spcPts val="0"/>
              </a:spcBef>
              <a:spcAft>
                <a:spcPts val="0"/>
              </a:spcAft>
              <a:buNone/>
            </a:pPr>
            <a:r>
              <a:rPr lang="es-CO" dirty="0">
                <a:latin typeface="Barlow Semi Condensed"/>
                <a:ea typeface="Barlow Semi Condensed"/>
                <a:cs typeface="Barlow Semi Condensed"/>
                <a:sym typeface="Barlow Semi Condensed"/>
              </a:rPr>
              <a:t>Importados a </a:t>
            </a:r>
            <a:r>
              <a:rPr lang="es-CO" dirty="0" err="1">
                <a:latin typeface="Barlow Semi Condensed"/>
                <a:ea typeface="Barlow Semi Condensed"/>
                <a:cs typeface="Barlow Semi Condensed"/>
                <a:sym typeface="Barlow Semi Condensed"/>
              </a:rPr>
              <a:t>Jupyter</a:t>
            </a:r>
            <a:r>
              <a:rPr lang="es-CO" dirty="0">
                <a:latin typeface="Barlow Semi Condensed"/>
                <a:ea typeface="Barlow Semi Condensed"/>
                <a:cs typeface="Barlow Semi Condensed"/>
                <a:sym typeface="Barlow Semi Condensed"/>
              </a:rPr>
              <a:t> como un </a:t>
            </a:r>
            <a:r>
              <a:rPr lang="es-CO" dirty="0" err="1">
                <a:latin typeface="Barlow Semi Condensed"/>
                <a:ea typeface="Barlow Semi Condensed"/>
                <a:cs typeface="Barlow Semi Condensed"/>
                <a:sym typeface="Barlow Semi Condensed"/>
              </a:rPr>
              <a:t>dataframe</a:t>
            </a:r>
            <a:r>
              <a:rPr lang="es-CO" dirty="0">
                <a:latin typeface="Barlow Semi Condensed"/>
                <a:ea typeface="Barlow Semi Condensed"/>
                <a:cs typeface="Barlow Semi Condensed"/>
                <a:sym typeface="Barlow Semi Condensed"/>
              </a:rPr>
              <a:t> de Python</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836958" y="356616"/>
            <a:ext cx="3685166"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err="1"/>
              <a:t>Información</a:t>
            </a:r>
            <a:r>
              <a:rPr lang="en" dirty="0"/>
              <a:t> del </a:t>
            </a:r>
            <a:r>
              <a:rPr lang="en" dirty="0" err="1"/>
              <a:t>estudio</a:t>
            </a:r>
            <a:endParaRPr dirty="0"/>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t>Barrio del </a:t>
            </a:r>
            <a:r>
              <a:rPr lang="en-US" sz="1200" dirty="0" err="1"/>
              <a:t>alojamiento</a:t>
            </a:r>
            <a:endParaRPr lang="en-US" sz="1200" dirty="0"/>
          </a:p>
          <a:p>
            <a:pPr marL="0" lvl="0" indent="0" algn="l" rtl="0">
              <a:spcBef>
                <a:spcPts val="0"/>
              </a:spcBef>
              <a:spcAft>
                <a:spcPts val="0"/>
              </a:spcAft>
              <a:buClr>
                <a:schemeClr val="dk1"/>
              </a:buClr>
              <a:buSzPts val="1100"/>
              <a:buFont typeface="Arial"/>
              <a:buNone/>
            </a:pPr>
            <a:r>
              <a:rPr lang="en-US" sz="1200" dirty="0">
                <a:latin typeface="Barlow Semi Condensed"/>
                <a:ea typeface="Barlow Semi Condensed"/>
                <a:cs typeface="Barlow Semi Condensed"/>
                <a:sym typeface="Barlow Semi Condensed"/>
              </a:rPr>
              <a:t>Ti</a:t>
            </a:r>
            <a:r>
              <a:rPr lang="en-US" sz="1200" dirty="0"/>
              <a:t>po del </a:t>
            </a:r>
            <a:r>
              <a:rPr lang="en-US" sz="1200" dirty="0" err="1"/>
              <a:t>alojamiento</a:t>
            </a:r>
            <a:endParaRPr lang="en-US" sz="1200" dirty="0"/>
          </a:p>
          <a:p>
            <a:pPr marL="0" lvl="0" indent="0" algn="l" rtl="0">
              <a:spcBef>
                <a:spcPts val="0"/>
              </a:spcBef>
              <a:spcAft>
                <a:spcPts val="0"/>
              </a:spcAft>
              <a:buClr>
                <a:schemeClr val="dk1"/>
              </a:buClr>
              <a:buSzPts val="1100"/>
              <a:buFont typeface="Arial"/>
              <a:buNone/>
            </a:pPr>
            <a:r>
              <a:rPr lang="en-US" sz="1200" dirty="0" err="1">
                <a:latin typeface="Barlow Semi Condensed"/>
                <a:ea typeface="Barlow Semi Condensed"/>
                <a:cs typeface="Barlow Semi Condensed"/>
                <a:sym typeface="Barlow Semi Condensed"/>
              </a:rPr>
              <a:t>Precio</a:t>
            </a:r>
            <a:r>
              <a:rPr lang="en-US" sz="1200" dirty="0">
                <a:latin typeface="Barlow Semi Condensed"/>
                <a:ea typeface="Barlow Semi Condensed"/>
                <a:cs typeface="Barlow Semi Condensed"/>
                <a:sym typeface="Barlow Semi Condensed"/>
              </a:rPr>
              <a:t> </a:t>
            </a:r>
            <a:r>
              <a:rPr lang="en-US" sz="1200" dirty="0" err="1">
                <a:latin typeface="Barlow Semi Condensed"/>
                <a:ea typeface="Barlow Semi Condensed"/>
                <a:cs typeface="Barlow Semi Condensed"/>
                <a:sym typeface="Barlow Semi Condensed"/>
              </a:rPr>
              <a:t>por</a:t>
            </a:r>
            <a:r>
              <a:rPr lang="en-US" sz="1200" dirty="0">
                <a:latin typeface="Barlow Semi Condensed"/>
                <a:ea typeface="Barlow Semi Condensed"/>
                <a:cs typeface="Barlow Semi Condensed"/>
                <a:sym typeface="Barlow Semi Condensed"/>
              </a:rPr>
              <a:t> </a:t>
            </a:r>
            <a:r>
              <a:rPr lang="en-US" sz="1200" dirty="0" err="1">
                <a:latin typeface="Barlow Semi Condensed"/>
                <a:ea typeface="Barlow Semi Condensed"/>
                <a:cs typeface="Barlow Semi Condensed"/>
                <a:sym typeface="Barlow Semi Condensed"/>
              </a:rPr>
              <a:t>noche</a:t>
            </a:r>
            <a:endParaRPr sz="1200"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Variables de entrada</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Variables de </a:t>
            </a:r>
            <a:r>
              <a:rPr lang="en" sz="1800" dirty="0" err="1">
                <a:solidFill>
                  <a:schemeClr val="accent1"/>
                </a:solidFill>
              </a:rPr>
              <a:t>salida</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err="1"/>
              <a:t>Número</a:t>
            </a:r>
            <a:r>
              <a:rPr lang="en-US" sz="1200" dirty="0"/>
              <a:t> de </a:t>
            </a:r>
            <a:r>
              <a:rPr lang="en-US" sz="1200" dirty="0" err="1"/>
              <a:t>reseñas</a:t>
            </a:r>
            <a:endParaRPr lang="en-US" sz="1200" dirty="0"/>
          </a:p>
          <a:p>
            <a:pPr marL="0" lvl="0" indent="0" algn="l" rtl="0">
              <a:spcBef>
                <a:spcPts val="0"/>
              </a:spcBef>
              <a:spcAft>
                <a:spcPts val="0"/>
              </a:spcAft>
              <a:buClr>
                <a:schemeClr val="dk1"/>
              </a:buClr>
              <a:buSzPts val="1100"/>
              <a:buFont typeface="Arial"/>
              <a:buNone/>
            </a:pPr>
            <a:r>
              <a:rPr lang="en-US" sz="1200" dirty="0" err="1"/>
              <a:t>Calificación</a:t>
            </a:r>
            <a:r>
              <a:rPr lang="en-US" sz="1200" dirty="0"/>
              <a:t> total</a:t>
            </a:r>
            <a:endParaRPr sz="1200"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err="1">
                <a:solidFill>
                  <a:schemeClr val="accent1"/>
                </a:solidFill>
              </a:rPr>
              <a:t>Herramientas</a:t>
            </a:r>
            <a:r>
              <a:rPr lang="en" sz="1800" dirty="0">
                <a:solidFill>
                  <a:schemeClr val="accent1"/>
                </a:solidFill>
              </a:rPr>
              <a:t> </a:t>
            </a:r>
            <a:r>
              <a:rPr lang="en" sz="1800" dirty="0" err="1">
                <a:solidFill>
                  <a:schemeClr val="accent1"/>
                </a:solidFill>
              </a:rPr>
              <a:t>estadísticas</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err="1"/>
              <a:t>Medidas</a:t>
            </a:r>
            <a:r>
              <a:rPr lang="en-US" sz="1200" dirty="0"/>
              <a:t> de </a:t>
            </a:r>
            <a:r>
              <a:rPr lang="en-US" sz="1200" dirty="0" err="1"/>
              <a:t>tendencia</a:t>
            </a:r>
            <a:r>
              <a:rPr lang="en-US" sz="1200" dirty="0"/>
              <a:t> central</a:t>
            </a:r>
          </a:p>
          <a:p>
            <a:pPr marL="0" lvl="0" indent="0" algn="l" rtl="0">
              <a:spcBef>
                <a:spcPts val="0"/>
              </a:spcBef>
              <a:spcAft>
                <a:spcPts val="0"/>
              </a:spcAft>
              <a:buClr>
                <a:schemeClr val="dk1"/>
              </a:buClr>
              <a:buSzPts val="1100"/>
              <a:buFont typeface="Arial"/>
              <a:buNone/>
            </a:pPr>
            <a:r>
              <a:rPr lang="en-US" sz="1200" dirty="0" err="1"/>
              <a:t>Análisis</a:t>
            </a:r>
            <a:r>
              <a:rPr lang="en-US" sz="1200" dirty="0"/>
              <a:t> de Pareto</a:t>
            </a:r>
          </a:p>
          <a:p>
            <a:pPr marL="0" lvl="0" indent="0" algn="l" rtl="0">
              <a:spcBef>
                <a:spcPts val="0"/>
              </a:spcBef>
              <a:spcAft>
                <a:spcPts val="0"/>
              </a:spcAft>
              <a:buClr>
                <a:schemeClr val="dk1"/>
              </a:buClr>
              <a:buSzPts val="1100"/>
              <a:buFont typeface="Arial"/>
              <a:buNone/>
            </a:pPr>
            <a:r>
              <a:rPr lang="en-US" sz="1200" dirty="0" err="1"/>
              <a:t>Coeficientes</a:t>
            </a:r>
            <a:r>
              <a:rPr lang="en-US" sz="1200" dirty="0"/>
              <a:t> de </a:t>
            </a:r>
            <a:r>
              <a:rPr lang="en-US" sz="1200" dirty="0" err="1"/>
              <a:t>correlación</a:t>
            </a:r>
            <a:endParaRPr sz="1200"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err="1">
                <a:solidFill>
                  <a:schemeClr val="accent1"/>
                </a:solidFill>
              </a:rPr>
              <a:t>Gráficos</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err="1"/>
              <a:t>Histogramas</a:t>
            </a:r>
            <a:r>
              <a:rPr lang="en-US" sz="1200" dirty="0"/>
              <a:t> de </a:t>
            </a:r>
            <a:r>
              <a:rPr lang="en-US" sz="1200" dirty="0" err="1"/>
              <a:t>distribución</a:t>
            </a:r>
            <a:endParaRPr lang="en-US" sz="1200" dirty="0"/>
          </a:p>
          <a:p>
            <a:pPr marL="0" lvl="0" indent="0" algn="l" rtl="0">
              <a:spcBef>
                <a:spcPts val="0"/>
              </a:spcBef>
              <a:spcAft>
                <a:spcPts val="0"/>
              </a:spcAft>
              <a:buClr>
                <a:schemeClr val="dk1"/>
              </a:buClr>
              <a:buSzPts val="1100"/>
              <a:buFont typeface="Arial"/>
              <a:buNone/>
            </a:pPr>
            <a:r>
              <a:rPr lang="en-US" sz="1200" dirty="0" err="1"/>
              <a:t>Diagramas</a:t>
            </a:r>
            <a:r>
              <a:rPr lang="en-US" sz="1200" dirty="0"/>
              <a:t> de </a:t>
            </a:r>
            <a:r>
              <a:rPr lang="en-US" sz="1200" dirty="0" err="1"/>
              <a:t>caja</a:t>
            </a:r>
            <a:r>
              <a:rPr lang="en-US" sz="1200" dirty="0"/>
              <a:t> y </a:t>
            </a:r>
            <a:r>
              <a:rPr lang="en-US" sz="1200" dirty="0" err="1"/>
              <a:t>bigotes</a:t>
            </a:r>
            <a:endParaRPr lang="en-US" sz="1200" dirty="0"/>
          </a:p>
          <a:p>
            <a:pPr marL="0" lvl="0" indent="0" algn="l" rtl="0">
              <a:spcBef>
                <a:spcPts val="0"/>
              </a:spcBef>
              <a:spcAft>
                <a:spcPts val="0"/>
              </a:spcAft>
              <a:buClr>
                <a:schemeClr val="dk1"/>
              </a:buClr>
              <a:buSzPts val="1100"/>
              <a:buFont typeface="Arial"/>
              <a:buNone/>
            </a:pPr>
            <a:r>
              <a:rPr lang="en-US" sz="1200" dirty="0" err="1"/>
              <a:t>Gráficos</a:t>
            </a:r>
            <a:r>
              <a:rPr lang="en-US" sz="1200" dirty="0"/>
              <a:t> de Barras</a:t>
            </a:r>
          </a:p>
          <a:p>
            <a:pPr marL="0" lvl="0" indent="0" algn="l" rtl="0">
              <a:spcBef>
                <a:spcPts val="0"/>
              </a:spcBef>
              <a:spcAft>
                <a:spcPts val="0"/>
              </a:spcAft>
              <a:buClr>
                <a:schemeClr val="dk1"/>
              </a:buClr>
              <a:buSzPts val="1100"/>
              <a:buFont typeface="Arial"/>
              <a:buNone/>
            </a:pPr>
            <a:r>
              <a:rPr lang="en-US" sz="1200" dirty="0" err="1"/>
              <a:t>Matriz</a:t>
            </a:r>
            <a:r>
              <a:rPr lang="en-US" sz="1200" dirty="0"/>
              <a:t> de </a:t>
            </a:r>
            <a:r>
              <a:rPr lang="en-US" sz="1200" dirty="0" err="1"/>
              <a:t>Correlación</a:t>
            </a:r>
            <a:endParaRPr sz="12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Insights </a:t>
            </a:r>
            <a:r>
              <a:rPr lang="en" dirty="0" err="1"/>
              <a:t>Obtenidos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1</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23405" y="2478024"/>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Relación</a:t>
            </a:r>
            <a:r>
              <a:rPr lang="en" dirty="0"/>
              <a:t> entre variables de entrada y </a:t>
            </a:r>
            <a:r>
              <a:rPr lang="en" dirty="0" err="1"/>
              <a:t>salida</a:t>
            </a:r>
            <a:endParaRPr dirty="0"/>
          </a:p>
        </p:txBody>
      </p:sp>
      <p:sp>
        <p:nvSpPr>
          <p:cNvPr id="2178" name="Google Shape;2178;p39"/>
          <p:cNvSpPr txBox="1">
            <a:spLocks noGrp="1"/>
          </p:cNvSpPr>
          <p:nvPr>
            <p:ph type="subTitle" idx="1"/>
          </p:nvPr>
        </p:nvSpPr>
        <p:spPr>
          <a:xfrm>
            <a:off x="2166965" y="3000982"/>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1600" dirty="0">
                <a:solidFill>
                  <a:schemeClr val="dk2"/>
                </a:solidFill>
                <a:latin typeface="Barlow Semi Condensed"/>
                <a:ea typeface="Barlow Semi Condensed"/>
                <a:cs typeface="Barlow Semi Condensed"/>
                <a:sym typeface="Barlow Semi Condensed"/>
              </a:rPr>
              <a:t>A partir del análisis de </a:t>
            </a:r>
            <a:r>
              <a:rPr lang="es-CO" sz="1600" dirty="0" err="1">
                <a:solidFill>
                  <a:schemeClr val="dk2"/>
                </a:solidFill>
                <a:latin typeface="Barlow Semi Condensed"/>
                <a:ea typeface="Barlow Semi Condensed"/>
                <a:cs typeface="Barlow Semi Condensed"/>
                <a:sym typeface="Barlow Semi Condensed"/>
              </a:rPr>
              <a:t>pareto</a:t>
            </a:r>
            <a:r>
              <a:rPr lang="es-CO" sz="1600" dirty="0">
                <a:solidFill>
                  <a:schemeClr val="dk2"/>
                </a:solidFill>
                <a:latin typeface="Barlow Semi Condensed"/>
                <a:ea typeface="Barlow Semi Condensed"/>
                <a:cs typeface="Barlow Semi Condensed"/>
                <a:sym typeface="Barlow Semi Condensed"/>
              </a:rPr>
              <a:t> y análisis de correlación, se pudo concluir que, en términos generales, variables como el tipo de propiedad y barrio cuentan con una influencia mayor en las variables de respuesta (número de reseñas y puntuación) que variables como el precio.</a:t>
            </a:r>
            <a:endParaRPr dirty="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79177"/>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025869"/>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1</a:t>
            </a:r>
            <a:endParaRPr dirty="0">
              <a:solidFill>
                <a:schemeClr val="dk2"/>
              </a:solidFill>
              <a:latin typeface="Abel"/>
              <a:ea typeface="Abel"/>
              <a:cs typeface="Abel"/>
              <a:sym typeface="Abel"/>
            </a:endParaRPr>
          </a:p>
        </p:txBody>
      </p:sp>
      <p:grpSp>
        <p:nvGrpSpPr>
          <p:cNvPr id="2166" name="Google Shape;2166;p39"/>
          <p:cNvGrpSpPr/>
          <p:nvPr/>
        </p:nvGrpSpPr>
        <p:grpSpPr>
          <a:xfrm>
            <a:off x="4276542" y="502922"/>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49110" y="1866823"/>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Relación</a:t>
            </a:r>
            <a:r>
              <a:rPr lang="en" dirty="0"/>
              <a:t> entre variables de entrada y </a:t>
            </a:r>
            <a:r>
              <a:rPr lang="en" dirty="0" err="1"/>
              <a:t>salida</a:t>
            </a:r>
            <a:endParaRPr dirty="0"/>
          </a:p>
        </p:txBody>
      </p:sp>
      <p:pic>
        <p:nvPicPr>
          <p:cNvPr id="7" name="Imagen 6">
            <a:extLst>
              <a:ext uri="{FF2B5EF4-FFF2-40B4-BE49-F238E27FC236}">
                <a16:creationId xmlns:a16="http://schemas.microsoft.com/office/drawing/2014/main" id="{38885E7B-30FC-A739-5114-EF922380813C}"/>
              </a:ext>
            </a:extLst>
          </p:cNvPr>
          <p:cNvPicPr>
            <a:picLocks noChangeAspect="1"/>
          </p:cNvPicPr>
          <p:nvPr/>
        </p:nvPicPr>
        <p:blipFill>
          <a:blip r:embed="rId3"/>
          <a:stretch>
            <a:fillRect/>
          </a:stretch>
        </p:blipFill>
        <p:spPr>
          <a:xfrm>
            <a:off x="1187136" y="2442823"/>
            <a:ext cx="3312563" cy="2698415"/>
          </a:xfrm>
          <a:prstGeom prst="rect">
            <a:avLst/>
          </a:prstGeom>
        </p:spPr>
      </p:pic>
      <p:pic>
        <p:nvPicPr>
          <p:cNvPr id="9" name="Imagen 8">
            <a:extLst>
              <a:ext uri="{FF2B5EF4-FFF2-40B4-BE49-F238E27FC236}">
                <a16:creationId xmlns:a16="http://schemas.microsoft.com/office/drawing/2014/main" id="{2C38026B-31AA-C711-654A-4817FD6E1087}"/>
              </a:ext>
            </a:extLst>
          </p:cNvPr>
          <p:cNvPicPr>
            <a:picLocks noChangeAspect="1"/>
          </p:cNvPicPr>
          <p:nvPr/>
        </p:nvPicPr>
        <p:blipFill>
          <a:blip r:embed="rId4"/>
          <a:stretch>
            <a:fillRect/>
          </a:stretch>
        </p:blipFill>
        <p:spPr>
          <a:xfrm>
            <a:off x="4586664" y="2416478"/>
            <a:ext cx="3370200" cy="2724760"/>
          </a:xfrm>
          <a:prstGeom prst="rect">
            <a:avLst/>
          </a:prstGeom>
        </p:spPr>
      </p:pic>
    </p:spTree>
    <p:extLst>
      <p:ext uri="{BB962C8B-B14F-4D97-AF65-F5344CB8AC3E}">
        <p14:creationId xmlns:p14="http://schemas.microsoft.com/office/powerpoint/2010/main" val="234710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2</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23405" y="2478024"/>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Influencia</a:t>
            </a:r>
            <a:r>
              <a:rPr lang="en" dirty="0"/>
              <a:t> del </a:t>
            </a:r>
            <a:r>
              <a:rPr lang="en" dirty="0" err="1"/>
              <a:t>precio</a:t>
            </a:r>
            <a:r>
              <a:rPr lang="en" dirty="0"/>
              <a:t> </a:t>
            </a:r>
            <a:r>
              <a:rPr lang="en" dirty="0" err="1"/>
              <a:t>en</a:t>
            </a:r>
            <a:r>
              <a:rPr lang="en" dirty="0"/>
              <a:t> la </a:t>
            </a:r>
            <a:r>
              <a:rPr lang="en" dirty="0" err="1"/>
              <a:t>inversi</a:t>
            </a:r>
            <a:r>
              <a:rPr lang="es-CO" dirty="0" err="1"/>
              <a:t>ón</a:t>
            </a:r>
            <a:endParaRPr dirty="0"/>
          </a:p>
        </p:txBody>
      </p:sp>
      <p:sp>
        <p:nvSpPr>
          <p:cNvPr id="2178" name="Google Shape;2178;p39"/>
          <p:cNvSpPr txBox="1">
            <a:spLocks noGrp="1"/>
          </p:cNvSpPr>
          <p:nvPr>
            <p:ph type="subTitle" idx="1"/>
          </p:nvPr>
        </p:nvSpPr>
        <p:spPr>
          <a:xfrm>
            <a:off x="2166965" y="3000982"/>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1600" dirty="0">
                <a:solidFill>
                  <a:schemeClr val="dk2"/>
                </a:solidFill>
                <a:latin typeface="Barlow Semi Condensed"/>
                <a:ea typeface="Barlow Semi Condensed"/>
                <a:cs typeface="Barlow Semi Condensed"/>
                <a:sym typeface="Barlow Semi Condensed"/>
              </a:rPr>
              <a:t>Si bien el precio no cuenta con una significancia alta se prefieren propiedades con precio menor a USD$1000 por noche con el fin de contar con mayor número de reseñas (al ser mucho más asequibles para el público en general).</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30239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117015"/>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063707"/>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2</a:t>
            </a:r>
            <a:endParaRPr dirty="0">
              <a:solidFill>
                <a:schemeClr val="dk2"/>
              </a:solidFill>
              <a:latin typeface="Abel"/>
              <a:ea typeface="Abel"/>
              <a:cs typeface="Abel"/>
              <a:sym typeface="Abel"/>
            </a:endParaRPr>
          </a:p>
        </p:txBody>
      </p:sp>
      <p:grpSp>
        <p:nvGrpSpPr>
          <p:cNvPr id="2166" name="Google Shape;2166;p39"/>
          <p:cNvGrpSpPr/>
          <p:nvPr/>
        </p:nvGrpSpPr>
        <p:grpSpPr>
          <a:xfrm>
            <a:off x="4276542" y="540760"/>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15377" y="1964710"/>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Influencia</a:t>
            </a:r>
            <a:r>
              <a:rPr lang="en" dirty="0"/>
              <a:t> del </a:t>
            </a:r>
            <a:r>
              <a:rPr lang="en" dirty="0" err="1"/>
              <a:t>precio</a:t>
            </a:r>
            <a:r>
              <a:rPr lang="en" dirty="0"/>
              <a:t> </a:t>
            </a:r>
            <a:r>
              <a:rPr lang="en" dirty="0" err="1"/>
              <a:t>en</a:t>
            </a:r>
            <a:r>
              <a:rPr lang="en" dirty="0"/>
              <a:t> la </a:t>
            </a:r>
            <a:r>
              <a:rPr lang="en" dirty="0" err="1"/>
              <a:t>inversi</a:t>
            </a:r>
            <a:r>
              <a:rPr lang="es-CO" dirty="0" err="1"/>
              <a:t>ón</a:t>
            </a:r>
            <a:endParaRPr dirty="0"/>
          </a:p>
        </p:txBody>
      </p:sp>
      <p:pic>
        <p:nvPicPr>
          <p:cNvPr id="5" name="Imagen 4">
            <a:extLst>
              <a:ext uri="{FF2B5EF4-FFF2-40B4-BE49-F238E27FC236}">
                <a16:creationId xmlns:a16="http://schemas.microsoft.com/office/drawing/2014/main" id="{AE6F5534-F09B-AAAF-FA94-F67D9108F7E1}"/>
              </a:ext>
            </a:extLst>
          </p:cNvPr>
          <p:cNvPicPr>
            <a:picLocks noChangeAspect="1"/>
          </p:cNvPicPr>
          <p:nvPr/>
        </p:nvPicPr>
        <p:blipFill>
          <a:blip r:embed="rId3"/>
          <a:stretch>
            <a:fillRect/>
          </a:stretch>
        </p:blipFill>
        <p:spPr>
          <a:xfrm>
            <a:off x="481660" y="2902040"/>
            <a:ext cx="3944108" cy="2241460"/>
          </a:xfrm>
          <a:prstGeom prst="rect">
            <a:avLst/>
          </a:prstGeom>
        </p:spPr>
      </p:pic>
      <p:pic>
        <p:nvPicPr>
          <p:cNvPr id="7" name="Imagen 6">
            <a:extLst>
              <a:ext uri="{FF2B5EF4-FFF2-40B4-BE49-F238E27FC236}">
                <a16:creationId xmlns:a16="http://schemas.microsoft.com/office/drawing/2014/main" id="{ECF8C04A-F026-B65C-6756-4127404D0C82}"/>
              </a:ext>
            </a:extLst>
          </p:cNvPr>
          <p:cNvPicPr>
            <a:picLocks noChangeAspect="1"/>
          </p:cNvPicPr>
          <p:nvPr/>
        </p:nvPicPr>
        <p:blipFill>
          <a:blip r:embed="rId4"/>
          <a:stretch>
            <a:fillRect/>
          </a:stretch>
        </p:blipFill>
        <p:spPr>
          <a:xfrm>
            <a:off x="4499699" y="2902040"/>
            <a:ext cx="3863242" cy="2228793"/>
          </a:xfrm>
          <a:prstGeom prst="rect">
            <a:avLst/>
          </a:prstGeom>
        </p:spPr>
      </p:pic>
    </p:spTree>
    <p:extLst>
      <p:ext uri="{BB962C8B-B14F-4D97-AF65-F5344CB8AC3E}">
        <p14:creationId xmlns:p14="http://schemas.microsoft.com/office/powerpoint/2010/main" val="87869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3</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223405" y="2478024"/>
            <a:ext cx="67350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Influencia</a:t>
            </a:r>
            <a:r>
              <a:rPr lang="en-US" dirty="0"/>
              <a:t> de la </a:t>
            </a:r>
            <a:r>
              <a:rPr lang="en-US" dirty="0" err="1"/>
              <a:t>ubicación</a:t>
            </a:r>
            <a:r>
              <a:rPr lang="en-US" dirty="0"/>
              <a:t> del </a:t>
            </a:r>
            <a:r>
              <a:rPr lang="en-US" dirty="0" err="1"/>
              <a:t>alojamiento</a:t>
            </a:r>
            <a:endParaRPr dirty="0"/>
          </a:p>
        </p:txBody>
      </p:sp>
      <p:sp>
        <p:nvSpPr>
          <p:cNvPr id="2178" name="Google Shape;2178;p39"/>
          <p:cNvSpPr txBox="1">
            <a:spLocks noGrp="1"/>
          </p:cNvSpPr>
          <p:nvPr>
            <p:ph type="subTitle" idx="1"/>
          </p:nvPr>
        </p:nvSpPr>
        <p:spPr>
          <a:xfrm>
            <a:off x="914400" y="3000982"/>
            <a:ext cx="7220607"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1600" dirty="0">
                <a:solidFill>
                  <a:schemeClr val="dk2"/>
                </a:solidFill>
                <a:latin typeface="Barlow Semi Condensed"/>
                <a:ea typeface="Barlow Semi Condensed"/>
                <a:cs typeface="Barlow Semi Condensed"/>
                <a:sym typeface="Barlow Semi Condensed"/>
              </a:rPr>
              <a:t>Existe una correlación significativa entre la ubicación del alojamiento y el número de reseñas. Para recomendar propiedades por barrio, también se tuvo en cuenta que existieran ya cierta cantidad de propiedades en ese sector. Se recomienda especialmente invertir principalmente en los sectores de </a:t>
            </a:r>
            <a:r>
              <a:rPr lang="es-CO" sz="1600" dirty="0" err="1">
                <a:solidFill>
                  <a:schemeClr val="dk2"/>
                </a:solidFill>
                <a:latin typeface="Barlow Semi Condensed"/>
                <a:ea typeface="Barlow Semi Condensed"/>
                <a:cs typeface="Barlow Semi Condensed"/>
                <a:sym typeface="Barlow Semi Condensed"/>
              </a:rPr>
              <a:t>Ramersforf-Perlach</a:t>
            </a:r>
            <a:r>
              <a:rPr lang="es-CO" sz="1600" dirty="0">
                <a:solidFill>
                  <a:schemeClr val="dk2"/>
                </a:solidFill>
                <a:latin typeface="Barlow Semi Condensed"/>
                <a:ea typeface="Barlow Semi Condensed"/>
                <a:cs typeface="Barlow Semi Condensed"/>
                <a:sym typeface="Barlow Semi Condensed"/>
              </a:rPr>
              <a:t> y </a:t>
            </a:r>
            <a:r>
              <a:rPr lang="es-CO" sz="1600" dirty="0" err="1">
                <a:solidFill>
                  <a:schemeClr val="dk2"/>
                </a:solidFill>
                <a:latin typeface="Barlow Semi Condensed"/>
                <a:ea typeface="Barlow Semi Condensed"/>
                <a:cs typeface="Barlow Semi Condensed"/>
                <a:sym typeface="Barlow Semi Condensed"/>
              </a:rPr>
              <a:t>Ludwigsvorstadt-Isarvorstadt</a:t>
            </a:r>
            <a:r>
              <a:rPr lang="es-CO" sz="1600" dirty="0">
                <a:solidFill>
                  <a:schemeClr val="dk2"/>
                </a:solidFill>
                <a:latin typeface="Barlow Semi Condensed"/>
                <a:ea typeface="Barlow Semi Condensed"/>
                <a:cs typeface="Barlow Semi Condensed"/>
                <a:sym typeface="Barlow Semi Condensed"/>
              </a:rPr>
              <a:t>, seguidos de </a:t>
            </a:r>
            <a:r>
              <a:rPr lang="es-CO" sz="1600" dirty="0" err="1">
                <a:solidFill>
                  <a:schemeClr val="dk2"/>
                </a:solidFill>
                <a:latin typeface="Barlow Semi Condensed"/>
                <a:ea typeface="Barlow Semi Condensed"/>
                <a:cs typeface="Barlow Semi Condensed"/>
                <a:sym typeface="Barlow Semi Condensed"/>
              </a:rPr>
              <a:t>Schwabing</a:t>
            </a:r>
            <a:r>
              <a:rPr lang="es-CO" sz="1600" dirty="0">
                <a:solidFill>
                  <a:schemeClr val="dk2"/>
                </a:solidFill>
                <a:latin typeface="Barlow Semi Condensed"/>
                <a:ea typeface="Barlow Semi Condensed"/>
                <a:cs typeface="Barlow Semi Condensed"/>
                <a:sym typeface="Barlow Semi Condensed"/>
              </a:rPr>
              <a:t>-West y Au-</a:t>
            </a:r>
            <a:r>
              <a:rPr lang="es-CO" sz="1600" dirty="0" err="1">
                <a:solidFill>
                  <a:schemeClr val="dk2"/>
                </a:solidFill>
                <a:latin typeface="Barlow Semi Condensed"/>
                <a:ea typeface="Barlow Semi Condensed"/>
                <a:cs typeface="Barlow Semi Condensed"/>
                <a:sym typeface="Barlow Semi Condensed"/>
              </a:rPr>
              <a:t>Haidhausen</a:t>
            </a:r>
            <a:r>
              <a:rPr lang="es-CO" sz="1600" dirty="0">
                <a:solidFill>
                  <a:schemeClr val="dk2"/>
                </a:solidFill>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9980180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495</Words>
  <Application>Microsoft Macintosh PowerPoint</Application>
  <PresentationFormat>Presentación en pantalla (16:9)</PresentationFormat>
  <Paragraphs>58</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Barlow Semi Condensed Medium</vt:lpstr>
      <vt:lpstr>Arial</vt:lpstr>
      <vt:lpstr>Fjalla One</vt:lpstr>
      <vt:lpstr>Barlow Semi Condensed</vt:lpstr>
      <vt:lpstr>Abel</vt:lpstr>
      <vt:lpstr>Technology Consulting by Slidesgo</vt:lpstr>
      <vt:lpstr>Alternativas de inversión inmobiliaria para alquiler vacacional en Munich</vt:lpstr>
      <vt:lpstr>Información de los datos</vt:lpstr>
      <vt:lpstr>Información del estudio</vt:lpstr>
      <vt:lpstr>Insights Obtenidos</vt:lpstr>
      <vt:lpstr>Relación entre variables de entrada y salida</vt:lpstr>
      <vt:lpstr>Relación entre variables de entrada y salida</vt:lpstr>
      <vt:lpstr>Influencia del precio en la inversión</vt:lpstr>
      <vt:lpstr>Influencia del precio en la inversión</vt:lpstr>
      <vt:lpstr>Influencia de la ubicación del alojamiento</vt:lpstr>
      <vt:lpstr>Influencia de la ubicación del alojamiento</vt:lpstr>
      <vt:lpstr>Influencia del tipo de propiedad</vt:lpstr>
      <vt:lpstr>Influencia del tipo de propiedad</vt:lpstr>
      <vt:lpstr>Respecto a alojamientos compartidos</vt:lpstr>
      <vt:lpstr>Respecto a alojamientos compartidos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Alternativas de inversión inmobiliaria para alquiler vacacional en Munich</dc:title>
  <cp:lastModifiedBy>Javier Andres Ramirez Silva</cp:lastModifiedBy>
  <cp:revision>2</cp:revision>
  <dcterms:modified xsi:type="dcterms:W3CDTF">2023-09-04T04:57:59Z</dcterms:modified>
</cp:coreProperties>
</file>