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5" r:id="rId8"/>
    <p:sldId id="266" r:id="rId9"/>
    <p:sldId id="263" r:id="rId10"/>
    <p:sldId id="279" r:id="rId11"/>
    <p:sldId id="264" r:id="rId12"/>
    <p:sldId id="275" r:id="rId13"/>
    <p:sldId id="276" r:id="rId14"/>
    <p:sldId id="267" r:id="rId15"/>
    <p:sldId id="272" r:id="rId16"/>
    <p:sldId id="269" r:id="rId17"/>
    <p:sldId id="274" r:id="rId18"/>
    <p:sldId id="268" r:id="rId19"/>
    <p:sldId id="270" r:id="rId20"/>
    <p:sldId id="271" r:id="rId21"/>
    <p:sldId id="273" r:id="rId22"/>
    <p:sldId id="277"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no Bravo, Victor Hugo (CIAT)" initials="PBVH(" lastIdx="3" clrIdx="0">
    <p:extLst>
      <p:ext uri="{19B8F6BF-5375-455C-9EA6-DF929625EA0E}">
        <p15:presenceInfo xmlns:p15="http://schemas.microsoft.com/office/powerpoint/2012/main" userId="S-1-5-21-1606980848-162531612-839522115-31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0" d="100"/>
          <a:sy n="60" d="100"/>
        </p:scale>
        <p:origin x="72"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4T15:46:53.478" idx="3">
    <p:pos x="6063" y="2711"/>
    <p:text>Se puede descargar kmz para trabajar desde el equipo o acceder al mapa en linea de las estaciones (mejor). Desde el mapa en línea puedo utilizarr una función llamada proximity que es similar a bufer en arcgis. Seleccionar estaciones por poligonos a mano y sacar el listado de estas, descargar los datos disponibles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31T10:44:42.372" idx="1">
    <p:pos x="5581" y="2637"/>
    <p:text>Si tenemos la certeza de que la información horaria esta midiendo los mismos días que la diaria, es preferible descartar los datos diarios y obtenerlos nosotros mismo en la conversión.</p:text>
    <p:extLst>
      <p:ext uri="{C676402C-5697-4E1C-873F-D02D1690AC5C}">
        <p15:threadingInfo xmlns:p15="http://schemas.microsoft.com/office/powerpoint/2012/main" timeZoneBias="300"/>
      </p:ext>
    </p:extLst>
  </p:cm>
  <p:cm authorId="1" dt="2016-10-31T10:48:31.040" idx="2">
    <p:pos x="2080" y="1740"/>
    <p:text>Ya sea porque se registró de una de las formas hasta cierta fecha y cambió a partir de ella, o porque se registró horario pero como opción se tenga por parte del dueño de la información el resumen diario.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39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35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41868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87952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0132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1497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F478E455-2610-4EC8-99BC-ED6763E081C6}" type="datetimeFigureOut">
              <a:rPr lang="es-CO" smtClean="0"/>
              <a:t>16/03/2017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621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F478E455-2610-4EC8-99BC-ED6763E081C6}" type="datetimeFigureOut">
              <a:rPr lang="es-CO" smtClean="0"/>
              <a:t>16/03/2017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008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8E455-2610-4EC8-99BC-ED6763E081C6}" type="datetimeFigureOut">
              <a:rPr lang="es-CO" smtClean="0"/>
              <a:t>16/03/2017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8477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818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9322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E455-2610-4EC8-99BC-ED6763E081C6}" type="datetimeFigureOut">
              <a:rPr lang="es-CO" smtClean="0"/>
              <a:t>16/03/2017</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85C4-2FBF-4D4E-B592-0B1BA29A7481}" type="slidenum">
              <a:rPr lang="es-CO" smtClean="0"/>
              <a:t>‹#›</a:t>
            </a:fld>
            <a:endParaRPr lang="es-CO"/>
          </a:p>
        </p:txBody>
      </p:sp>
    </p:spTree>
    <p:extLst>
      <p:ext uri="{BB962C8B-B14F-4D97-AF65-F5344CB8AC3E}">
        <p14:creationId xmlns:p14="http://schemas.microsoft.com/office/powerpoint/2010/main" val="2023330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presentations.copernicus.org/EGU2012-14026_presentation.pdf" TargetMode="External"/><Relationship Id="rId5" Type="http://schemas.openxmlformats.org/officeDocument/2006/relationships/hyperlink" Target="ftp://ftp.fao.org/docrep/fao/009/x0490s/x0490s01.pdf" TargetMode="External"/><Relationship Id="rId4" Type="http://schemas.openxmlformats.org/officeDocument/2006/relationships/hyperlink" Target="https://github.com/victor1130/Scripts_Clima"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www.diva-gis.org/Data" TargetMode="External"/><Relationship Id="rId3" Type="http://schemas.openxmlformats.org/officeDocument/2006/relationships/hyperlink" Target="https://www.car.gov.co/index.php?idcategoria=10571" TargetMode="External"/><Relationship Id="rId7" Type="http://schemas.openxmlformats.org/officeDocument/2006/relationships/hyperlink" Target="ftp://ftp.chg.ucsb.edu/pub/org/chg/products/CHIRPS-2.0/global_daily/tifs/p05/" TargetMode="External"/><Relationship Id="rId2" Type="http://schemas.openxmlformats.org/officeDocument/2006/relationships/hyperlink" Target="https://data.noaa.gov/dataset/global-surface-summary-of-the-day-gsod" TargetMode="External"/><Relationship Id="rId1" Type="http://schemas.openxmlformats.org/officeDocument/2006/relationships/slideLayout" Target="../slideLayouts/slideLayout2.xml"/><Relationship Id="rId6" Type="http://schemas.openxmlformats.org/officeDocument/2006/relationships/hyperlink" Target="http://apps.ciat.cgiarad.org/meteoro/includes/contents/main.xhtml" TargetMode="External"/><Relationship Id="rId5" Type="http://schemas.openxmlformats.org/officeDocument/2006/relationships/hyperlink" Target="http://chg.geog.ucsb.edu/data/chirps/" TargetMode="External"/><Relationship Id="rId4" Type="http://schemas.openxmlformats.org/officeDocument/2006/relationships/hyperlink" Target="http://www.ideam.gov.co/solicitud-de-informac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diva-gis.org/Data" TargetMode="External"/><Relationship Id="rId3" Type="http://schemas.openxmlformats.org/officeDocument/2006/relationships/image" Target="../media/image7.png"/><Relationship Id="rId7" Type="http://schemas.openxmlformats.org/officeDocument/2006/relationships/hyperlink" Target="http://chg.geog.ucsb.edu/data/chirps/" TargetMode="External"/><Relationship Id="rId12" Type="http://schemas.openxmlformats.org/officeDocument/2006/relationships/image" Target="../media/image12.jpeg"/><Relationship Id="rId2" Type="http://schemas.openxmlformats.org/officeDocument/2006/relationships/hyperlink" Target="http://www.ideam.gov.co/solicitud-de-informacion" TargetMode="Externa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hyperlink" Target="http://www.igac.gov.co/igac" TargetMode="External"/><Relationship Id="rId5" Type="http://schemas.openxmlformats.org/officeDocument/2006/relationships/image" Target="../media/image8.png"/><Relationship Id="rId15" Type="http://schemas.openxmlformats.org/officeDocument/2006/relationships/comments" Target="../comments/comment1.xml"/><Relationship Id="rId10" Type="http://schemas.openxmlformats.org/officeDocument/2006/relationships/image" Target="../media/image11.png"/><Relationship Id="rId4" Type="http://schemas.openxmlformats.org/officeDocument/2006/relationships/hyperlink" Target="https://www.car.gov.co/index.php?idcategoria=10571" TargetMode="External"/><Relationship Id="rId9" Type="http://schemas.openxmlformats.org/officeDocument/2006/relationships/hyperlink" Target="https://data.noaa.gov/dataset/global-surface-summary-of-the-day-gsod" TargetMode="Externa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rPr>
              <a:t>Tratamiento de datos climáticos.</a:t>
            </a:r>
            <a:endParaRPr lang="es-CO" dirty="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31308" cy="1917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1308" y="4499358"/>
            <a:ext cx="1179721" cy="11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273" y="4499358"/>
            <a:ext cx="1198168" cy="1198168"/>
          </a:xfrm>
          <a:prstGeom prst="rect">
            <a:avLst/>
          </a:prstGeom>
        </p:spPr>
      </p:pic>
      <p:sp>
        <p:nvSpPr>
          <p:cNvPr id="11" name="Title 1"/>
          <p:cNvSpPr txBox="1">
            <a:spLocks/>
          </p:cNvSpPr>
          <p:nvPr/>
        </p:nvSpPr>
        <p:spPr>
          <a:xfrm>
            <a:off x="1524000" y="3506168"/>
            <a:ext cx="9144000" cy="1126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smtClean="0"/>
              <a:t>Victor Hugo Patiño Bravo</a:t>
            </a:r>
          </a:p>
          <a:p>
            <a:r>
              <a:rPr lang="es-CO" sz="2400" dirty="0" smtClean="0"/>
              <a:t>v.h.patino@cgiar.org</a:t>
            </a:r>
            <a:endParaRPr lang="es-CO" sz="2400" dirty="0"/>
          </a:p>
        </p:txBody>
      </p:sp>
    </p:spTree>
    <p:extLst>
      <p:ext uri="{BB962C8B-B14F-4D97-AF65-F5344CB8AC3E}">
        <p14:creationId xmlns:p14="http://schemas.microsoft.com/office/powerpoint/2010/main" val="332551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diaria.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3 o 4 Desviaciones estándar.</a:t>
            </a:r>
          </a:p>
          <a:p>
            <a:pPr algn="just"/>
            <a:r>
              <a:rPr lang="es-CO" sz="3200" dirty="0" smtClean="0"/>
              <a:t>Ayudas gráficas.</a:t>
            </a:r>
          </a:p>
          <a:p>
            <a:pPr algn="just"/>
            <a:r>
              <a:rPr lang="es-CO" sz="3200" dirty="0" smtClean="0"/>
              <a:t>Valores referencia </a:t>
            </a:r>
            <a:r>
              <a:rPr lang="es-CO" sz="3200" dirty="0"/>
              <a:t>según la zona </a:t>
            </a:r>
            <a:r>
              <a:rPr lang="es-CO" sz="3200" dirty="0" smtClean="0"/>
              <a:t>/ historia.</a:t>
            </a:r>
          </a:p>
          <a:p>
            <a:pPr algn="just"/>
            <a:r>
              <a:rPr lang="es-CO" sz="3200" dirty="0" err="1" smtClean="0"/>
              <a:t>Tmax</a:t>
            </a:r>
            <a:r>
              <a:rPr lang="es-CO" sz="3200" dirty="0" smtClean="0"/>
              <a:t>&gt;</a:t>
            </a:r>
            <a:r>
              <a:rPr lang="es-CO" sz="3200" dirty="0" err="1" smtClean="0"/>
              <a:t>Tmin</a:t>
            </a:r>
            <a:r>
              <a:rPr lang="es-CO" sz="3200" dirty="0" smtClean="0"/>
              <a:t>.</a:t>
            </a:r>
          </a:p>
          <a:p>
            <a:pPr algn="just"/>
            <a:endParaRPr lang="es-CO" sz="3200" dirty="0"/>
          </a:p>
        </p:txBody>
      </p:sp>
      <p:sp>
        <p:nvSpPr>
          <p:cNvPr id="4" name="Rectangle 3">
            <a:hlinkClick r:id="rId2" action="ppaction://hlinksldjump"/>
          </p:cNvPr>
          <p:cNvSpPr/>
          <p:nvPr/>
        </p:nvSpPr>
        <p:spPr>
          <a:xfrm>
            <a:off x="1124988" y="2630771"/>
            <a:ext cx="2685535" cy="38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850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a:t>Conversión de datos </a:t>
            </a:r>
            <a:r>
              <a:rPr lang="es-CO" dirty="0" smtClean="0"/>
              <a:t>horarios.</a:t>
            </a:r>
            <a:endParaRPr lang="es-CO" dirty="0"/>
          </a:p>
        </p:txBody>
      </p:sp>
      <p:sp>
        <p:nvSpPr>
          <p:cNvPr id="3" name="Content Placeholder 2"/>
          <p:cNvSpPr>
            <a:spLocks noGrp="1"/>
          </p:cNvSpPr>
          <p:nvPr>
            <p:ph idx="1"/>
          </p:nvPr>
        </p:nvSpPr>
        <p:spPr/>
        <p:txBody>
          <a:bodyPr/>
          <a:lstStyle/>
          <a:p>
            <a:pPr marL="0" indent="0" algn="just">
              <a:buNone/>
            </a:pPr>
            <a:endParaRPr lang="es-CO" dirty="0"/>
          </a:p>
          <a:p>
            <a:pPr algn="just"/>
            <a:r>
              <a:rPr lang="es-CO" sz="3600" dirty="0" smtClean="0"/>
              <a:t>Operación por variable.</a:t>
            </a:r>
          </a:p>
          <a:p>
            <a:pPr lvl="1" algn="just"/>
            <a:r>
              <a:rPr lang="es-CO" sz="3200" dirty="0" smtClean="0"/>
              <a:t>Acumulados, máximos, mínimos, promedios.</a:t>
            </a:r>
          </a:p>
          <a:p>
            <a:pPr algn="just"/>
            <a:r>
              <a:rPr lang="es-CO" sz="3600" dirty="0" smtClean="0"/>
              <a:t>Rango horario según variable.</a:t>
            </a:r>
          </a:p>
          <a:p>
            <a:pPr algn="just"/>
            <a:r>
              <a:rPr lang="es-CO" sz="3600" dirty="0" smtClean="0"/>
              <a:t>Regla del 80% (Validez del dato).</a:t>
            </a:r>
          </a:p>
        </p:txBody>
      </p:sp>
    </p:spTree>
    <p:extLst>
      <p:ext uri="{BB962C8B-B14F-4D97-AF65-F5344CB8AC3E}">
        <p14:creationId xmlns:p14="http://schemas.microsoft.com/office/powerpoint/2010/main" val="169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Control de calidad.</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300" y="1408670"/>
            <a:ext cx="10731499" cy="5082746"/>
          </a:xfrm>
        </p:spPr>
      </p:pic>
      <p:sp>
        <p:nvSpPr>
          <p:cNvPr id="3" name="Up Arrow 2">
            <a:hlinkClick r:id="rId3" action="ppaction://hlinksldjump"/>
          </p:cNvPr>
          <p:cNvSpPr/>
          <p:nvPr/>
        </p:nvSpPr>
        <p:spPr>
          <a:xfrm>
            <a:off x="82379" y="6598509"/>
            <a:ext cx="148281" cy="1977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1278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smtClean="0"/>
              <a:t>Unir duplicidad de fuentes de información.</a:t>
            </a:r>
            <a:endParaRPr lang="es-CO" dirty="0"/>
          </a:p>
        </p:txBody>
      </p:sp>
      <p:sp>
        <p:nvSpPr>
          <p:cNvPr id="3" name="Content Placeholder 2"/>
          <p:cNvSpPr>
            <a:spLocks noGrp="1"/>
          </p:cNvSpPr>
          <p:nvPr>
            <p:ph idx="1"/>
          </p:nvPr>
        </p:nvSpPr>
        <p:spPr/>
        <p:txBody>
          <a:bodyPr/>
          <a:lstStyle/>
          <a:p>
            <a:pPr marL="0" indent="0" algn="just">
              <a:buNone/>
            </a:pPr>
            <a:endParaRPr lang="es-CO" dirty="0"/>
          </a:p>
          <a:p>
            <a:pPr marL="0" indent="0" algn="just">
              <a:buNone/>
            </a:pPr>
            <a:r>
              <a:rPr lang="es-CO" dirty="0" smtClean="0"/>
              <a:t>Puede darse el caso de que la misma estación tenga registros a nivel horario y diario.</a:t>
            </a:r>
          </a:p>
          <a:p>
            <a:pPr marL="0" indent="0" algn="just">
              <a:buNone/>
            </a:pPr>
            <a:endParaRPr lang="es-CO" dirty="0"/>
          </a:p>
          <a:p>
            <a:pPr marL="0" indent="0" algn="just">
              <a:buNone/>
            </a:pPr>
            <a:r>
              <a:rPr lang="es-CO" dirty="0" smtClean="0"/>
              <a:t>Para evitar el dilema de cuál de las dos fuentes usar, se contempla una mezcla de estas dos antes del control de calidad diario.</a:t>
            </a:r>
            <a:endParaRPr lang="es-CO" dirty="0"/>
          </a:p>
        </p:txBody>
      </p:sp>
    </p:spTree>
    <p:extLst>
      <p:ext uri="{BB962C8B-B14F-4D97-AF65-F5344CB8AC3E}">
        <p14:creationId xmlns:p14="http://schemas.microsoft.com/office/powerpoint/2010/main" val="133150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dirty="0"/>
          </a:p>
          <a:p>
            <a:pPr marL="0" indent="0" algn="just">
              <a:buNone/>
            </a:pPr>
            <a:r>
              <a:rPr lang="es-CO" sz="4400" dirty="0"/>
              <a:t>Utilizando una </a:t>
            </a:r>
            <a:r>
              <a:rPr lang="es-CO" sz="4400" dirty="0" smtClean="0"/>
              <a:t>librería </a:t>
            </a:r>
            <a:r>
              <a:rPr lang="es-CO" sz="4400" dirty="0"/>
              <a:t>de R llamada </a:t>
            </a:r>
            <a:r>
              <a:rPr lang="es-CO" sz="4400" i="1" dirty="0" err="1"/>
              <a:t>Rmawgen</a:t>
            </a:r>
            <a:r>
              <a:rPr lang="es-CO" sz="4400" i="1" dirty="0" smtClean="0"/>
              <a:t>(), la cual hace uso de modelos VAR que permiten mantener la correlación temporal y espacial entre las variables</a:t>
            </a:r>
            <a:r>
              <a:rPr lang="es-CO" sz="4400" dirty="0" smtClean="0"/>
              <a:t> (TMAX</a:t>
            </a:r>
            <a:r>
              <a:rPr lang="es-CO" sz="4400" dirty="0"/>
              <a:t>, TMIN y </a:t>
            </a:r>
            <a:r>
              <a:rPr lang="es-CO" sz="4400" dirty="0" smtClean="0"/>
              <a:t>RAIN).</a:t>
            </a:r>
            <a:endParaRPr lang="es-CO" sz="4400" dirty="0"/>
          </a:p>
        </p:txBody>
      </p:sp>
    </p:spTree>
    <p:extLst>
      <p:ext uri="{BB962C8B-B14F-4D97-AF65-F5344CB8AC3E}">
        <p14:creationId xmlns:p14="http://schemas.microsoft.com/office/powerpoint/2010/main" val="308703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9700" y="1270000"/>
            <a:ext cx="9385300" cy="5359400"/>
          </a:xfrm>
        </p:spPr>
      </p:pic>
    </p:spTree>
    <p:extLst>
      <p:ext uri="{BB962C8B-B14F-4D97-AF65-F5344CB8AC3E}">
        <p14:creationId xmlns:p14="http://schemas.microsoft.com/office/powerpoint/2010/main" val="2089996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sz="3600" dirty="0"/>
          </a:p>
          <a:p>
            <a:pPr marL="0" indent="0" algn="just">
              <a:buNone/>
            </a:pPr>
            <a:r>
              <a:rPr lang="es-CO" sz="5400" dirty="0" smtClean="0"/>
              <a:t>Para RHUM y ESOL, se utilizan un modelo de machine </a:t>
            </a:r>
            <a:r>
              <a:rPr lang="es-CO" sz="5400" dirty="0" err="1" smtClean="0"/>
              <a:t>learning</a:t>
            </a:r>
            <a:r>
              <a:rPr lang="es-CO" sz="5400" dirty="0" smtClean="0"/>
              <a:t>, RF.</a:t>
            </a:r>
          </a:p>
          <a:p>
            <a:pPr marL="0" indent="0" algn="just">
              <a:buNone/>
            </a:pPr>
            <a:endParaRPr lang="es-CO" sz="5400" dirty="0" smtClean="0"/>
          </a:p>
          <a:p>
            <a:pPr marL="0" indent="0" algn="just">
              <a:buNone/>
            </a:pPr>
            <a:endParaRPr lang="es-CO" sz="5400" dirty="0"/>
          </a:p>
        </p:txBody>
      </p:sp>
    </p:spTree>
    <p:extLst>
      <p:ext uri="{BB962C8B-B14F-4D97-AF65-F5344CB8AC3E}">
        <p14:creationId xmlns:p14="http://schemas.microsoft.com/office/powerpoint/2010/main" val="1175700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s-CO" sz="3600" dirty="0" smtClean="0"/>
                  <a:t>Pueden resultar varias estaciones asignadas a un mismo punto de interés. Definir cuál es la más adecuada en un punto dado se determina por un indicador por variable que ha sido construido, teniendo en cuenta la distancia, la altura y la información faltante.</a:t>
                </a:r>
              </a:p>
              <a:p>
                <a:pPr marL="0" indent="0" algn="just">
                  <a:buNone/>
                </a:pPr>
                <a:endParaRPr lang="es-CO" sz="36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i="1">
                              <a:latin typeface="Cambria Math" panose="02040503050406030204" pitchFamily="18" charset="0"/>
                            </a:rPr>
                            <m:t>𝐼𝑄</m:t>
                          </m:r>
                        </m:e>
                        <m:sub>
                          <m:r>
                            <a:rPr lang="en-US" sz="3600" b="0" i="1" smtClean="0">
                              <a:latin typeface="Cambria Math" panose="02040503050406030204" pitchFamily="18" charset="0"/>
                            </a:rPr>
                            <m:t>𝑣𝑎𝑟</m:t>
                          </m:r>
                        </m:sub>
                      </m:sSub>
                      <m:r>
                        <a:rPr lang="en-US" sz="3600" b="0" i="1" smtClean="0">
                          <a:latin typeface="Cambria Math" panose="02040503050406030204" pitchFamily="18" charset="0"/>
                        </a:rPr>
                        <m:t>=       ∗</m:t>
                      </m:r>
                      <m:r>
                        <a:rPr lang="en-US" sz="3600" b="0" i="1" smtClean="0">
                          <a:latin typeface="Cambria Math" panose="02040503050406030204" pitchFamily="18" charset="0"/>
                        </a:rPr>
                        <m:t>𝑑𝑖𝑠𝑡</m:t>
                      </m:r>
                      <m:r>
                        <a:rPr lang="en-US" sz="3600" b="0" i="1" smtClean="0">
                          <a:latin typeface="Cambria Math" panose="02040503050406030204" pitchFamily="18" charset="0"/>
                        </a:rPr>
                        <m:t>+       ∗</m:t>
                      </m:r>
                      <m:r>
                        <a:rPr lang="en-US" sz="3600" b="0" i="1" smtClean="0">
                          <a:latin typeface="Cambria Math" panose="02040503050406030204" pitchFamily="18" charset="0"/>
                        </a:rPr>
                        <m:t>𝑎𝑙𝑡</m:t>
                      </m:r>
                      <m:r>
                        <a:rPr lang="en-US" sz="3600" b="0" i="1" smtClean="0">
                          <a:latin typeface="Cambria Math" panose="02040503050406030204" pitchFamily="18" charset="0"/>
                        </a:rPr>
                        <m:t>+        ∗</m:t>
                      </m:r>
                      <m:r>
                        <a:rPr lang="en-US" sz="3600" b="0" i="1" smtClean="0">
                          <a:latin typeface="Cambria Math" panose="02040503050406030204" pitchFamily="18" charset="0"/>
                        </a:rPr>
                        <m:t>𝑁𝐴</m:t>
                      </m:r>
                    </m:oMath>
                  </m:oMathPara>
                </a14:m>
                <a:endParaRPr lang="es-CO" sz="3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7" t="-3361" r="-173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830711" y="53793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i="1">
                              <a:solidFill>
                                <a:schemeClr val="tx1"/>
                              </a:solidFill>
                              <a:latin typeface="Cambria Math" panose="02040503050406030204" pitchFamily="18" charset="0"/>
                            </a:rPr>
                            <m:t>1</m:t>
                          </m:r>
                        </m:sub>
                      </m:sSub>
                    </m:oMath>
                  </m:oMathPara>
                </a14:m>
                <a:endParaRPr lang="es-CO" sz="36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30711" y="5379357"/>
                <a:ext cx="669473" cy="620486"/>
              </a:xfrm>
              <a:prstGeom prst="rect">
                <a:avLst/>
              </a:prstGeom>
              <a:blipFill rotWithShape="0">
                <a:blip r:embed="rId3"/>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096000"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2</m:t>
                          </m:r>
                        </m:sub>
                      </m:sSub>
                    </m:oMath>
                  </m:oMathPara>
                </a14:m>
                <a:endParaRPr lang="es-CO" sz="36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096000" y="5373914"/>
                <a:ext cx="669473" cy="620486"/>
              </a:xfrm>
              <a:prstGeom prst="rect">
                <a:avLst/>
              </a:prstGeom>
              <a:blipFill rotWithShape="0">
                <a:blip r:embed="rId4"/>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164734"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3</m:t>
                          </m:r>
                        </m:sub>
                      </m:sSub>
                    </m:oMath>
                  </m:oMathPara>
                </a14:m>
                <a:endParaRPr lang="es-CO" sz="36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164734" y="5373914"/>
                <a:ext cx="669473" cy="620486"/>
              </a:xfrm>
              <a:prstGeom prst="rect">
                <a:avLst/>
              </a:prstGeom>
              <a:blipFill rotWithShape="0">
                <a:blip r:embed="rId5"/>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75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700"/>
                            </p:stCondLst>
                            <p:childTnLst>
                              <p:par>
                                <p:cTn id="12" presetID="34" presetClass="emph" presetSubtype="0" fill="hold" grpId="0" nodeType="afterEffect">
                                  <p:stCondLst>
                                    <p:cond delay="0"/>
                                  </p:stCondLst>
                                  <p:iterate type="lt">
                                    <p:tmPct val="10000"/>
                                  </p:iterate>
                                  <p:childTnLst>
                                    <p:animMotion origin="layout" path="M -3.95833E-6 -3.33333E-6 L -3.95833E-6 -0.07222 " pathEditMode="relative" rAng="0" ptsTypes="AA">
                                      <p:cBhvr>
                                        <p:cTn id="13" dur="250" accel="50000" decel="50000" autoRev="1" fill="hold">
                                          <p:stCondLst>
                                            <p:cond delay="0"/>
                                          </p:stCondLst>
                                        </p:cTn>
                                        <p:tgtEl>
                                          <p:spTgt spid="6"/>
                                        </p:tgtEl>
                                        <p:attrNameLst>
                                          <p:attrName>ppt_x</p:attrName>
                                          <p:attrName>ppt_y</p:attrName>
                                        </p:attrNameLst>
                                      </p:cBhvr>
                                      <p:rCtr x="0" y="-3611"/>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par>
                          <p:cTn id="18" fill="hold">
                            <p:stCondLst>
                              <p:cond delay="1400"/>
                            </p:stCondLst>
                            <p:childTnLst>
                              <p:par>
                                <p:cTn id="19" presetID="34" presetClass="emph" presetSubtype="0" fill="hold" grpId="0" nodeType="afterEffect">
                                  <p:stCondLst>
                                    <p:cond delay="0"/>
                                  </p:stCondLst>
                                  <p:iterate type="lt">
                                    <p:tmPct val="10000"/>
                                  </p:iterate>
                                  <p:childTnLst>
                                    <p:animMotion origin="layout" path="M 4.58333E-6 -3.33333E-6 L 4.58333E-6 -0.07222 " pathEditMode="relative" rAng="0" ptsTypes="AA">
                                      <p:cBhvr>
                                        <p:cTn id="20" dur="250" accel="50000" decel="50000" autoRev="1" fill="hold">
                                          <p:stCondLst>
                                            <p:cond delay="0"/>
                                          </p:stCondLst>
                                        </p:cTn>
                                        <p:tgtEl>
                                          <p:spTgt spid="8"/>
                                        </p:tgtEl>
                                        <p:attrNameLst>
                                          <p:attrName>ppt_x</p:attrName>
                                          <p:attrName>ppt_y</p:attrName>
                                        </p:attrNameLst>
                                      </p:cBhvr>
                                      <p:rCtr x="0" y="-3611"/>
                                    </p:animMotion>
                                    <p:animRot by="1500000">
                                      <p:cBhvr>
                                        <p:cTn id="21" dur="125" fill="hold">
                                          <p:stCondLst>
                                            <p:cond delay="0"/>
                                          </p:stCondLst>
                                        </p:cTn>
                                        <p:tgtEl>
                                          <p:spTgt spid="8"/>
                                        </p:tgtEl>
                                        <p:attrNameLst>
                                          <p:attrName>r</p:attrName>
                                        </p:attrNameLst>
                                      </p:cBhvr>
                                    </p:animRot>
                                    <p:animRot by="-1500000">
                                      <p:cBhvr>
                                        <p:cTn id="22" dur="125" fill="hold">
                                          <p:stCondLst>
                                            <p:cond delay="125"/>
                                          </p:stCondLst>
                                        </p:cTn>
                                        <p:tgtEl>
                                          <p:spTgt spid="8"/>
                                        </p:tgtEl>
                                        <p:attrNameLst>
                                          <p:attrName>r</p:attrName>
                                        </p:attrNameLst>
                                      </p:cBhvr>
                                    </p:animRot>
                                    <p:animRot by="-1500000">
                                      <p:cBhvr>
                                        <p:cTn id="23" dur="125" fill="hold">
                                          <p:stCondLst>
                                            <p:cond delay="250"/>
                                          </p:stCondLst>
                                        </p:cTn>
                                        <p:tgtEl>
                                          <p:spTgt spid="8"/>
                                        </p:tgtEl>
                                        <p:attrNameLst>
                                          <p:attrName>r</p:attrName>
                                        </p:attrNameLst>
                                      </p:cBhvr>
                                    </p:animRot>
                                    <p:animRot by="1500000">
                                      <p:cBhvr>
                                        <p:cTn id="24"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349352"/>
            <a:ext cx="10799085" cy="5394971"/>
          </a:xfrm>
          <a:prstGeom prst="rect">
            <a:avLst/>
          </a:prstGeom>
        </p:spPr>
      </p:pic>
    </p:spTree>
    <p:extLst>
      <p:ext uri="{BB962C8B-B14F-4D97-AF65-F5344CB8AC3E}">
        <p14:creationId xmlns:p14="http://schemas.microsoft.com/office/powerpoint/2010/main" val="39410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250498"/>
            <a:ext cx="10799085" cy="5394971"/>
          </a:xfrm>
          <a:prstGeom prst="rect">
            <a:avLst/>
          </a:prstGeom>
        </p:spPr>
      </p:pic>
    </p:spTree>
    <p:extLst>
      <p:ext uri="{BB962C8B-B14F-4D97-AF65-F5344CB8AC3E}">
        <p14:creationId xmlns:p14="http://schemas.microsoft.com/office/powerpoint/2010/main" val="297009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Dónde</a:t>
            </a:r>
            <a:r>
              <a:rPr lang="en-US" dirty="0" smtClean="0"/>
              <a:t>?</a:t>
            </a:r>
            <a:endParaRPr lang="es-CO"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8658" y="1436688"/>
            <a:ext cx="3894684" cy="388143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04" y="4049556"/>
            <a:ext cx="1125365" cy="1268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29250"/>
            <a:ext cx="1857375" cy="1428750"/>
          </a:xfrm>
          <a:prstGeom prst="rect">
            <a:avLst/>
          </a:prstGeom>
        </p:spPr>
      </p:pic>
    </p:spTree>
    <p:extLst>
      <p:ext uri="{BB962C8B-B14F-4D97-AF65-F5344CB8AC3E}">
        <p14:creationId xmlns:p14="http://schemas.microsoft.com/office/powerpoint/2010/main" val="143390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6" y="1303808"/>
            <a:ext cx="10799085" cy="5394971"/>
          </a:xfrm>
          <a:prstGeom prst="rect">
            <a:avLst/>
          </a:prstGeom>
        </p:spPr>
      </p:pic>
    </p:spTree>
    <p:extLst>
      <p:ext uri="{BB962C8B-B14F-4D97-AF65-F5344CB8AC3E}">
        <p14:creationId xmlns:p14="http://schemas.microsoft.com/office/powerpoint/2010/main" val="4162755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5042919"/>
          </a:xfrm>
        </p:spPr>
        <p:txBody>
          <a:bodyPr>
            <a:normAutofit/>
          </a:bodyPr>
          <a:lstStyle/>
          <a:p>
            <a:pPr marL="0" indent="0">
              <a:buNone/>
            </a:pPr>
            <a:r>
              <a:rPr lang="es-CO" dirty="0" smtClean="0"/>
              <a:t>Software R y </a:t>
            </a:r>
            <a:r>
              <a:rPr lang="es-CO" dirty="0" err="1" smtClean="0"/>
              <a:t>Rstudio</a:t>
            </a:r>
            <a:r>
              <a:rPr lang="es-CO" dirty="0" smtClean="0"/>
              <a:t>.</a:t>
            </a:r>
            <a:endParaRPr lang="es-CO" dirty="0"/>
          </a:p>
          <a:p>
            <a:pPr lvl="1">
              <a:buFont typeface="Wingdings" panose="05000000000000000000" pitchFamily="2" charset="2"/>
              <a:buChar char="ü"/>
            </a:pPr>
            <a:r>
              <a:rPr lang="es-CO" dirty="0">
                <a:solidFill>
                  <a:schemeClr val="accent5">
                    <a:lumMod val="75000"/>
                  </a:schemeClr>
                </a:solidFill>
                <a:hlinkClick r:id="rId2"/>
              </a:rPr>
              <a:t>https://cran.r-project.org</a:t>
            </a:r>
            <a:r>
              <a:rPr lang="es-CO" dirty="0" smtClean="0">
                <a:solidFill>
                  <a:schemeClr val="accent5">
                    <a:lumMod val="75000"/>
                  </a:schemeClr>
                </a:solidFill>
                <a:hlinkClick r:id="rId2"/>
              </a:rPr>
              <a:t>/</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3"/>
              </a:rPr>
              <a:t>https://www.rstudio.com</a:t>
            </a:r>
            <a:r>
              <a:rPr lang="es-CO" dirty="0" smtClean="0">
                <a:solidFill>
                  <a:schemeClr val="accent5">
                    <a:lumMod val="75000"/>
                  </a:schemeClr>
                </a:solidFill>
                <a:hlinkClick r:id="rId3"/>
              </a:rPr>
              <a:t>/</a:t>
            </a:r>
            <a:endParaRPr lang="es-CO" dirty="0">
              <a:solidFill>
                <a:schemeClr val="accent5">
                  <a:lumMod val="75000"/>
                </a:schemeClr>
              </a:solidFill>
            </a:endParaRPr>
          </a:p>
          <a:p>
            <a:pPr marL="0" indent="0">
              <a:buNone/>
            </a:pPr>
            <a:r>
              <a:rPr lang="es-CO" dirty="0" smtClean="0"/>
              <a:t>Scripts y manuales de metodología.</a:t>
            </a:r>
          </a:p>
          <a:p>
            <a:pPr lvl="1">
              <a:buFont typeface="Wingdings" panose="05000000000000000000" pitchFamily="2" charset="2"/>
              <a:buChar char="ü"/>
            </a:pPr>
            <a:r>
              <a:rPr lang="es-CO" dirty="0" smtClean="0">
                <a:solidFill>
                  <a:schemeClr val="accent5">
                    <a:lumMod val="75000"/>
                  </a:schemeClr>
                </a:solidFill>
                <a:hlinkClick r:id="rId4"/>
              </a:rPr>
              <a:t>https</a:t>
            </a:r>
            <a:r>
              <a:rPr lang="es-CO" dirty="0">
                <a:solidFill>
                  <a:schemeClr val="accent5">
                    <a:lumMod val="75000"/>
                  </a:schemeClr>
                </a:solidFill>
                <a:hlinkClick r:id="rId4"/>
              </a:rPr>
              <a:t>://</a:t>
            </a:r>
            <a:r>
              <a:rPr lang="es-CO" dirty="0" smtClean="0">
                <a:solidFill>
                  <a:schemeClr val="accent5">
                    <a:lumMod val="75000"/>
                  </a:schemeClr>
                </a:solidFill>
                <a:hlinkClick r:id="rId4"/>
              </a:rPr>
              <a:t>github.com/victor1130/Scripts_Clima</a:t>
            </a:r>
            <a:endParaRPr lang="es-CO" dirty="0" smtClean="0">
              <a:solidFill>
                <a:schemeClr val="accent5">
                  <a:lumMod val="75000"/>
                </a:schemeClr>
              </a:solidFill>
            </a:endParaRPr>
          </a:p>
          <a:p>
            <a:pPr marL="0" indent="0">
              <a:buNone/>
            </a:pPr>
            <a:r>
              <a:rPr lang="es-CO" dirty="0" smtClean="0"/>
              <a:t>Ecuación para convertir brillo a energía solar.</a:t>
            </a:r>
          </a:p>
          <a:p>
            <a:pPr lvl="1">
              <a:buFont typeface="Wingdings" panose="05000000000000000000" pitchFamily="2" charset="2"/>
              <a:buChar char="ü"/>
            </a:pPr>
            <a:r>
              <a:rPr lang="es-CO" dirty="0" smtClean="0">
                <a:solidFill>
                  <a:schemeClr val="accent5">
                    <a:lumMod val="75000"/>
                  </a:schemeClr>
                </a:solidFill>
                <a:hlinkClick r:id="rId5"/>
              </a:rPr>
              <a:t>ftp</a:t>
            </a:r>
            <a:r>
              <a:rPr lang="es-CO" dirty="0">
                <a:solidFill>
                  <a:schemeClr val="accent5">
                    <a:lumMod val="75000"/>
                  </a:schemeClr>
                </a:solidFill>
                <a:hlinkClick r:id="rId5"/>
              </a:rPr>
              <a:t>://</a:t>
            </a:r>
            <a:r>
              <a:rPr lang="es-CO" dirty="0" smtClean="0">
                <a:solidFill>
                  <a:schemeClr val="accent5">
                    <a:lumMod val="75000"/>
                  </a:schemeClr>
                </a:solidFill>
                <a:hlinkClick r:id="rId5"/>
              </a:rPr>
              <a:t>ftp.fao.org/docrep/fao/009/x0490s/x0490s01.pdf</a:t>
            </a:r>
            <a:endParaRPr lang="es-CO" dirty="0" smtClean="0">
              <a:solidFill>
                <a:schemeClr val="accent5">
                  <a:lumMod val="75000"/>
                </a:schemeClr>
              </a:solidFill>
            </a:endParaRPr>
          </a:p>
          <a:p>
            <a:pPr marL="0" indent="0">
              <a:buNone/>
            </a:pPr>
            <a:r>
              <a:rPr lang="es-CO" dirty="0" smtClean="0"/>
              <a:t>Metodología RMAWGEN</a:t>
            </a:r>
          </a:p>
          <a:p>
            <a:pPr lvl="1">
              <a:buFont typeface="Wingdings" panose="05000000000000000000" pitchFamily="2" charset="2"/>
              <a:buChar char="ü"/>
            </a:pPr>
            <a:r>
              <a:rPr lang="es-CO" dirty="0" smtClean="0">
                <a:solidFill>
                  <a:schemeClr val="accent5">
                    <a:lumMod val="75000"/>
                  </a:schemeClr>
                </a:solidFill>
                <a:hlinkClick r:id="rId6"/>
              </a:rPr>
              <a:t>http</a:t>
            </a:r>
            <a:r>
              <a:rPr lang="es-CO" dirty="0">
                <a:solidFill>
                  <a:schemeClr val="accent5">
                    <a:lumMod val="75000"/>
                  </a:schemeClr>
                </a:solidFill>
                <a:hlinkClick r:id="rId6"/>
              </a:rPr>
              <a:t>://</a:t>
            </a:r>
            <a:r>
              <a:rPr lang="es-CO" dirty="0" smtClean="0">
                <a:solidFill>
                  <a:schemeClr val="accent5">
                    <a:lumMod val="75000"/>
                  </a:schemeClr>
                </a:solidFill>
                <a:hlinkClick r:id="rId6"/>
              </a:rPr>
              <a:t>presentations.copernicus.org/EGU2012-14026_presentation.pdf</a:t>
            </a:r>
            <a:endParaRPr lang="es-CO" dirty="0" smtClean="0">
              <a:solidFill>
                <a:schemeClr val="accent5">
                  <a:lumMod val="75000"/>
                </a:schemeClr>
              </a:solidFill>
            </a:endParaRPr>
          </a:p>
          <a:p>
            <a:endParaRPr lang="es-CO" dirty="0" smtClean="0"/>
          </a:p>
          <a:p>
            <a:endParaRPr lang="es-CO" dirty="0"/>
          </a:p>
        </p:txBody>
      </p:sp>
    </p:spTree>
    <p:extLst>
      <p:ext uri="{BB962C8B-B14F-4D97-AF65-F5344CB8AC3E}">
        <p14:creationId xmlns:p14="http://schemas.microsoft.com/office/powerpoint/2010/main" val="889554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4351338"/>
          </a:xfrm>
        </p:spPr>
        <p:txBody>
          <a:bodyPr>
            <a:normAutofit/>
          </a:bodyPr>
          <a:lstStyle/>
          <a:p>
            <a:pPr marL="0" indent="0">
              <a:buNone/>
            </a:pPr>
            <a:r>
              <a:rPr lang="es-CO" dirty="0" smtClean="0"/>
              <a:t>Datos libres de clima.</a:t>
            </a:r>
            <a:endParaRPr lang="es-CO" dirty="0"/>
          </a:p>
          <a:p>
            <a:pPr lvl="1">
              <a:buFont typeface="Wingdings" panose="05000000000000000000" pitchFamily="2" charset="2"/>
              <a:buChar char="ü"/>
            </a:pPr>
            <a:r>
              <a:rPr lang="es-CO" dirty="0">
                <a:solidFill>
                  <a:schemeClr val="accent5">
                    <a:lumMod val="75000"/>
                  </a:schemeClr>
                </a:solidFill>
                <a:hlinkClick r:id="rId2"/>
              </a:rPr>
              <a:t>https://</a:t>
            </a:r>
            <a:r>
              <a:rPr lang="es-CO" dirty="0" smtClean="0">
                <a:solidFill>
                  <a:schemeClr val="accent5">
                    <a:lumMod val="75000"/>
                  </a:schemeClr>
                </a:solidFill>
                <a:hlinkClick r:id="rId2"/>
              </a:rPr>
              <a:t>data.noaa.gov/dataset/global-surface-summary-of-the-day-gsod</a:t>
            </a:r>
            <a:endParaRPr lang="es-CO" dirty="0" smtClean="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3"/>
              </a:rPr>
              <a:t>https</a:t>
            </a:r>
            <a:r>
              <a:rPr lang="es-CO" dirty="0">
                <a:solidFill>
                  <a:schemeClr val="accent5">
                    <a:lumMod val="75000"/>
                  </a:schemeClr>
                </a:solidFill>
                <a:hlinkClick r:id="rId3"/>
              </a:rPr>
              <a:t>://</a:t>
            </a:r>
            <a:r>
              <a:rPr lang="es-CO" dirty="0" smtClean="0">
                <a:solidFill>
                  <a:schemeClr val="accent5">
                    <a:lumMod val="75000"/>
                  </a:schemeClr>
                </a:solidFill>
                <a:hlinkClick r:id="rId3"/>
              </a:rPr>
              <a:t>www.car.gov.co/index.php?idcategoria=10571</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4"/>
              </a:rPr>
              <a:t>http://</a:t>
            </a:r>
            <a:r>
              <a:rPr lang="es-CO" dirty="0" smtClean="0">
                <a:solidFill>
                  <a:schemeClr val="accent5">
                    <a:lumMod val="75000"/>
                  </a:schemeClr>
                </a:solidFill>
                <a:hlinkClick r:id="rId4"/>
              </a:rPr>
              <a:t>www.ideam.gov.co/solicitud-de-informacion</a:t>
            </a:r>
            <a:endParaRPr lang="es-CO" dirty="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5"/>
              </a:rPr>
              <a:t>http</a:t>
            </a:r>
            <a:r>
              <a:rPr lang="es-CO" dirty="0">
                <a:solidFill>
                  <a:schemeClr val="accent5">
                    <a:lumMod val="75000"/>
                  </a:schemeClr>
                </a:solidFill>
                <a:hlinkClick r:id="rId5"/>
              </a:rPr>
              <a:t>://chg.geog.ucsb.edu/data/chirps</a:t>
            </a:r>
            <a:r>
              <a:rPr lang="es-CO" dirty="0" smtClean="0">
                <a:solidFill>
                  <a:schemeClr val="accent5">
                    <a:lumMod val="75000"/>
                  </a:schemeClr>
                </a:solidFill>
                <a:hlinkClick r:id="rId5"/>
              </a:rPr>
              <a:t>/</a:t>
            </a:r>
            <a:endParaRPr lang="es-CO" dirty="0" smtClean="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6"/>
              </a:rPr>
              <a:t>http://</a:t>
            </a:r>
            <a:r>
              <a:rPr lang="es-CO" dirty="0" smtClean="0">
                <a:solidFill>
                  <a:schemeClr val="accent5">
                    <a:lumMod val="75000"/>
                  </a:schemeClr>
                </a:solidFill>
                <a:hlinkClick r:id="rId6"/>
              </a:rPr>
              <a:t>apps.ciat.cgiarad.org/meteoro/includes/contents/main.xhtml</a:t>
            </a:r>
            <a:endParaRPr lang="es-CO" dirty="0" smtClean="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7"/>
              </a:rPr>
              <a:t>ftp://ftp.chg.ucsb.edu/pub/org/chg/products/CHIRPS-2.0/global_daily/tifs/p05</a:t>
            </a:r>
            <a:r>
              <a:rPr lang="es-CO" dirty="0" smtClean="0">
                <a:solidFill>
                  <a:schemeClr val="accent5">
                    <a:lumMod val="75000"/>
                  </a:schemeClr>
                </a:solidFill>
                <a:hlinkClick r:id="rId7"/>
              </a:rPr>
              <a:t>/</a:t>
            </a:r>
            <a:endParaRPr lang="es-CO" dirty="0" smtClean="0">
              <a:solidFill>
                <a:schemeClr val="accent5">
                  <a:lumMod val="75000"/>
                </a:schemeClr>
              </a:solidFill>
            </a:endParaRPr>
          </a:p>
          <a:p>
            <a:pPr marL="457200" lvl="1" indent="0">
              <a:buNone/>
            </a:pPr>
            <a:endParaRPr lang="es-CO" dirty="0" smtClean="0">
              <a:solidFill>
                <a:schemeClr val="accent5">
                  <a:lumMod val="75000"/>
                </a:schemeClr>
              </a:solidFill>
            </a:endParaRPr>
          </a:p>
          <a:p>
            <a:pPr marL="0" indent="0">
              <a:buNone/>
            </a:pPr>
            <a:r>
              <a:rPr lang="es-CO" dirty="0" smtClean="0"/>
              <a:t>Datos espaciales libres</a:t>
            </a:r>
          </a:p>
          <a:p>
            <a:pPr lvl="1">
              <a:buFont typeface="Wingdings" panose="05000000000000000000" pitchFamily="2" charset="2"/>
              <a:buChar char="ü"/>
            </a:pPr>
            <a:r>
              <a:rPr lang="es-CO" dirty="0">
                <a:solidFill>
                  <a:schemeClr val="accent5">
                    <a:lumMod val="75000"/>
                  </a:schemeClr>
                </a:solidFill>
                <a:hlinkClick r:id="rId8"/>
              </a:rPr>
              <a:t>http://</a:t>
            </a:r>
            <a:r>
              <a:rPr lang="es-CO" dirty="0" smtClean="0">
                <a:solidFill>
                  <a:schemeClr val="accent5">
                    <a:lumMod val="75000"/>
                  </a:schemeClr>
                </a:solidFill>
                <a:hlinkClick r:id="rId8"/>
              </a:rPr>
              <a:t>www.diva-gis.org/Data</a:t>
            </a:r>
            <a:endParaRPr lang="es-CO" dirty="0" smtClean="0">
              <a:solidFill>
                <a:schemeClr val="accent5">
                  <a:lumMod val="75000"/>
                </a:schemeClr>
              </a:solidFill>
            </a:endParaRPr>
          </a:p>
        </p:txBody>
      </p:sp>
    </p:spTree>
    <p:extLst>
      <p:ext uri="{BB962C8B-B14F-4D97-AF65-F5344CB8AC3E}">
        <p14:creationId xmlns:p14="http://schemas.microsoft.com/office/powerpoint/2010/main" val="401508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smtClean="0"/>
              <a:t>Fuentes.</a:t>
            </a:r>
            <a:endParaRPr lang="es-CO" dirty="0"/>
          </a:p>
        </p:txBody>
      </p:sp>
      <p:pic>
        <p:nvPicPr>
          <p:cNvPr id="4" name="Content Placeholder 3">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2399" y="1604998"/>
            <a:ext cx="1587501" cy="1543051"/>
          </a:xfr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018" y="1604997"/>
            <a:ext cx="2753109" cy="154305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341" t="10803" r="64095" b="31833"/>
          <a:stretch/>
        </p:blipFill>
        <p:spPr>
          <a:xfrm>
            <a:off x="8805245" y="1604997"/>
            <a:ext cx="1532680" cy="1543051"/>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950" y="4594512"/>
            <a:ext cx="2070620" cy="163470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31096" y="4594512"/>
            <a:ext cx="1634700" cy="1634700"/>
          </a:xfrm>
          <a:prstGeom prst="rect">
            <a:avLst/>
          </a:prstGeom>
        </p:spPr>
      </p:pic>
      <p:pic>
        <p:nvPicPr>
          <p:cNvPr id="1026" name="Picture 2" descr="Resultado de imagen para igac">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2399" y="4983237"/>
            <a:ext cx="1673225" cy="867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3"/>
          </p:cNvPr>
          <p:cNvPicPr>
            <a:picLocks noChangeAspect="1"/>
          </p:cNvPicPr>
          <p:nvPr/>
        </p:nvPicPr>
        <p:blipFill>
          <a:blip r:embed="rId14"/>
          <a:stretch>
            <a:fillRect/>
          </a:stretch>
        </p:blipFill>
        <p:spPr>
          <a:xfrm>
            <a:off x="4038824" y="4983237"/>
            <a:ext cx="1752600" cy="857250"/>
          </a:xfrm>
          <a:prstGeom prst="rect">
            <a:avLst/>
          </a:prstGeom>
        </p:spPr>
      </p:pic>
    </p:spTree>
    <p:extLst>
      <p:ext uri="{BB962C8B-B14F-4D97-AF65-F5344CB8AC3E}">
        <p14:creationId xmlns:p14="http://schemas.microsoft.com/office/powerpoint/2010/main" val="76931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Qué tengo</a:t>
            </a:r>
            <a:r>
              <a:rPr lang="en-US" dirty="0"/>
              <a:t>?</a:t>
            </a:r>
            <a:endParaRPr lang="es-CO" dirty="0"/>
          </a:p>
        </p:txBody>
      </p:sp>
      <p:pic>
        <p:nvPicPr>
          <p:cNvPr id="7" name="Picture 6"/>
          <p:cNvPicPr>
            <a:picLocks noChangeAspect="1"/>
          </p:cNvPicPr>
          <p:nvPr/>
        </p:nvPicPr>
        <p:blipFill rotWithShape="1">
          <a:blip r:embed="rId2"/>
          <a:srcRect l="1561" t="3817" r="1816" b="2708"/>
          <a:stretch/>
        </p:blipFill>
        <p:spPr>
          <a:xfrm>
            <a:off x="2590800" y="963548"/>
            <a:ext cx="7010400" cy="5465892"/>
          </a:xfrm>
          <a:prstGeom prst="rect">
            <a:avLst/>
          </a:prstGeom>
        </p:spPr>
      </p:pic>
    </p:spTree>
    <p:extLst>
      <p:ext uri="{BB962C8B-B14F-4D97-AF65-F5344CB8AC3E}">
        <p14:creationId xmlns:p14="http://schemas.microsoft.com/office/powerpoint/2010/main" val="200386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IMPORTANTE!!!</a:t>
            </a:r>
            <a:endParaRPr lang="es-CO" dirty="0"/>
          </a:p>
        </p:txBody>
      </p:sp>
      <p:sp>
        <p:nvSpPr>
          <p:cNvPr id="3" name="Content Placeholder 2"/>
          <p:cNvSpPr>
            <a:spLocks noGrp="1"/>
          </p:cNvSpPr>
          <p:nvPr>
            <p:ph idx="1"/>
          </p:nvPr>
        </p:nvSpPr>
        <p:spPr/>
        <p:txBody>
          <a:bodyPr/>
          <a:lstStyle/>
          <a:p>
            <a:pPr marL="0" indent="0" algn="just">
              <a:buNone/>
            </a:pPr>
            <a:r>
              <a:rPr lang="es-CO" dirty="0" smtClean="0"/>
              <a:t>Es necesario contar con un </a:t>
            </a:r>
            <a:r>
              <a:rPr lang="es-CO" b="1" dirty="0" smtClean="0">
                <a:solidFill>
                  <a:schemeClr val="accent1">
                    <a:lumMod val="75000"/>
                  </a:schemeClr>
                </a:solidFill>
              </a:rPr>
              <a:t>catálogo</a:t>
            </a:r>
            <a:r>
              <a:rPr lang="es-CO" dirty="0" smtClean="0">
                <a:solidFill>
                  <a:schemeClr val="accent1">
                    <a:lumMod val="75000"/>
                  </a:schemeClr>
                </a:solidFill>
              </a:rPr>
              <a:t> </a:t>
            </a:r>
            <a:r>
              <a:rPr lang="es-CO" dirty="0" smtClean="0"/>
              <a:t>que muestre por cada estación:</a:t>
            </a:r>
          </a:p>
          <a:p>
            <a:pPr marL="0" indent="0">
              <a:buNone/>
            </a:pPr>
            <a:endParaRPr lang="es-CO" dirty="0" smtClean="0"/>
          </a:p>
          <a:p>
            <a:r>
              <a:rPr lang="es-CO" dirty="0" smtClean="0"/>
              <a:t>Variables que se registran (unidades).</a:t>
            </a:r>
          </a:p>
          <a:p>
            <a:r>
              <a:rPr lang="es-CO" dirty="0" smtClean="0"/>
              <a:t>Fechas iniciales y finales de registros por variable.</a:t>
            </a:r>
          </a:p>
          <a:p>
            <a:r>
              <a:rPr lang="es-CO" dirty="0" smtClean="0"/>
              <a:t>Contacto de encargados</a:t>
            </a:r>
            <a:r>
              <a:rPr lang="en-US" dirty="0" smtClean="0"/>
              <a:t>.</a:t>
            </a:r>
            <a:endParaRPr lang="es-CO" dirty="0" smtClean="0"/>
          </a:p>
          <a:p>
            <a:pPr marL="0" indent="0">
              <a:buNone/>
            </a:pPr>
            <a:endParaRPr lang="es-CO" dirty="0"/>
          </a:p>
        </p:txBody>
      </p:sp>
    </p:spTree>
    <p:extLst>
      <p:ext uri="{BB962C8B-B14F-4D97-AF65-F5344CB8AC3E}">
        <p14:creationId xmlns:p14="http://schemas.microsoft.com/office/powerpoint/2010/main" val="22381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Cómo seleccionar las estaciones apropiadas</a:t>
            </a:r>
            <a:r>
              <a:rPr lang="en-US" dirty="0" smtClean="0"/>
              <a:t>?.</a:t>
            </a:r>
            <a:endParaRPr lang="es-CO" dirty="0"/>
          </a:p>
        </p:txBody>
      </p:sp>
      <p:sp>
        <p:nvSpPr>
          <p:cNvPr id="3" name="Content Placeholder 2"/>
          <p:cNvSpPr>
            <a:spLocks noGrp="1"/>
          </p:cNvSpPr>
          <p:nvPr>
            <p:ph idx="1"/>
          </p:nvPr>
        </p:nvSpPr>
        <p:spPr/>
        <p:txBody>
          <a:bodyPr/>
          <a:lstStyle/>
          <a:p>
            <a:pPr marL="0" indent="0">
              <a:buNone/>
            </a:pPr>
            <a:r>
              <a:rPr lang="es-CO" dirty="0" smtClean="0"/>
              <a:t>Un algoritmo en R tendrá en cuenta la ubicación de los puntos de interés, teniendo en cuenta:</a:t>
            </a:r>
          </a:p>
          <a:p>
            <a:pPr marL="0" indent="0">
              <a:buNone/>
            </a:pPr>
            <a:endParaRPr lang="en-US" dirty="0"/>
          </a:p>
          <a:p>
            <a:pPr algn="just"/>
            <a:r>
              <a:rPr lang="es-CO" dirty="0" smtClean="0"/>
              <a:t>Un radio máximo de </a:t>
            </a:r>
            <a:r>
              <a:rPr lang="es-CO" dirty="0" smtClean="0">
                <a:solidFill>
                  <a:srgbClr val="FF0000"/>
                </a:solidFill>
              </a:rPr>
              <a:t>30 km </a:t>
            </a:r>
            <a:r>
              <a:rPr lang="es-CO" dirty="0" smtClean="0"/>
              <a:t>para variables de temperatura, humedad relativa y energía solar. Máximo </a:t>
            </a:r>
            <a:r>
              <a:rPr lang="es-CO" dirty="0" smtClean="0">
                <a:solidFill>
                  <a:srgbClr val="FF0000"/>
                </a:solidFill>
              </a:rPr>
              <a:t>5 km </a:t>
            </a:r>
            <a:r>
              <a:rPr lang="es-CO" dirty="0" smtClean="0"/>
              <a:t>para precipitación.</a:t>
            </a:r>
          </a:p>
          <a:p>
            <a:pPr algn="just"/>
            <a:r>
              <a:rPr lang="es-CO" dirty="0" smtClean="0"/>
              <a:t>A una diferencia de altura </a:t>
            </a:r>
            <a:r>
              <a:rPr lang="es-CO" dirty="0" smtClean="0">
                <a:solidFill>
                  <a:srgbClr val="FF0000"/>
                </a:solidFill>
              </a:rPr>
              <a:t>± 150 metros</a:t>
            </a:r>
            <a:r>
              <a:rPr lang="es-CO" dirty="0" smtClean="0"/>
              <a:t> máximo entre estaciones y puntos de interés.</a:t>
            </a:r>
          </a:p>
          <a:p>
            <a:r>
              <a:rPr lang="es-CO" dirty="0" smtClean="0"/>
              <a:t>Que tengan datos en el periodo de interés</a:t>
            </a:r>
            <a:r>
              <a:rPr lang="en-US" dirty="0" smtClean="0"/>
              <a:t>.</a:t>
            </a:r>
          </a:p>
          <a:p>
            <a:pPr marL="0" indent="0">
              <a:buNone/>
            </a:pPr>
            <a:endParaRPr lang="en-US" dirty="0"/>
          </a:p>
        </p:txBody>
      </p:sp>
    </p:spTree>
    <p:extLst>
      <p:ext uri="{BB962C8B-B14F-4D97-AF65-F5344CB8AC3E}">
        <p14:creationId xmlns:p14="http://schemas.microsoft.com/office/powerpoint/2010/main" val="39505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Estandarización de la información.</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000" dirty="0" smtClean="0"/>
              <a:t>Con múltiples fuentes posibles, se </a:t>
            </a:r>
            <a:r>
              <a:rPr lang="es-CO" sz="4000" dirty="0"/>
              <a:t>parte de un formato de entrada básico desagregando la información por estación y </a:t>
            </a:r>
            <a:r>
              <a:rPr lang="es-CO" sz="4000" dirty="0" smtClean="0"/>
              <a:t>variable</a:t>
            </a:r>
            <a:r>
              <a:rPr lang="es-CO" sz="4000" i="1" dirty="0" smtClean="0"/>
              <a:t>.</a:t>
            </a:r>
          </a:p>
          <a:p>
            <a:pPr marL="0" indent="0" algn="just">
              <a:buNone/>
            </a:pPr>
            <a:endParaRPr lang="es-CO" sz="4000" i="1" dirty="0" smtClean="0"/>
          </a:p>
          <a:p>
            <a:pPr marL="0" indent="0" algn="just">
              <a:buNone/>
            </a:pPr>
            <a:endParaRPr lang="es-CO" sz="4000" i="1" dirty="0"/>
          </a:p>
          <a:p>
            <a:pPr marL="0" indent="0" algn="just">
              <a:buNone/>
            </a:pPr>
            <a:endParaRPr lang="es-CO" sz="4000" dirty="0"/>
          </a:p>
        </p:txBody>
      </p:sp>
      <p:pic>
        <p:nvPicPr>
          <p:cNvPr id="4" name="Picture 3"/>
          <p:cNvPicPr>
            <a:picLocks noChangeAspect="1"/>
          </p:cNvPicPr>
          <p:nvPr/>
        </p:nvPicPr>
        <p:blipFill rotWithShape="1">
          <a:blip r:embed="rId2"/>
          <a:srcRect l="16434" t="2358" r="55859" b="28117"/>
          <a:stretch/>
        </p:blipFill>
        <p:spPr>
          <a:xfrm>
            <a:off x="4197363" y="4740677"/>
            <a:ext cx="1822437" cy="1571223"/>
          </a:xfrm>
          <a:prstGeom prst="rect">
            <a:avLst/>
          </a:prstGeom>
        </p:spPr>
      </p:pic>
      <p:pic>
        <p:nvPicPr>
          <p:cNvPr id="5" name="Picture 4"/>
          <p:cNvPicPr>
            <a:picLocks noChangeAspect="1"/>
          </p:cNvPicPr>
          <p:nvPr/>
        </p:nvPicPr>
        <p:blipFill>
          <a:blip r:embed="rId3"/>
          <a:stretch>
            <a:fillRect/>
          </a:stretch>
        </p:blipFill>
        <p:spPr>
          <a:xfrm>
            <a:off x="7013548" y="4740677"/>
            <a:ext cx="2688753" cy="1444177"/>
          </a:xfrm>
          <a:prstGeom prst="rect">
            <a:avLst/>
          </a:prstGeom>
        </p:spPr>
      </p:pic>
      <p:pic>
        <p:nvPicPr>
          <p:cNvPr id="6" name="Picture 5"/>
          <p:cNvPicPr>
            <a:picLocks noChangeAspect="1"/>
          </p:cNvPicPr>
          <p:nvPr/>
        </p:nvPicPr>
        <p:blipFill rotWithShape="1">
          <a:blip r:embed="rId2"/>
          <a:srcRect l="1017" t="2358" r="86269" b="73433"/>
          <a:stretch/>
        </p:blipFill>
        <p:spPr>
          <a:xfrm>
            <a:off x="2367367" y="4740677"/>
            <a:ext cx="836248" cy="547118"/>
          </a:xfrm>
          <a:prstGeom prst="rect">
            <a:avLst/>
          </a:prstGeom>
        </p:spPr>
      </p:pic>
    </p:spTree>
    <p:extLst>
      <p:ext uri="{BB962C8B-B14F-4D97-AF65-F5344CB8AC3E}">
        <p14:creationId xmlns:p14="http://schemas.microsoft.com/office/powerpoint/2010/main" val="38067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Valores de referencia.</a:t>
            </a:r>
            <a:endParaRPr lang="es-CO" dirty="0"/>
          </a:p>
        </p:txBody>
      </p:sp>
      <p:sp>
        <p:nvSpPr>
          <p:cNvPr id="3" name="Content Placeholder 2"/>
          <p:cNvSpPr>
            <a:spLocks noGrp="1"/>
          </p:cNvSpPr>
          <p:nvPr>
            <p:ph idx="1"/>
          </p:nvPr>
        </p:nvSpPr>
        <p:spPr/>
        <p:txBody>
          <a:bodyPr/>
          <a:lstStyle/>
          <a:p>
            <a:pPr marL="0" indent="0">
              <a:buNone/>
            </a:pPr>
            <a:r>
              <a:rPr lang="es-CO" dirty="0"/>
              <a:t>	</a:t>
            </a:r>
          </a:p>
          <a:p>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2089397827"/>
              </p:ext>
            </p:extLst>
          </p:nvPr>
        </p:nvGraphicFramePr>
        <p:xfrm>
          <a:off x="1382346" y="3100467"/>
          <a:ext cx="8128002" cy="13716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s-CO" sz="2400" dirty="0" smtClean="0"/>
                        <a:t>Variable</a:t>
                      </a:r>
                      <a:endParaRPr lang="es-CO" sz="2400" dirty="0"/>
                    </a:p>
                  </a:txBody>
                  <a:tcPr/>
                </a:tc>
                <a:tc>
                  <a:txBody>
                    <a:bodyPr/>
                    <a:lstStyle/>
                    <a:p>
                      <a:r>
                        <a:rPr lang="es-CO" sz="2400" dirty="0" smtClean="0"/>
                        <a:t>TMAX</a:t>
                      </a:r>
                      <a:endParaRPr lang="es-CO" sz="2400" dirty="0"/>
                    </a:p>
                  </a:txBody>
                  <a:tcPr/>
                </a:tc>
                <a:tc>
                  <a:txBody>
                    <a:bodyPr/>
                    <a:lstStyle/>
                    <a:p>
                      <a:r>
                        <a:rPr lang="es-CO" sz="2400" dirty="0" smtClean="0"/>
                        <a:t>TMIN</a:t>
                      </a:r>
                      <a:endParaRPr lang="es-CO" sz="2400" dirty="0"/>
                    </a:p>
                  </a:txBody>
                  <a:tcPr/>
                </a:tc>
                <a:tc>
                  <a:txBody>
                    <a:bodyPr/>
                    <a:lstStyle/>
                    <a:p>
                      <a:r>
                        <a:rPr lang="es-CO" sz="2400" dirty="0" smtClean="0"/>
                        <a:t>RAIN</a:t>
                      </a:r>
                      <a:endParaRPr lang="es-CO" sz="2400" dirty="0"/>
                    </a:p>
                  </a:txBody>
                  <a:tcPr/>
                </a:tc>
                <a:tc>
                  <a:txBody>
                    <a:bodyPr/>
                    <a:lstStyle/>
                    <a:p>
                      <a:r>
                        <a:rPr lang="es-CO" sz="2400" dirty="0" smtClean="0"/>
                        <a:t>ESOL</a:t>
                      </a:r>
                      <a:endParaRPr lang="es-CO" sz="2400" dirty="0"/>
                    </a:p>
                  </a:txBody>
                  <a:tcPr/>
                </a:tc>
                <a:tc>
                  <a:txBody>
                    <a:bodyPr/>
                    <a:lstStyle/>
                    <a:p>
                      <a:r>
                        <a:rPr lang="es-CO" sz="2400" dirty="0" smtClean="0"/>
                        <a:t>RHUM</a:t>
                      </a:r>
                      <a:endParaRPr lang="es-CO" sz="2400" dirty="0"/>
                    </a:p>
                  </a:txBody>
                  <a:tcPr/>
                </a:tc>
              </a:tr>
              <a:tr h="370840">
                <a:tc>
                  <a:txBody>
                    <a:bodyPr/>
                    <a:lstStyle/>
                    <a:p>
                      <a:r>
                        <a:rPr lang="es-CO" sz="2400" dirty="0" err="1" smtClean="0"/>
                        <a:t>Vmax</a:t>
                      </a:r>
                      <a:endParaRPr lang="es-CO" sz="2400" dirty="0" smtClean="0"/>
                    </a:p>
                  </a:txBody>
                  <a:tcPr/>
                </a:tc>
                <a:tc>
                  <a:txBody>
                    <a:bodyPr/>
                    <a:lstStyle/>
                    <a:p>
                      <a:r>
                        <a:rPr lang="es-CO" sz="2400" dirty="0" smtClean="0"/>
                        <a:t>45</a:t>
                      </a:r>
                      <a:endParaRPr lang="es-CO" sz="2400" dirty="0"/>
                    </a:p>
                  </a:txBody>
                  <a:tcPr/>
                </a:tc>
                <a:tc>
                  <a:txBody>
                    <a:bodyPr/>
                    <a:lstStyle/>
                    <a:p>
                      <a:r>
                        <a:rPr lang="es-CO" sz="2400" dirty="0" smtClean="0"/>
                        <a:t>35</a:t>
                      </a:r>
                      <a:endParaRPr lang="es-CO" sz="2400" dirty="0"/>
                    </a:p>
                  </a:txBody>
                  <a:tcPr/>
                </a:tc>
                <a:tc>
                  <a:txBody>
                    <a:bodyPr/>
                    <a:lstStyle/>
                    <a:p>
                      <a:r>
                        <a:rPr lang="es-CO" sz="2400" dirty="0" smtClean="0"/>
                        <a:t>40</a:t>
                      </a:r>
                      <a:endParaRPr lang="es-CO" sz="2400" dirty="0"/>
                    </a:p>
                  </a:txBody>
                  <a:tcPr/>
                </a:tc>
                <a:tc>
                  <a:txBody>
                    <a:bodyPr/>
                    <a:lstStyle/>
                    <a:p>
                      <a:r>
                        <a:rPr lang="es-CO" sz="2400" dirty="0" smtClean="0"/>
                        <a:t>700</a:t>
                      </a:r>
                      <a:endParaRPr lang="es-CO" sz="2400" dirty="0"/>
                    </a:p>
                  </a:txBody>
                  <a:tcPr/>
                </a:tc>
                <a:tc>
                  <a:txBody>
                    <a:bodyPr/>
                    <a:lstStyle/>
                    <a:p>
                      <a:r>
                        <a:rPr lang="es-CO" sz="2400" dirty="0" smtClean="0"/>
                        <a:t>100</a:t>
                      </a:r>
                      <a:endParaRPr lang="es-CO" sz="2400" dirty="0"/>
                    </a:p>
                  </a:txBody>
                  <a:tcPr/>
                </a:tc>
              </a:tr>
              <a:tr h="370840">
                <a:tc>
                  <a:txBody>
                    <a:bodyPr/>
                    <a:lstStyle/>
                    <a:p>
                      <a:r>
                        <a:rPr lang="es-CO" sz="2400" dirty="0" err="1" smtClean="0"/>
                        <a:t>Vmin</a:t>
                      </a:r>
                      <a:endParaRPr lang="es-CO" sz="2400" dirty="0"/>
                    </a:p>
                  </a:txBody>
                  <a:tcPr/>
                </a:tc>
                <a:tc>
                  <a:txBody>
                    <a:bodyPr/>
                    <a:lstStyle/>
                    <a:p>
                      <a:r>
                        <a:rPr lang="es-CO" sz="2400" dirty="0" smtClean="0"/>
                        <a:t>15</a:t>
                      </a:r>
                      <a:endParaRPr lang="es-CO" sz="2400" dirty="0"/>
                    </a:p>
                  </a:txBody>
                  <a:tcPr/>
                </a:tc>
                <a:tc>
                  <a:txBody>
                    <a:bodyPr/>
                    <a:lstStyle/>
                    <a:p>
                      <a:r>
                        <a:rPr lang="es-CO" sz="2400" dirty="0" smtClean="0"/>
                        <a:t>5</a:t>
                      </a:r>
                      <a:endParaRPr lang="es-CO" sz="2400" dirty="0"/>
                    </a:p>
                  </a:txBody>
                  <a:tcPr/>
                </a:tc>
                <a:tc>
                  <a:txBody>
                    <a:bodyPr/>
                    <a:lstStyle/>
                    <a:p>
                      <a:r>
                        <a:rPr lang="es-CO" sz="2400" dirty="0" smtClean="0"/>
                        <a:t>0</a:t>
                      </a:r>
                      <a:endParaRPr lang="es-CO" sz="2400" dirty="0"/>
                    </a:p>
                  </a:txBody>
                  <a:tcPr/>
                </a:tc>
                <a:tc>
                  <a:txBody>
                    <a:bodyPr/>
                    <a:lstStyle/>
                    <a:p>
                      <a:r>
                        <a:rPr lang="es-CO" sz="2400" dirty="0" smtClean="0"/>
                        <a:t>180</a:t>
                      </a:r>
                      <a:endParaRPr lang="es-CO" sz="2400" dirty="0"/>
                    </a:p>
                  </a:txBody>
                  <a:tcPr/>
                </a:tc>
                <a:tc>
                  <a:txBody>
                    <a:bodyPr/>
                    <a:lstStyle/>
                    <a:p>
                      <a:r>
                        <a:rPr lang="es-CO" sz="2400" dirty="0" smtClean="0"/>
                        <a:t>0</a:t>
                      </a:r>
                      <a:endParaRPr lang="es-CO" sz="2400" dirty="0"/>
                    </a:p>
                  </a:txBody>
                  <a:tcPr/>
                </a:tc>
              </a:tr>
            </a:tbl>
          </a:graphicData>
        </a:graphic>
      </p:graphicFrame>
      <p:sp>
        <p:nvSpPr>
          <p:cNvPr id="6" name="Title 1"/>
          <p:cNvSpPr txBox="1">
            <a:spLocks/>
          </p:cNvSpPr>
          <p:nvPr/>
        </p:nvSpPr>
        <p:spPr>
          <a:xfrm>
            <a:off x="2061223" y="4702256"/>
            <a:ext cx="7969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smtClean="0"/>
              <a:t>Primer filtro…</a:t>
            </a:r>
            <a:endParaRPr lang="es-CO" sz="3600" dirty="0"/>
          </a:p>
        </p:txBody>
      </p:sp>
    </p:spTree>
    <p:extLst>
      <p:ext uri="{BB962C8B-B14F-4D97-AF65-F5344CB8AC3E}">
        <p14:creationId xmlns:p14="http://schemas.microsoft.com/office/powerpoint/2010/main" val="1093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horaria.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Horas duplicadas.</a:t>
            </a:r>
          </a:p>
          <a:p>
            <a:pPr algn="just"/>
            <a:r>
              <a:rPr lang="es-CO" sz="3200" dirty="0" smtClean="0"/>
              <a:t>Registros con </a:t>
            </a:r>
            <a:r>
              <a:rPr lang="es-CO" sz="3200" dirty="0" err="1" smtClean="0"/>
              <a:t>dif</a:t>
            </a:r>
            <a:r>
              <a:rPr lang="es-CO" sz="3200" dirty="0" smtClean="0"/>
              <a:t>&gt;=30 </a:t>
            </a:r>
            <a:r>
              <a:rPr lang="es-CO" sz="3200" dirty="0" smtClean="0"/>
              <a:t>minutos </a:t>
            </a:r>
            <a:r>
              <a:rPr lang="es-CO" sz="3200" dirty="0" smtClean="0"/>
              <a:t>duplicados.</a:t>
            </a:r>
          </a:p>
          <a:p>
            <a:pPr algn="just"/>
            <a:r>
              <a:rPr lang="es-CO" sz="3200" dirty="0" smtClean="0"/>
              <a:t>Valores referencia </a:t>
            </a:r>
            <a:r>
              <a:rPr lang="es-CO" sz="3200" dirty="0"/>
              <a:t>según la zona </a:t>
            </a:r>
            <a:r>
              <a:rPr lang="es-CO" sz="3200" dirty="0" smtClean="0"/>
              <a:t>/ historia.</a:t>
            </a:r>
          </a:p>
          <a:p>
            <a:pPr algn="just"/>
            <a:r>
              <a:rPr lang="es-CO" sz="3200" dirty="0"/>
              <a:t>Análisis por intervalos horarios</a:t>
            </a:r>
            <a:r>
              <a:rPr lang="es-CO" sz="3200" dirty="0" smtClean="0"/>
              <a:t>.</a:t>
            </a:r>
          </a:p>
          <a:p>
            <a:pPr algn="just"/>
            <a:endParaRPr lang="es-CO" sz="3200" dirty="0"/>
          </a:p>
        </p:txBody>
      </p:sp>
    </p:spTree>
    <p:extLst>
      <p:ext uri="{BB962C8B-B14F-4D97-AF65-F5344CB8AC3E}">
        <p14:creationId xmlns:p14="http://schemas.microsoft.com/office/powerpoint/2010/main" val="24384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3003</TotalTime>
  <Words>505</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Cambria Math</vt:lpstr>
      <vt:lpstr>Wingdings</vt:lpstr>
      <vt:lpstr>Office Theme</vt:lpstr>
      <vt:lpstr>Tratamiento de datos climáticos.</vt:lpstr>
      <vt:lpstr>Dónde?</vt:lpstr>
      <vt:lpstr>Fuentes.</vt:lpstr>
      <vt:lpstr>Qué tengo?</vt:lpstr>
      <vt:lpstr>IMPORTANTE!!!</vt:lpstr>
      <vt:lpstr>Cómo seleccionar las estaciones apropiadas?.</vt:lpstr>
      <vt:lpstr>Estandarización de la información.</vt:lpstr>
      <vt:lpstr>Valores de referencia.</vt:lpstr>
      <vt:lpstr>Control de calidad horaria.</vt:lpstr>
      <vt:lpstr>Control de calidad diaria.</vt:lpstr>
      <vt:lpstr>Conversión de datos horarios.</vt:lpstr>
      <vt:lpstr>Control de calidad.</vt:lpstr>
      <vt:lpstr>Unir duplicidad de fuentes de información.</vt:lpstr>
      <vt:lpstr>Llenado de faltantes.</vt:lpstr>
      <vt:lpstr>Llenado de faltantes.</vt:lpstr>
      <vt:lpstr>Llenado de faltantes.</vt:lpstr>
      <vt:lpstr>Resultados.</vt:lpstr>
      <vt:lpstr>Resultados.</vt:lpstr>
      <vt:lpstr>Resultados.</vt:lpstr>
      <vt:lpstr>Resultados.</vt:lpstr>
      <vt:lpstr>Enlaces de interés…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Tratamiento de datos climáticos</dc:title>
  <dc:creator>Patino Bravo, Victor Hugo (CIAT)</dc:creator>
  <cp:lastModifiedBy>Patino Bravo, Victor Hugo (CIAT)</cp:lastModifiedBy>
  <cp:revision>106</cp:revision>
  <dcterms:created xsi:type="dcterms:W3CDTF">2015-12-07T13:08:12Z</dcterms:created>
  <dcterms:modified xsi:type="dcterms:W3CDTF">2017-03-16T21:29:56Z</dcterms:modified>
</cp:coreProperties>
</file>