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  <p:sldMasterId id="2147483650" r:id="rId5"/>
    <p:sldMasterId id="2147483653" r:id="rId6"/>
    <p:sldMasterId id="2147483668" r:id="rId7"/>
  </p:sldMasterIdLst>
  <p:notesMasterIdLst>
    <p:notesMasterId r:id="rId28"/>
  </p:notesMasterIdLst>
  <p:handoutMasterIdLst>
    <p:handoutMasterId r:id="rId29"/>
  </p:handoutMasterIdLst>
  <p:sldIdLst>
    <p:sldId id="262" r:id="rId8"/>
    <p:sldId id="268" r:id="rId9"/>
    <p:sldId id="275" r:id="rId10"/>
    <p:sldId id="276" r:id="rId11"/>
    <p:sldId id="277" r:id="rId12"/>
    <p:sldId id="278" r:id="rId13"/>
    <p:sldId id="280" r:id="rId14"/>
    <p:sldId id="282" r:id="rId15"/>
    <p:sldId id="283" r:id="rId16"/>
    <p:sldId id="284" r:id="rId17"/>
    <p:sldId id="285" r:id="rId18"/>
    <p:sldId id="286" r:id="rId19"/>
    <p:sldId id="281" r:id="rId20"/>
    <p:sldId id="279" r:id="rId21"/>
    <p:sldId id="273" r:id="rId22"/>
    <p:sldId id="270" r:id="rId23"/>
    <p:sldId id="274" r:id="rId24"/>
    <p:sldId id="271" r:id="rId25"/>
    <p:sldId id="272" r:id="rId26"/>
    <p:sldId id="258" r:id="rId27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A3C"/>
    <a:srgbClr val="BB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1862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771E611-6CCC-4DB6-BFCA-2E8066DE9807}" type="datetimeFigureOut">
              <a:rPr lang="es-CO"/>
              <a:pPr>
                <a:defRPr/>
              </a:pPr>
              <a:t>18/06/2018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A94C335-2F32-48B5-9F88-FB773D960270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8666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7A2E55A-73DB-43EA-A98E-EB069AC9848A}" type="datetimeFigureOut">
              <a:rPr lang="es-CO"/>
              <a:pPr>
                <a:defRPr/>
              </a:pPr>
              <a:t>18/06/2018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O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BF20FC-FB63-4733-8858-29739189710D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17156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Captura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. Hay </a:t>
            </a:r>
            <a:r>
              <a:rPr lang="en-US" baseline="0" dirty="0" err="1" smtClean="0"/>
              <a:t>varias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captura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agencias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publicas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tomarlas</a:t>
            </a:r>
            <a:r>
              <a:rPr lang="en-US" baseline="0" dirty="0" smtClean="0"/>
              <a:t>. </a:t>
            </a:r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174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de </a:t>
            </a:r>
            <a:r>
              <a:rPr lang="en-US" dirty="0" err="1" smtClean="0"/>
              <a:t>calidad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clima</a:t>
            </a:r>
            <a:r>
              <a:rPr lang="en-US" baseline="0" dirty="0" smtClean="0"/>
              <a:t>.</a:t>
            </a:r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26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A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7691" y="4617521"/>
            <a:ext cx="5095557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691" y="5182554"/>
            <a:ext cx="5785256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>
                <a:solidFill>
                  <a:srgbClr val="BB3A26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17690" y="5459731"/>
            <a:ext cx="6107493" cy="66065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Position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17690" y="6328165"/>
            <a:ext cx="6857301" cy="28753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E-mail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7690" y="2059813"/>
            <a:ext cx="5400358" cy="23499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6005" y="987552"/>
            <a:ext cx="11599990" cy="496214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3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1144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66FF9A-30D4-46EC-A89D-C919384E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F757A3-A1EA-4014-89B4-797047BC5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0FBEB9-7DC7-4A51-87C5-4CC64C7A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55E07-5269-412C-8D59-4E05B2E0DBC3}" type="datetimeFigureOut">
              <a:rPr lang="es-CO" smtClean="0"/>
              <a:t>18/06/2018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E57151-2CE1-41BC-9C7B-C6D51DA7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2B2B59-9996-47BF-B1EF-8DD937F0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23A87-0A0B-4F3A-91E4-4F25E2E8ED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74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5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3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5"/>
          <a:stretch/>
        </p:blipFill>
        <p:spPr>
          <a:xfrm>
            <a:off x="0" y="6073796"/>
            <a:ext cx="12192000" cy="7842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3" r:id="rId2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 bwMode="auto">
          <a:xfrm>
            <a:off x="317500" y="2060575"/>
            <a:ext cx="5400675" cy="234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 smtClean="0"/>
              <a:t>Procesamiento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datos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faltantes</a:t>
            </a:r>
            <a:endParaRPr lang="en-US" altLang="en-US" dirty="0" smtClean="0"/>
          </a:p>
        </p:txBody>
      </p:sp>
      <p:sp>
        <p:nvSpPr>
          <p:cNvPr id="6147" name="Text Placeholder 3"/>
          <p:cNvSpPr>
            <a:spLocks noGrp="1"/>
          </p:cNvSpPr>
          <p:nvPr>
            <p:ph type="body" sz="quarter" idx="16"/>
          </p:nvPr>
        </p:nvSpPr>
        <p:spPr bwMode="auto">
          <a:xfrm>
            <a:off x="317500" y="5695335"/>
            <a:ext cx="5095875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4 </a:t>
            </a:r>
            <a:r>
              <a:rPr lang="en-US" altLang="en-US" dirty="0" err="1" smtClean="0"/>
              <a:t>julio</a:t>
            </a:r>
            <a:r>
              <a:rPr lang="en-US" altLang="en-US" dirty="0" smtClean="0"/>
              <a:t> 2018</a:t>
            </a:r>
          </a:p>
        </p:txBody>
      </p:sp>
      <p:sp>
        <p:nvSpPr>
          <p:cNvPr id="6148" name="Text Placeholder 9"/>
          <p:cNvSpPr>
            <a:spLocks noGrp="1"/>
          </p:cNvSpPr>
          <p:nvPr>
            <p:ph type="body" sz="quarter" idx="18"/>
          </p:nvPr>
        </p:nvSpPr>
        <p:spPr bwMode="auto">
          <a:xfrm>
            <a:off x="317500" y="6008807"/>
            <a:ext cx="5784850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Juan Camilo Rivera 	Hugo Dorado</a:t>
            </a:r>
          </a:p>
        </p:txBody>
      </p:sp>
      <p:sp>
        <p:nvSpPr>
          <p:cNvPr id="6150" name="Text Placeholder 11"/>
          <p:cNvSpPr>
            <a:spLocks noGrp="1"/>
          </p:cNvSpPr>
          <p:nvPr>
            <p:ph type="body" sz="quarter" idx="20"/>
          </p:nvPr>
        </p:nvSpPr>
        <p:spPr bwMode="auto">
          <a:xfrm>
            <a:off x="317500" y="6327775"/>
            <a:ext cx="6858000" cy="28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j.c.rivera@cgiar.org              h.a.dorado@cgiar.org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F9D2A6-6A1A-4DCE-B013-D662F479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617"/>
            <a:ext cx="10515600" cy="5461346"/>
          </a:xfrm>
        </p:spPr>
        <p:txBody>
          <a:bodyPr/>
          <a:lstStyle/>
          <a:p>
            <a:pPr marL="514350" indent="-514350">
              <a:buAutoNum type="arabicPeriod" startAt="3"/>
            </a:pPr>
            <a:r>
              <a:rPr lang="es-CO" sz="2400" dirty="0" err="1"/>
              <a:t>Click</a:t>
            </a:r>
            <a:r>
              <a:rPr lang="es-CO" sz="2400" dirty="0"/>
              <a:t> </a:t>
            </a:r>
            <a:r>
              <a:rPr lang="es-CO" sz="2400" dirty="0" err="1"/>
              <a:t>version</a:t>
            </a:r>
            <a:r>
              <a:rPr lang="es-CO" sz="2400" dirty="0"/>
              <a:t> control</a:t>
            </a:r>
          </a:p>
          <a:p>
            <a:pPr marL="514350" indent="-514350">
              <a:buAutoNum type="arabicPeriod" startAt="3"/>
            </a:pPr>
            <a:endParaRPr lang="es-CO" dirty="0"/>
          </a:p>
          <a:p>
            <a:pPr marL="514350" indent="-514350">
              <a:buAutoNum type="arabicPeriod" startAt="3"/>
            </a:pPr>
            <a:endParaRPr lang="es-CO" dirty="0"/>
          </a:p>
          <a:p>
            <a:pPr marL="514350" indent="-514350">
              <a:buAutoNum type="arabicPeriod" startAt="3"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sz="2400" dirty="0"/>
              <a:t>4.  </a:t>
            </a:r>
            <a:r>
              <a:rPr lang="es-CO" sz="2400" dirty="0" err="1"/>
              <a:t>Click</a:t>
            </a:r>
            <a:r>
              <a:rPr lang="es-CO" sz="2400" dirty="0"/>
              <a:t> en Git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29D8F2C-0D98-4516-AD06-103D91CA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165" y="859300"/>
            <a:ext cx="2969164" cy="1926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594D66F-5D17-47A7-B9B7-ABDEAD981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165" y="3662584"/>
            <a:ext cx="2969164" cy="21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6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71E415-6C8E-405C-BC5E-EC2DDA21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57" y="497646"/>
            <a:ext cx="10515600" cy="3994841"/>
          </a:xfrm>
        </p:spPr>
        <p:txBody>
          <a:bodyPr>
            <a:normAutofit fontScale="90000"/>
          </a:bodyPr>
          <a:lstStyle/>
          <a:p>
            <a:r>
              <a:rPr lang="es-CO" sz="2700" dirty="0"/>
              <a:t>5. Ingresar esta dirección en la casilla </a:t>
            </a:r>
            <a:r>
              <a:rPr lang="es-CO" sz="2700" dirty="0" err="1"/>
              <a:t>respository</a:t>
            </a:r>
            <a:r>
              <a:rPr lang="es-CO" sz="2700" dirty="0"/>
              <a:t> URL y dar </a:t>
            </a:r>
            <a:r>
              <a:rPr lang="es-CO" sz="2700" dirty="0" err="1"/>
              <a:t>click</a:t>
            </a:r>
            <a:r>
              <a:rPr lang="es-CO" sz="2700" dirty="0"/>
              <a:t> en </a:t>
            </a:r>
            <a:r>
              <a:rPr lang="es-CO" sz="2700" dirty="0" err="1"/>
              <a:t>create</a:t>
            </a:r>
            <a:r>
              <a:rPr lang="es-CO" sz="2700" dirty="0"/>
              <a:t> </a:t>
            </a:r>
            <a:r>
              <a:rPr lang="es-CO" sz="2700" dirty="0" err="1"/>
              <a:t>project</a:t>
            </a:r>
            <a:r>
              <a:rPr lang="es-CO" sz="2700" dirty="0" smtClean="0"/>
              <a:t>:</a:t>
            </a:r>
            <a:br>
              <a:rPr lang="es-CO" sz="2700" dirty="0" smtClean="0"/>
            </a:br>
            <a:r>
              <a:rPr lang="es-CO" sz="2700" dirty="0"/>
              <a:t/>
            </a:r>
            <a:br>
              <a:rPr lang="es-CO" sz="2700" dirty="0"/>
            </a:br>
            <a:r>
              <a:rPr lang="es-CO" altLang="es-CO" sz="2700" dirty="0" smtClean="0">
                <a:solidFill>
                  <a:srgbClr val="24292E"/>
                </a:solidFill>
              </a:rPr>
              <a:t>git@github.com:j-river1/</a:t>
            </a:r>
            <a:r>
              <a:rPr lang="es-CO" altLang="es-CO" sz="2700" dirty="0" err="1" smtClean="0">
                <a:solidFill>
                  <a:srgbClr val="24292E"/>
                </a:solidFill>
              </a:rPr>
              <a:t>taller_honduras.git</a:t>
            </a:r>
            <a:r>
              <a:rPr lang="es-CO" altLang="es-CO" sz="2700" dirty="0" smtClean="0"/>
              <a:t> </a:t>
            </a:r>
            <a:r>
              <a:rPr lang="es-CO" altLang="es-CO" sz="7200" dirty="0">
                <a:latin typeface="Arial" panose="020B0604020202020204" pitchFamily="34" charset="0"/>
              </a:rPr>
              <a:t/>
            </a:r>
            <a:br>
              <a:rPr lang="es-CO" altLang="es-CO" sz="7200" dirty="0">
                <a:latin typeface="Arial" panose="020B0604020202020204" pitchFamily="34" charset="0"/>
              </a:rPr>
            </a:br>
            <a:r>
              <a:rPr lang="es-CO" sz="3600" dirty="0"/>
              <a:t/>
            </a:r>
            <a:br>
              <a:rPr lang="es-CO" sz="3600" dirty="0"/>
            </a:br>
            <a:r>
              <a:rPr lang="es-CO" sz="2700" dirty="0">
                <a:highlight>
                  <a:srgbClr val="FFFF00"/>
                </a:highlight>
              </a:rPr>
              <a:t/>
            </a:r>
            <a:br>
              <a:rPr lang="es-CO" sz="2700" dirty="0">
                <a:highlight>
                  <a:srgbClr val="FFFF00"/>
                </a:highlight>
              </a:rPr>
            </a:br>
            <a:r>
              <a:rPr lang="es-CO" sz="2700" dirty="0">
                <a:highlight>
                  <a:srgbClr val="FFFF00"/>
                </a:highlight>
              </a:rPr>
              <a:t/>
            </a:r>
            <a:br>
              <a:rPr lang="es-CO" sz="2700" dirty="0">
                <a:highlight>
                  <a:srgbClr val="FFFF00"/>
                </a:highlight>
              </a:rPr>
            </a:br>
            <a:r>
              <a:rPr lang="es-CO" sz="2700" dirty="0">
                <a:highlight>
                  <a:srgbClr val="FFFF00"/>
                </a:highlight>
              </a:rPr>
              <a:t/>
            </a:r>
            <a:br>
              <a:rPr lang="es-CO" sz="2700" dirty="0">
                <a:highlight>
                  <a:srgbClr val="FFFF00"/>
                </a:highlight>
              </a:rPr>
            </a:br>
            <a:r>
              <a:rPr lang="es-CO" sz="3600" dirty="0">
                <a:highlight>
                  <a:srgbClr val="FFFF00"/>
                </a:highlight>
              </a:rPr>
              <a:t/>
            </a:r>
            <a:br>
              <a:rPr lang="es-CO" sz="3600" dirty="0">
                <a:highlight>
                  <a:srgbClr val="FFFF00"/>
                </a:highlight>
              </a:rPr>
            </a:br>
            <a:r>
              <a:rPr lang="es-CO" sz="3600" dirty="0"/>
              <a:t/>
            </a:r>
            <a:br>
              <a:rPr lang="es-CO" sz="3600" dirty="0"/>
            </a:br>
            <a:r>
              <a:rPr lang="es-CO" sz="3600" dirty="0"/>
              <a:t/>
            </a:r>
            <a:br>
              <a:rPr lang="es-CO" sz="3600" dirty="0"/>
            </a:br>
            <a:r>
              <a:rPr lang="es-CO" sz="3600" dirty="0"/>
              <a:t/>
            </a:r>
            <a:br>
              <a:rPr lang="es-CO" sz="3600" dirty="0"/>
            </a:br>
            <a:endParaRPr lang="es-CO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02" y="1828801"/>
            <a:ext cx="4277710" cy="30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3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92F1E-CD58-4468-B013-6D19ADEE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>
            <a:normAutofit/>
          </a:bodyPr>
          <a:lstStyle/>
          <a:p>
            <a:r>
              <a:rPr lang="es-CO" sz="2400" dirty="0"/>
              <a:t>6. En R </a:t>
            </a:r>
            <a:r>
              <a:rPr lang="es-CO" sz="2400" dirty="0" err="1"/>
              <a:t>studio</a:t>
            </a:r>
            <a:r>
              <a:rPr lang="es-CO" sz="2400" dirty="0"/>
              <a:t> ir al menú File &gt; Open File </a:t>
            </a:r>
            <a:r>
              <a:rPr lang="es-CO" sz="2400" dirty="0"/>
              <a:t> </a:t>
            </a:r>
            <a:r>
              <a:rPr lang="es-CO" sz="2400" dirty="0" smtClean="0"/>
              <a:t>  </a:t>
            </a:r>
          </a:p>
          <a:p>
            <a:pPr marL="0" indent="0">
              <a:buNone/>
            </a:pPr>
            <a:r>
              <a:rPr lang="es-CO" sz="2400" dirty="0" smtClean="0"/>
              <a:t>                                                        &gt; DIA_2 &gt;  </a:t>
            </a:r>
            <a:r>
              <a:rPr lang="es-CO" sz="2400" dirty="0" err="1" smtClean="0"/>
              <a:t>script_presentacion</a:t>
            </a:r>
            <a:endParaRPr lang="es-CO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98B1458-2923-46DF-8075-2A1B4AC6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44" y="1581807"/>
            <a:ext cx="293370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73" y="1581807"/>
            <a:ext cx="6629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7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83" y="743712"/>
            <a:ext cx="8077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 </a:t>
            </a:r>
            <a:r>
              <a:rPr lang="en-US" dirty="0" err="1" smtClean="0"/>
              <a:t>calidad</a:t>
            </a:r>
            <a:r>
              <a:rPr lang="en-US" dirty="0" smtClean="0"/>
              <a:t> 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maximos</a:t>
            </a:r>
            <a:r>
              <a:rPr lang="en-US" dirty="0"/>
              <a:t> y </a:t>
            </a:r>
            <a:r>
              <a:rPr lang="en-US" dirty="0" err="1"/>
              <a:t>minimos</a:t>
            </a:r>
            <a:r>
              <a:rPr lang="en-US" dirty="0"/>
              <a:t> para TX, TM, RH y SR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Para el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maximo</a:t>
            </a:r>
            <a:r>
              <a:rPr lang="en-US" dirty="0"/>
              <a:t> de SR se </a:t>
            </a:r>
            <a:r>
              <a:rPr lang="en-US" dirty="0" err="1"/>
              <a:t>configuran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 la WMO (World </a:t>
            </a:r>
            <a:r>
              <a:rPr lang="en-US" dirty="0" err="1"/>
              <a:t>Metereroligal</a:t>
            </a:r>
            <a:r>
              <a:rPr lang="en-US" dirty="0"/>
              <a:t> Organization) que </a:t>
            </a:r>
            <a:r>
              <a:rPr lang="en-US" dirty="0" err="1"/>
              <a:t>es</a:t>
            </a:r>
            <a:r>
              <a:rPr lang="en-US" dirty="0"/>
              <a:t> 1600 </a:t>
            </a:r>
            <a:r>
              <a:rPr lang="en-US" dirty="0" smtClean="0"/>
              <a:t>WAM^2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Latitud</a:t>
            </a:r>
            <a:r>
              <a:rPr lang="en-US" dirty="0"/>
              <a:t> y </a:t>
            </a:r>
            <a:r>
              <a:rPr lang="en-US" dirty="0" err="1"/>
              <a:t>longitud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la zona de </a:t>
            </a:r>
            <a:r>
              <a:rPr lang="en-US" dirty="0" err="1"/>
              <a:t>estudio</a:t>
            </a:r>
            <a:r>
              <a:rPr lang="en-US" dirty="0"/>
              <a:t> (para </a:t>
            </a:r>
            <a:r>
              <a:rPr lang="en-US" dirty="0" err="1"/>
              <a:t>posteriores</a:t>
            </a:r>
            <a:r>
              <a:rPr lang="en-US" dirty="0"/>
              <a:t> </a:t>
            </a:r>
            <a:r>
              <a:rPr lang="en-US" dirty="0" err="1"/>
              <a:t>calculos</a:t>
            </a:r>
            <a:r>
              <a:rPr lang="en-US" dirty="0"/>
              <a:t> de horas de </a:t>
            </a:r>
            <a:r>
              <a:rPr lang="en-US" dirty="0" err="1"/>
              <a:t>amanecer</a:t>
            </a:r>
            <a:r>
              <a:rPr lang="en-US" dirty="0"/>
              <a:t> y </a:t>
            </a:r>
            <a:r>
              <a:rPr lang="en-US" dirty="0" err="1"/>
              <a:t>anochecer</a:t>
            </a:r>
            <a:r>
              <a:rPr lang="en-US" dirty="0"/>
              <a:t>)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La zona </a:t>
            </a:r>
            <a:r>
              <a:rPr lang="en-US" dirty="0" err="1"/>
              <a:t>horaria</a:t>
            </a:r>
            <a:r>
              <a:rPr lang="en-US" dirty="0"/>
              <a:t> de  la zona de </a:t>
            </a:r>
            <a:r>
              <a:rPr lang="en-US" dirty="0" err="1"/>
              <a:t>estudio</a:t>
            </a:r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6943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 </a:t>
            </a:r>
            <a:r>
              <a:rPr lang="en-US" dirty="0" err="1" smtClean="0"/>
              <a:t>calidad</a:t>
            </a:r>
            <a:r>
              <a:rPr lang="en-US" dirty="0" smtClean="0"/>
              <a:t> 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formatos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que </a:t>
            </a:r>
            <a:r>
              <a:rPr lang="en-US" dirty="0" err="1" smtClean="0"/>
              <a:t>llegan</a:t>
            </a:r>
            <a:r>
              <a:rPr lang="en-US" dirty="0" smtClean="0"/>
              <a:t> de las </a:t>
            </a:r>
            <a:r>
              <a:rPr lang="en-US" dirty="0" err="1" smtClean="0"/>
              <a:t>estaciones</a:t>
            </a:r>
            <a:r>
              <a:rPr lang="en-US" dirty="0" smtClean="0"/>
              <a:t> </a:t>
            </a:r>
            <a:r>
              <a:rPr lang="en-US" dirty="0" err="1" smtClean="0"/>
              <a:t>meterologicas</a:t>
            </a:r>
            <a:r>
              <a:rPr lang="en-US" dirty="0"/>
              <a:t>.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5" y="1986664"/>
            <a:ext cx="3302306" cy="1392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69"/>
          <a:stretch/>
        </p:blipFill>
        <p:spPr>
          <a:xfrm>
            <a:off x="7916174" y="1986664"/>
            <a:ext cx="1926881" cy="320763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272345" y="1986664"/>
            <a:ext cx="1647309" cy="2047876"/>
            <a:chOff x="5272474" y="4419288"/>
            <a:chExt cx="1647309" cy="204787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2474" y="4419289"/>
              <a:ext cx="1581150" cy="2047875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268994" y="4419288"/>
              <a:ext cx="650789" cy="13801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12038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3" y="957532"/>
            <a:ext cx="3556965" cy="5047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15" y="898210"/>
            <a:ext cx="3551211" cy="516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4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 scripts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854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Llenado</a:t>
            </a:r>
            <a:r>
              <a:rPr lang="en-US" dirty="0" smtClean="0"/>
              <a:t> de </a:t>
            </a:r>
            <a:r>
              <a:rPr lang="en-US" dirty="0" err="1" smtClean="0"/>
              <a:t>faltantes</a:t>
            </a:r>
            <a:r>
              <a:rPr lang="en-US" dirty="0" smtClean="0"/>
              <a:t> 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Rmwagen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Revisar</a:t>
            </a:r>
            <a:r>
              <a:rPr lang="en-US" dirty="0" smtClean="0"/>
              <a:t> un </a:t>
            </a:r>
            <a:r>
              <a:rPr lang="en-US" dirty="0" err="1" smtClean="0"/>
              <a:t>poco</a:t>
            </a:r>
            <a:r>
              <a:rPr lang="en-US" dirty="0" smtClean="0"/>
              <a:t> de la </a:t>
            </a:r>
            <a:r>
              <a:rPr lang="en-US" dirty="0" err="1" smtClean="0"/>
              <a:t>bibliografia</a:t>
            </a:r>
            <a:r>
              <a:rPr lang="en-US" dirty="0" smtClean="0"/>
              <a:t> de </a:t>
            </a:r>
            <a:r>
              <a:rPr lang="en-US" dirty="0" err="1" smtClean="0"/>
              <a:t>rmwagen</a:t>
            </a:r>
            <a:r>
              <a:rPr lang="en-US" dirty="0" smtClean="0"/>
              <a:t> y </a:t>
            </a:r>
            <a:r>
              <a:rPr lang="en-US" dirty="0" err="1" smtClean="0"/>
              <a:t>explicar</a:t>
            </a:r>
            <a:r>
              <a:rPr lang="en-US" dirty="0" smtClean="0"/>
              <a:t> la parte </a:t>
            </a:r>
            <a:r>
              <a:rPr lang="en-US" dirty="0" err="1" smtClean="0"/>
              <a:t>matematica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*</a:t>
            </a:r>
            <a:r>
              <a:rPr lang="en-US" dirty="0" err="1" smtClean="0"/>
              <a:t>Hacer</a:t>
            </a:r>
            <a:r>
              <a:rPr lang="en-US" dirty="0" smtClean="0"/>
              <a:t> un script 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rmwagen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Promedio</a:t>
            </a:r>
            <a:r>
              <a:rPr lang="en-US" dirty="0" smtClean="0"/>
              <a:t> </a:t>
            </a:r>
            <a:r>
              <a:rPr lang="en-US" dirty="0" err="1" smtClean="0"/>
              <a:t>movible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387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 </a:t>
            </a:r>
            <a:r>
              <a:rPr lang="en-US" dirty="0" err="1" smtClean="0"/>
              <a:t>calidad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Como se </a:t>
            </a:r>
            <a:r>
              <a:rPr lang="en-US" dirty="0" err="1" smtClean="0"/>
              <a:t>detectan</a:t>
            </a:r>
            <a:r>
              <a:rPr lang="en-US" dirty="0" smtClean="0"/>
              <a:t> outliers con R </a:t>
            </a:r>
          </a:p>
          <a:p>
            <a:endParaRPr lang="en-US" dirty="0"/>
          </a:p>
          <a:p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tecnicas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 de la </a:t>
            </a:r>
            <a:r>
              <a:rPr lang="en-US" dirty="0" err="1" smtClean="0"/>
              <a:t>deteccion</a:t>
            </a:r>
            <a:r>
              <a:rPr lang="en-US" dirty="0" smtClean="0"/>
              <a:t> de outliers, series de </a:t>
            </a:r>
            <a:r>
              <a:rPr lang="en-US" dirty="0" err="1" smtClean="0"/>
              <a:t>tiempo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92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 bwMode="auto">
          <a:xfrm>
            <a:off x="295275" y="273050"/>
            <a:ext cx="11601450" cy="469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Fuentes de </a:t>
            </a:r>
            <a:r>
              <a:rPr lang="en-US" altLang="en-US" dirty="0" err="1" smtClean="0"/>
              <a:t>información</a:t>
            </a:r>
            <a:endParaRPr lang="en-US" altLang="en-US" dirty="0" smtClean="0"/>
          </a:p>
        </p:txBody>
      </p:sp>
      <p:sp>
        <p:nvSpPr>
          <p:cNvPr id="7171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295275" y="987425"/>
            <a:ext cx="11601450" cy="496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pPr marL="514350" indent="-514350">
              <a:buAutoNum type="arabicPeriod"/>
            </a:pPr>
            <a:endParaRPr lang="en-US" altLang="en-US" dirty="0"/>
          </a:p>
          <a:p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021" y="2160970"/>
            <a:ext cx="3552825" cy="350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789" y="742950"/>
            <a:ext cx="3694057" cy="1327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17" y="2160970"/>
            <a:ext cx="6867525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17" y="1132270"/>
            <a:ext cx="6867525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104795" y="1732961"/>
            <a:ext cx="48902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0" dirty="0" smtClean="0">
                <a:solidFill>
                  <a:schemeClr val="bg1"/>
                </a:solidFill>
              </a:rPr>
              <a:t>Thank you!</a:t>
            </a:r>
            <a:endParaRPr lang="en-US" altLang="en-US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96005" y="462456"/>
            <a:ext cx="11599990" cy="548724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C00000"/>
                </a:solidFill>
              </a:rPr>
              <a:t>Archivos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planos</a:t>
            </a:r>
            <a:endParaRPr lang="en-US" sz="3200" dirty="0" smtClean="0">
              <a:solidFill>
                <a:srgbClr val="C00000"/>
              </a:solidFill>
            </a:endParaRPr>
          </a:p>
          <a:p>
            <a:r>
              <a:rPr lang="en-US" sz="3200" dirty="0" err="1" smtClean="0">
                <a:solidFill>
                  <a:srgbClr val="C00000"/>
                </a:solidFill>
              </a:rPr>
              <a:t>Tipos</a:t>
            </a:r>
            <a:endParaRPr lang="en-US" sz="3200" dirty="0" smtClean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C00000"/>
              </a:solidFill>
            </a:endParaRPr>
          </a:p>
          <a:p>
            <a:endParaRPr lang="en-US" sz="3200" dirty="0" smtClean="0">
              <a:solidFill>
                <a:srgbClr val="C00000"/>
              </a:solidFill>
            </a:endParaRPr>
          </a:p>
          <a:p>
            <a:endParaRPr lang="es-CO" sz="3200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66" y="1666875"/>
            <a:ext cx="8429296" cy="333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7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y </a:t>
            </a:r>
            <a:r>
              <a:rPr lang="en-US" dirty="0" err="1" smtClean="0"/>
              <a:t>unidades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08" y="1849999"/>
            <a:ext cx="6175783" cy="315800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619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Unidades</a:t>
            </a:r>
            <a:r>
              <a:rPr lang="en-US" dirty="0" smtClean="0"/>
              <a:t>  </a:t>
            </a:r>
            <a:endParaRPr lang="es-CO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58479"/>
              </p:ext>
            </p:extLst>
          </p:nvPr>
        </p:nvGraphicFramePr>
        <p:xfrm>
          <a:off x="3058150" y="1414431"/>
          <a:ext cx="5418666" cy="3505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Abreviacion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Unidad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Medida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Grados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Celisus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Grados</a:t>
                      </a:r>
                      <a:r>
                        <a:rPr lang="en-US" baseline="0" dirty="0"/>
                        <a:t>  Fahrenheit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Mililitros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Número</a:t>
                      </a:r>
                      <a:r>
                        <a:rPr lang="en-US" baseline="0" dirty="0"/>
                        <a:t> entre 0 y 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Calorias </a:t>
                      </a:r>
                      <a:r>
                        <a:rPr lang="en-US" dirty="0" err="1"/>
                        <a:t>por</a:t>
                      </a:r>
                      <a:r>
                        <a:rPr lang="en-US" dirty="0"/>
                        <a:t> centimetro</a:t>
                      </a:r>
                      <a:r>
                        <a:rPr lang="en-US" baseline="0" dirty="0"/>
                        <a:t> cuadrado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MJM2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Mega</a:t>
                      </a:r>
                      <a:r>
                        <a:rPr lang="en-US" baseline="0" dirty="0"/>
                        <a:t> Julio </a:t>
                      </a:r>
                      <a:r>
                        <a:rPr lang="en-US" baseline="0" dirty="0" err="1"/>
                        <a:t>por</a:t>
                      </a:r>
                      <a:r>
                        <a:rPr lang="en-US" baseline="0" dirty="0"/>
                        <a:t> metro cuadrado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Watts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por</a:t>
                      </a:r>
                      <a:r>
                        <a:rPr lang="en-US" baseline="0" dirty="0"/>
                        <a:t> metro cuadrado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29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65" y="993391"/>
            <a:ext cx="6343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Llenado</a:t>
            </a:r>
            <a:r>
              <a:rPr lang="en-US" dirty="0" smtClean="0"/>
              <a:t> de </a:t>
            </a:r>
            <a:r>
              <a:rPr lang="en-US" dirty="0" err="1" smtClean="0"/>
              <a:t>faltantes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endParaRPr lang="es-CO" dirty="0"/>
          </a:p>
        </p:txBody>
      </p:sp>
      <p:grpSp>
        <p:nvGrpSpPr>
          <p:cNvPr id="4" name="Group 3"/>
          <p:cNvGrpSpPr/>
          <p:nvPr/>
        </p:nvGrpSpPr>
        <p:grpSpPr>
          <a:xfrm>
            <a:off x="1366345" y="1097278"/>
            <a:ext cx="2280745" cy="2711460"/>
            <a:chOff x="5272474" y="4419288"/>
            <a:chExt cx="1647309" cy="20478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2474" y="4419289"/>
              <a:ext cx="1581150" cy="204787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268994" y="4419288"/>
              <a:ext cx="650789" cy="13801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150069" y="1031693"/>
                <a:ext cx="6285186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 smtClean="0">
                    <a:solidFill>
                      <a:srgbClr val="C00000"/>
                    </a:solidFill>
                  </a:rPr>
                  <a:t>Vector </a:t>
                </a:r>
                <a:r>
                  <a:rPr lang="en-US" sz="2400" u="sng" dirty="0" err="1" smtClean="0">
                    <a:solidFill>
                      <a:srgbClr val="C00000"/>
                    </a:solidFill>
                  </a:rPr>
                  <a:t>Autoregresivo</a:t>
                </a:r>
                <a:r>
                  <a:rPr lang="en-US" sz="2400" u="sng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u="sng" dirty="0" err="1" smtClean="0">
                    <a:solidFill>
                      <a:srgbClr val="C00000"/>
                    </a:solidFill>
                  </a:rPr>
                  <a:t>Regresión</a:t>
                </a:r>
                <a:r>
                  <a:rPr lang="en-US" sz="2400" u="sng" dirty="0" smtClean="0">
                    <a:solidFill>
                      <a:srgbClr val="C00000"/>
                    </a:solidFill>
                  </a:rPr>
                  <a:t> (VAR)</a:t>
                </a:r>
              </a:p>
              <a:p>
                <a:endParaRPr lang="en-US" sz="2000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…..+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 smtClean="0"/>
                  <a:t> =  Vector de dimension K, </a:t>
                </a:r>
                <a:r>
                  <a:rPr lang="en-US" dirty="0" err="1" smtClean="0"/>
                  <a:t>conjunto</a:t>
                </a:r>
                <a:r>
                  <a:rPr lang="en-US" dirty="0" smtClean="0"/>
                  <a:t> de variables de </a:t>
                </a:r>
                <a:r>
                  <a:rPr lang="en-US" dirty="0" err="1" smtClean="0"/>
                  <a:t>clima</a:t>
                </a:r>
                <a:r>
                  <a:rPr lang="en-US" dirty="0" smtClean="0"/>
                  <a:t>.</a:t>
                </a:r>
              </a:p>
              <a:p>
                <a:pPr/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 smtClean="0"/>
                  <a:t> = 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coeficiente</a:t>
                </a:r>
                <a:r>
                  <a:rPr lang="en-US" dirty="0" smtClean="0"/>
                  <a:t> de la </a:t>
                </a:r>
                <a:r>
                  <a:rPr lang="en-US" dirty="0" err="1" smtClean="0"/>
                  <a:t>matriz</a:t>
                </a:r>
                <a:r>
                  <a:rPr lang="en-US" dirty="0" smtClean="0"/>
                  <a:t> K x K</a:t>
                </a:r>
              </a:p>
              <a:p>
                <a:pPr/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 smtClean="0"/>
                  <a:t> = 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un </a:t>
                </a:r>
                <a:r>
                  <a:rPr lang="en-US" dirty="0" err="1" smtClean="0"/>
                  <a:t>proceso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estocastico</a:t>
                </a:r>
                <a:r>
                  <a:rPr lang="en-US" dirty="0" smtClean="0"/>
                  <a:t> de dimension K</a:t>
                </a:r>
              </a:p>
              <a:p>
                <a:pPr/>
                <a:r>
                  <a:rPr lang="en-US" dirty="0"/>
                  <a:t> </a:t>
                </a:r>
                <a:endParaRPr lang="en-US" dirty="0" smtClean="0"/>
              </a:p>
              <a:p>
                <a:pPr/>
                <a:endParaRPr lang="en-US" dirty="0"/>
              </a:p>
              <a:p>
                <a:pPr/>
                <a:endParaRPr lang="en-US" dirty="0" smtClean="0"/>
              </a:p>
              <a:p>
                <a:pPr/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s-CO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69" y="1031693"/>
                <a:ext cx="6285186" cy="4401205"/>
              </a:xfrm>
              <a:prstGeom prst="rect">
                <a:avLst/>
              </a:prstGeom>
              <a:blipFill rotWithShape="0">
                <a:blip r:embed="rId3"/>
                <a:stretch>
                  <a:fillRect l="-1552" t="-11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91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Rmwagen</a:t>
            </a:r>
            <a:r>
              <a:rPr lang="en-US" dirty="0"/>
              <a:t> 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1644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17556C-65DC-4724-A2AE-AEAA870CF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5" y="366989"/>
            <a:ext cx="9144000" cy="838959"/>
          </a:xfrm>
        </p:spPr>
        <p:txBody>
          <a:bodyPr>
            <a:normAutofit/>
          </a:bodyPr>
          <a:lstStyle/>
          <a:p>
            <a:r>
              <a:rPr lang="es-CO" dirty="0"/>
              <a:t>Pasos para el ejercicio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BC72A5E-AB09-46E2-A15A-5795430250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719579" y="1364974"/>
            <a:ext cx="4567311" cy="4784034"/>
          </a:xfrm>
          <a:prstGeom prst="rect">
            <a:avLst/>
          </a:prstGeo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s-CO" dirty="0"/>
              <a:t>Abrir el programa R Studio.</a:t>
            </a:r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algn="l"/>
            <a:endParaRPr lang="es-CO" dirty="0"/>
          </a:p>
          <a:p>
            <a:pPr algn="l"/>
            <a:endParaRPr lang="es-CO" dirty="0"/>
          </a:p>
          <a:p>
            <a:pPr marL="457200" indent="-457200" algn="l">
              <a:buAutoNum type="arabicPeriod" startAt="2"/>
            </a:pPr>
            <a:r>
              <a:rPr lang="es-CO" dirty="0"/>
              <a:t>Crear un nuevo proyecto.</a:t>
            </a:r>
          </a:p>
          <a:p>
            <a:pPr marL="457200" indent="-457200" algn="l">
              <a:buAutoNum type="arabicPeriod" startAt="2"/>
            </a:pPr>
            <a:endParaRPr lang="es-CO" dirty="0"/>
          </a:p>
          <a:p>
            <a:pPr algn="l"/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9672A46-ABF1-498E-8FE7-E026386F1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69" y="1851431"/>
            <a:ext cx="1321558" cy="1160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A15E0CD-9551-4D04-8B5E-AF2A9D59C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073" y="3976821"/>
            <a:ext cx="29432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7653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IAT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3F3F3F"/>
      </a:hlink>
      <a:folHlink>
        <a:srgbClr val="3F3F3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BB08A5F2-B942-4CEC-A3CE-C7389977D543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F0B21826-1F6B-484C-A7AD-1366BA19E732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E1A00C3E-0E24-4C5C-BBC6-95438F7FE128}"/>
    </a:ext>
  </a:extLst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291CCA77-0B36-4B02-B4C6-7A963B1FA9F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CE13634503544802E82050425161A" ma:contentTypeVersion="1" ma:contentTypeDescription="Create a new document." ma:contentTypeScope="" ma:versionID="83c9f07e070c4866dc8f9013fef3f0ca">
  <xsd:schema xmlns:xsd="http://www.w3.org/2001/XMLSchema" xmlns:xs="http://www.w3.org/2001/XMLSchema" xmlns:p="http://schemas.microsoft.com/office/2006/metadata/properties" xmlns:ns2="e8d75344-758f-4099-8b96-254d9b2933f5" targetNamespace="http://schemas.microsoft.com/office/2006/metadata/properties" ma:root="true" ma:fieldsID="20a77a42957a06ca9de43b3ff7bdccf2" ns2:_="">
    <xsd:import namespace="e8d75344-758f-4099-8b96-254d9b2933f5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75344-758f-4099-8b96-254d9b2933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BA3B76-3FFC-4548-9519-2B19BE5B9D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FF952A-44B1-4AAF-9999-AD310AEFC0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75344-758f-4099-8b96-254d9b293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326E29-B62B-4780-9A15-03CA2FAE3FB5}">
  <ds:schemaRefs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8d75344-758f-4099-8b96-254d9b2933f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CIAT_2018_PPT InclusiveMarkets</Template>
  <TotalTime>504</TotalTime>
  <Words>303</Words>
  <Application>Microsoft Office PowerPoint</Application>
  <PresentationFormat>Widescreen</PresentationFormat>
  <Paragraphs>95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3_Office Theme</vt:lpstr>
      <vt:lpstr>1_Office Theme</vt:lpstr>
      <vt:lpstr>2_Office Theme</vt:lpstr>
      <vt:lpstr>6_Office Theme</vt:lpstr>
      <vt:lpstr>Procesamiento de datos faltantes</vt:lpstr>
      <vt:lpstr>Fuentes de información</vt:lpstr>
      <vt:lpstr>PowerPoint Presentation</vt:lpstr>
      <vt:lpstr>Variables y unidades</vt:lpstr>
      <vt:lpstr>Unidades  </vt:lpstr>
      <vt:lpstr>Formato único </vt:lpstr>
      <vt:lpstr>Llenado de faltantes</vt:lpstr>
      <vt:lpstr>Ejemplo de Rmwagen </vt:lpstr>
      <vt:lpstr>Pasos para el ejercicio</vt:lpstr>
      <vt:lpstr>PowerPoint Presentation</vt:lpstr>
      <vt:lpstr>5. Ingresar esta dirección en la casilla respository URL y dar click en create project:  git@github.com:j-river1/taller_honduras.git          </vt:lpstr>
      <vt:lpstr>PowerPoint Presentation</vt:lpstr>
      <vt:lpstr> </vt:lpstr>
      <vt:lpstr>Control de calidad </vt:lpstr>
      <vt:lpstr>Control de calidad </vt:lpstr>
      <vt:lpstr> </vt:lpstr>
      <vt:lpstr>Codigo en R</vt:lpstr>
      <vt:lpstr>Llenado de faltantes </vt:lpstr>
      <vt:lpstr>Control de calidad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de datos faltantes</dc:title>
  <dc:creator>Rivera, Juan Camilo (CIAT)</dc:creator>
  <cp:lastModifiedBy>Rivera, Juan Camilo (CIAT)</cp:lastModifiedBy>
  <cp:revision>23</cp:revision>
  <dcterms:created xsi:type="dcterms:W3CDTF">2018-06-15T14:25:05Z</dcterms:created>
  <dcterms:modified xsi:type="dcterms:W3CDTF">2018-06-18T19:53:54Z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0x0101001CCCE13634503544802E82050425161A</vt:lpwstr>
  </property>
</Properties>
</file>