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22"/>
  </p:notesMasterIdLst>
  <p:handoutMasterIdLst>
    <p:handoutMasterId r:id="rId23"/>
  </p:handoutMasterIdLst>
  <p:sldIdLst>
    <p:sldId id="262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8" r:id="rId21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era, Juan Camilo (CIAT)" initials="RJC(" lastIdx="1" clrIdx="0">
    <p:extLst>
      <p:ext uri="{19B8F6BF-5375-455C-9EA6-DF929625EA0E}">
        <p15:presenceInfo xmlns:p15="http://schemas.microsoft.com/office/powerpoint/2012/main" userId="S-1-5-21-1606980848-162531612-839522115-56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4123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15/06/2018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15/06/2018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67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base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cereza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Circuferencia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Altura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Volumen</a:t>
            </a:r>
            <a:r>
              <a:rPr lang="en-US" baseline="0" dirty="0" smtClean="0"/>
              <a:t>.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75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(modalidades) no se pueden asociar naturalmente a un número.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No se pueden hacer operaciones algebraicas con ellos.</a:t>
            </a:r>
          </a:p>
          <a:p>
            <a:pPr algn="just">
              <a:buFontTx/>
              <a:buNone/>
            </a:pP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18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son numéricos.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Tiene sentido hacer operaciones algebraicas con ellos.</a:t>
            </a: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02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83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Análisis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/>
              <a:t> </a:t>
            </a:r>
            <a:r>
              <a:rPr lang="en-US" altLang="en-US" dirty="0" err="1" smtClean="0"/>
              <a:t>agricultura</a:t>
            </a: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5687133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3 Julio 2018</a:t>
            </a:r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	h.a.dorado@cgiar.org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317500" y="5995108"/>
            <a:ext cx="5785256" cy="308047"/>
          </a:xfrm>
        </p:spPr>
        <p:txBody>
          <a:bodyPr/>
          <a:lstStyle/>
          <a:p>
            <a:r>
              <a:rPr lang="en-US" dirty="0" smtClean="0"/>
              <a:t>Juan Camilo Rivera	Hugo Dorado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Varianza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005" y="1067106"/>
            <a:ext cx="3679006" cy="232307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 el promedio del cuadrado de las distancias entre cada observación y la media aritmética del conjunto de observaciones.</a:t>
            </a:r>
          </a:p>
          <a:p>
            <a:endParaRPr lang="es-CO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94698" y="1067106"/>
                <a:ext cx="4433977" cy="160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  <a:r>
                  <a:rPr lang="en-US" sz="1400" b="1" i="1" u="sng" dirty="0"/>
                  <a:t>Que tan </a:t>
                </a:r>
                <a:r>
                  <a:rPr lang="en-US" sz="1400" b="1" i="1" u="sng" dirty="0" err="1"/>
                  <a:t>dispersos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están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los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datos</a:t>
                </a:r>
                <a:r>
                  <a:rPr lang="en-US" sz="1400" b="1" dirty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 err="1" smtClean="0"/>
                  <a:t>Ejemplo</a:t>
                </a:r>
                <a:r>
                  <a:rPr lang="en-US" sz="1400" dirty="0" smtClean="0"/>
                  <a:t>          5, 15, 3, 2, 25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           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(5−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1400" dirty="0" smtClean="0"/>
                  <a:t>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V = 35.583</a:t>
                </a:r>
              </a:p>
              <a:p>
                <a:endParaRPr lang="es-CO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8" y="1067106"/>
                <a:ext cx="4433977" cy="1601657"/>
              </a:xfrm>
              <a:prstGeom prst="rect">
                <a:avLst/>
              </a:prstGeom>
              <a:blipFill rotWithShape="0">
                <a:blip r:embed="rId3"/>
                <a:stretch>
                  <a:fillRect l="-412" t="-7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www.definicionabc.com/wp-content/uploads/varianza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09" y="2558965"/>
            <a:ext cx="2193291" cy="8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96005" y="3478564"/>
            <a:ext cx="11599990" cy="47002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BB3A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Estandar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11938" y="4350147"/>
                <a:ext cx="444963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Que tan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dispersos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datos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la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media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8" y="4350147"/>
                <a:ext cx="4449632" cy="1785104"/>
              </a:xfrm>
              <a:prstGeom prst="rect">
                <a:avLst/>
              </a:prstGeom>
              <a:blipFill rotWithShape="0">
                <a:blip r:embed="rId5"/>
                <a:stretch>
                  <a:fillRect l="-1233" t="-20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94698" y="4036971"/>
                <a:ext cx="4433977" cy="9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</a:p>
              <a:p>
                <a:r>
                  <a:rPr lang="en-US" sz="1400" dirty="0" err="1" smtClean="0"/>
                  <a:t>Ejemplo</a:t>
                </a:r>
                <a:r>
                  <a:rPr lang="en-US" sz="1400" dirty="0" smtClean="0"/>
                  <a:t>            </a:t>
                </a:r>
                <a:r>
                  <a:rPr lang="en-US" sz="1400" dirty="0"/>
                  <a:t>S</a:t>
                </a:r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35.583</m:t>
                        </m:r>
                      </m:e>
                    </m:rad>
                  </m:oMath>
                </a14:m>
                <a:r>
                  <a:rPr lang="en-US" sz="1400" dirty="0" smtClean="0"/>
                  <a:t> </a:t>
                </a:r>
                <a:endParaRPr lang="en-US" dirty="0" smtClean="0"/>
              </a:p>
              <a:p>
                <a:r>
                  <a:rPr lang="en-US" sz="1400" dirty="0" smtClean="0"/>
                  <a:t>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S = 5.96</a:t>
                </a:r>
              </a:p>
              <a:p>
                <a:endParaRPr lang="es-CO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8" y="4036971"/>
                <a:ext cx="4433977" cy="984372"/>
              </a:xfrm>
              <a:prstGeom prst="rect">
                <a:avLst/>
              </a:prstGeom>
              <a:blipFill rotWithShape="0">
                <a:blip r:embed="rId6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0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Cuantiles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puntos</a:t>
            </a:r>
            <a:r>
              <a:rPr lang="en-US" dirty="0"/>
              <a:t> que </a:t>
            </a:r>
            <a:r>
              <a:rPr lang="en-US" dirty="0" err="1"/>
              <a:t>dividen</a:t>
            </a:r>
            <a:r>
              <a:rPr lang="en-US" dirty="0"/>
              <a:t>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iguales</a:t>
            </a:r>
            <a:r>
              <a:rPr lang="en-US" dirty="0"/>
              <a:t>. </a:t>
            </a:r>
          </a:p>
          <a:p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18" y="1889323"/>
            <a:ext cx="3424686" cy="1059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88" y="3025614"/>
            <a:ext cx="5143946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46782" y="322891"/>
            <a:ext cx="8596668" cy="111280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Datos</a:t>
            </a:r>
            <a:r>
              <a:rPr lang="en-US" dirty="0" smtClean="0"/>
              <a:t>:                          6, 7, 15, 36, 39, 40, 41, 42, 43, 47, 49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563" y="1663369"/>
            <a:ext cx="97690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 </a:t>
            </a:r>
            <a:r>
              <a:rPr lang="en-US" sz="2800" dirty="0" err="1" smtClean="0"/>
              <a:t>Quantil</a:t>
            </a:r>
            <a:r>
              <a:rPr lang="en-US" sz="2800" dirty="0" smtClean="0"/>
              <a:t> (</a:t>
            </a:r>
            <a:r>
              <a:rPr lang="en-US" sz="2800" dirty="0" err="1" smtClean="0"/>
              <a:t>Mediana</a:t>
            </a:r>
            <a:r>
              <a:rPr lang="en-US" sz="2800" dirty="0" smtClean="0"/>
              <a:t>):    6</a:t>
            </a:r>
            <a:r>
              <a:rPr lang="en-US" sz="2800" dirty="0"/>
              <a:t>, 7, 15, 36, 39, </a:t>
            </a:r>
            <a:r>
              <a:rPr lang="en-US" sz="2800" dirty="0">
                <a:solidFill>
                  <a:srgbClr val="FF0000"/>
                </a:solidFill>
              </a:rPr>
              <a:t>40</a:t>
            </a:r>
            <a:r>
              <a:rPr lang="en-US" sz="2800" dirty="0" smtClean="0"/>
              <a:t>, 41</a:t>
            </a:r>
            <a:r>
              <a:rPr lang="en-US" sz="2800" dirty="0"/>
              <a:t>, 42, 43,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746782" y="2463588"/>
            <a:ext cx="89296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1 </a:t>
            </a:r>
            <a:r>
              <a:rPr lang="en-US" sz="2800" dirty="0" err="1" smtClean="0"/>
              <a:t>Quantil</a:t>
            </a:r>
            <a:r>
              <a:rPr lang="en-US" sz="2800" dirty="0" smtClean="0"/>
              <a:t>:                    6</a:t>
            </a:r>
            <a:r>
              <a:rPr lang="en-US" sz="2800" dirty="0"/>
              <a:t>, 7, </a:t>
            </a:r>
            <a:r>
              <a:rPr lang="en-US" sz="2800" dirty="0">
                <a:solidFill>
                  <a:srgbClr val="FF0000"/>
                </a:solidFill>
              </a:rPr>
              <a:t>15</a:t>
            </a:r>
            <a:r>
              <a:rPr lang="en-US" sz="2800" dirty="0"/>
              <a:t>, 36, 39, 40</a:t>
            </a:r>
            <a:r>
              <a:rPr lang="en-US" sz="2800" dirty="0" smtClean="0"/>
              <a:t>, 41</a:t>
            </a:r>
            <a:r>
              <a:rPr lang="en-US" sz="2800" dirty="0"/>
              <a:t>, 42, 43,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746782" y="3263807"/>
            <a:ext cx="90916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3 </a:t>
            </a:r>
            <a:r>
              <a:rPr lang="en-US" sz="2800" dirty="0" err="1" smtClean="0"/>
              <a:t>Quantil</a:t>
            </a:r>
            <a:r>
              <a:rPr lang="en-US" sz="2800" dirty="0" smtClean="0"/>
              <a:t>:                    6</a:t>
            </a:r>
            <a:r>
              <a:rPr lang="en-US" sz="2800" dirty="0"/>
              <a:t>, 7, 15, 36, 39, 40</a:t>
            </a:r>
            <a:r>
              <a:rPr lang="en-US" sz="2800" dirty="0" smtClean="0"/>
              <a:t>, </a:t>
            </a:r>
            <a:r>
              <a:rPr lang="en-US" sz="2800" dirty="0" smtClean="0"/>
              <a:t>41,42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43</a:t>
            </a:r>
            <a:r>
              <a:rPr lang="en-US" sz="2800" dirty="0"/>
              <a:t>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636607" y="4217914"/>
            <a:ext cx="92018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Total Quantiles:           6</a:t>
            </a:r>
            <a:r>
              <a:rPr lang="en-US" sz="2800" dirty="0"/>
              <a:t>, 7, </a:t>
            </a:r>
            <a:r>
              <a:rPr lang="en-US" sz="2800" dirty="0">
                <a:solidFill>
                  <a:srgbClr val="FF0000"/>
                </a:solidFill>
              </a:rPr>
              <a:t>15</a:t>
            </a:r>
            <a:r>
              <a:rPr lang="en-US" sz="2800" dirty="0"/>
              <a:t>, 36, 39, </a:t>
            </a:r>
            <a:r>
              <a:rPr lang="en-US" sz="2800" dirty="0">
                <a:solidFill>
                  <a:srgbClr val="FF0000"/>
                </a:solidFill>
              </a:rPr>
              <a:t>40</a:t>
            </a:r>
            <a:r>
              <a:rPr lang="en-US" sz="2800" dirty="0" smtClean="0"/>
              <a:t>, </a:t>
            </a:r>
            <a:r>
              <a:rPr lang="en-US" sz="2800" dirty="0" smtClean="0"/>
              <a:t>41,42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43</a:t>
            </a:r>
            <a:r>
              <a:rPr lang="en-US" sz="2800" dirty="0"/>
              <a:t>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87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2" y="825540"/>
            <a:ext cx="5139462" cy="50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Antes de </a:t>
            </a:r>
            <a:r>
              <a:rPr lang="en-US" altLang="en-US" dirty="0" err="1" smtClean="0"/>
              <a:t>empezar</a:t>
            </a:r>
            <a:endParaRPr lang="en-US" altLang="en-US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US" altLang="en-US" sz="2800" dirty="0" err="1" smtClean="0"/>
              <a:t>Abrir</a:t>
            </a:r>
            <a:r>
              <a:rPr lang="en-US" altLang="en-US" sz="2800" dirty="0" smtClean="0"/>
              <a:t> R Studio File &gt;- New File  &gt;- R Script</a:t>
            </a:r>
          </a:p>
          <a:p>
            <a:pPr marL="514350" indent="-514350">
              <a:buAutoNum type="arabicPeriod"/>
            </a:pPr>
            <a:endParaRPr lang="en-US" altLang="en-US" sz="2800" dirty="0"/>
          </a:p>
          <a:p>
            <a:pPr marL="514350" indent="-514350">
              <a:buAutoNum type="arabicPeriod"/>
            </a:pP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pPr marL="514350" indent="-514350">
              <a:buAutoNum type="arabicPeriod" startAt="2"/>
            </a:pPr>
            <a:r>
              <a:rPr lang="en-US" altLang="en-US" sz="2800" dirty="0" err="1" smtClean="0"/>
              <a:t>Digitar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script. </a:t>
            </a:r>
          </a:p>
          <a:p>
            <a:r>
              <a:rPr lang="en-US" altLang="en-US" sz="2800" dirty="0" smtClean="0"/>
              <a:t> </a:t>
            </a:r>
          </a:p>
          <a:p>
            <a:pPr marL="514350" indent="-514350">
              <a:buAutoNum type="arabicPeriod" startAt="2"/>
            </a:pPr>
            <a:endParaRPr lang="en-US" altLang="en-US" sz="2800" dirty="0"/>
          </a:p>
          <a:p>
            <a:pPr marL="514350" indent="-514350">
              <a:buAutoNum type="arabicPeriod" startAt="2"/>
            </a:pPr>
            <a:endParaRPr lang="en-US" altLang="en-US" sz="2800" dirty="0" smtClean="0"/>
          </a:p>
          <a:p>
            <a:endParaRPr lang="en-US" altLang="en-US" sz="2800" dirty="0"/>
          </a:p>
          <a:p>
            <a:pPr marL="514350" indent="-514350">
              <a:buAutoNum type="arabicPeriod" startAt="2"/>
            </a:pPr>
            <a:endParaRPr lang="en-US" altLang="en-US" sz="2800" dirty="0" smtClean="0"/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    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5" y="1468108"/>
            <a:ext cx="5158865" cy="1559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35" y="4224337"/>
            <a:ext cx="490537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96005" y="419100"/>
            <a:ext cx="11599990" cy="553059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Seleccionar</a:t>
            </a:r>
            <a:r>
              <a:rPr lang="en-US" dirty="0" smtClean="0"/>
              <a:t> y </a:t>
            </a:r>
            <a:r>
              <a:rPr lang="en-US" dirty="0" err="1" smtClean="0"/>
              <a:t>dar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run.</a:t>
            </a:r>
          </a:p>
          <a:p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52512"/>
            <a:ext cx="10077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s-CO" dirty="0"/>
          </a:p>
        </p:txBody>
      </p:sp>
      <p:sp>
        <p:nvSpPr>
          <p:cNvPr id="5" name="22 Rectángulo"/>
          <p:cNvSpPr>
            <a:spLocks noGrp="1"/>
          </p:cNvSpPr>
          <p:nvPr>
            <p:ph type="body" sz="quarter" idx="16"/>
          </p:nvPr>
        </p:nvSpPr>
        <p:spPr>
          <a:xfrm>
            <a:off x="457930" y="1016128"/>
            <a:ext cx="2142395" cy="4411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CUALITATIVAS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40 CuadroTexto"/>
          <p:cNvSpPr txBox="1"/>
          <p:nvPr/>
        </p:nvSpPr>
        <p:spPr>
          <a:xfrm>
            <a:off x="3020171" y="1016128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Nominales: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</a:t>
            </a:r>
            <a:r>
              <a:rPr lang="es-ES" u="sng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se pueden ordenar,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jemplos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Sexo (Masculino, Femenino)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Color ojos (Verde, Azul, Gris, Negro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Fumar (Si/No)</a:t>
            </a:r>
          </a:p>
          <a:p>
            <a:pPr lvl="0" algn="just"/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Escala Nominal.</a:t>
            </a:r>
          </a:p>
        </p:txBody>
      </p:sp>
      <p:sp>
        <p:nvSpPr>
          <p:cNvPr id="9" name="41 CuadroTexto"/>
          <p:cNvSpPr txBox="1"/>
          <p:nvPr/>
        </p:nvSpPr>
        <p:spPr>
          <a:xfrm>
            <a:off x="3020171" y="3554369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Ordinales: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se pueden ordenar, ejemplos: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Grado de satisfacción (Excelente, Bueno, Regular, Malo)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Intensidad de dolor (Intenso, leve)</a:t>
            </a:r>
          </a:p>
          <a:p>
            <a:pPr lvl="0" algn="just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Escala ordinal</a:t>
            </a:r>
          </a:p>
        </p:txBody>
      </p:sp>
    </p:spTree>
    <p:extLst>
      <p:ext uri="{BB962C8B-B14F-4D97-AF65-F5344CB8AC3E}">
        <p14:creationId xmlns:p14="http://schemas.microsoft.com/office/powerpoint/2010/main" val="23575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43 CuadroTexto"/>
          <p:cNvSpPr txBox="1"/>
          <p:nvPr/>
        </p:nvSpPr>
        <p:spPr>
          <a:xfrm>
            <a:off x="3238254" y="3053125"/>
            <a:ext cx="45720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Continuas: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entre dos valores, son posibles infinitos valores intermedios.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Altura, Temperatura, Duración de una batería, Peso(kg).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intervalo:</a:t>
            </a:r>
          </a:p>
          <a:p>
            <a:pPr algn="just"/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valor 0 es un valor arbitrario, no implica la no presencia de una característica. </a:t>
            </a:r>
          </a:p>
        </p:txBody>
      </p:sp>
      <p:sp>
        <p:nvSpPr>
          <p:cNvPr id="5" name="23 Rectángulo"/>
          <p:cNvSpPr/>
          <p:nvPr/>
        </p:nvSpPr>
        <p:spPr>
          <a:xfrm>
            <a:off x="387872" y="987552"/>
            <a:ext cx="228601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CUANTITATIVAS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42 CuadroTexto"/>
          <p:cNvSpPr txBox="1"/>
          <p:nvPr/>
        </p:nvSpPr>
        <p:spPr>
          <a:xfrm>
            <a:off x="3273973" y="987552"/>
            <a:ext cx="450059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Discretas: 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toma valores enteros.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Número de hijos, Número de carros.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la razón: 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El valor cero refleja ausencia de la característica</a:t>
            </a: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s-E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1" y="984571"/>
            <a:ext cx="7631996" cy="20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Medidas</a:t>
            </a:r>
            <a:r>
              <a:rPr lang="en-US" dirty="0" smtClean="0"/>
              <a:t> </a:t>
            </a:r>
            <a:r>
              <a:rPr lang="en-US" dirty="0" err="1" smtClean="0"/>
              <a:t>descriptivas</a:t>
            </a:r>
            <a:endParaRPr lang="es-CO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6005" y="1072569"/>
            <a:ext cx="8596668" cy="388077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Media </a:t>
            </a:r>
          </a:p>
          <a:p>
            <a:r>
              <a:rPr lang="en-US" dirty="0" err="1" smtClean="0"/>
              <a:t>Mediana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Varianza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Desviación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r>
              <a:rPr lang="en-US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2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Mediana</a:t>
            </a:r>
            <a:endParaRPr lang="es-CO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Es</a:t>
            </a:r>
            <a:r>
              <a:rPr lang="en-US" dirty="0" smtClean="0"/>
              <a:t> el valor que </a:t>
            </a:r>
            <a:r>
              <a:rPr lang="en-US" dirty="0" err="1" smtClean="0"/>
              <a:t>separa</a:t>
            </a:r>
            <a:r>
              <a:rPr lang="en-US" dirty="0" smtClean="0"/>
              <a:t> la </a:t>
            </a:r>
            <a:r>
              <a:rPr lang="en-US" dirty="0" err="1" smtClean="0"/>
              <a:t>mitad</a:t>
            </a:r>
            <a:r>
              <a:rPr lang="en-US" dirty="0" smtClean="0"/>
              <a:t> de las </a:t>
            </a:r>
            <a:r>
              <a:rPr lang="en-US" dirty="0" err="1" smtClean="0"/>
              <a:t>observaciones</a:t>
            </a:r>
            <a:r>
              <a:rPr lang="en-US" dirty="0" smtClean="0"/>
              <a:t> </a:t>
            </a:r>
            <a:r>
              <a:rPr lang="en-US" dirty="0" err="1" smtClean="0"/>
              <a:t>ordenadas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a mayor.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92" y="2149470"/>
            <a:ext cx="1024217" cy="591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6515" y="2243008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3, 1, 5, 6, 7, 9, 10</a:t>
            </a:r>
          </a:p>
          <a:p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1774830" y="2889339"/>
            <a:ext cx="189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Organizarlos</a:t>
            </a:r>
            <a:r>
              <a:rPr lang="en-US" sz="1400" dirty="0" smtClean="0"/>
              <a:t> </a:t>
            </a:r>
            <a:r>
              <a:rPr lang="en-US" sz="1400" dirty="0" err="1" smtClean="0"/>
              <a:t>menor</a:t>
            </a:r>
            <a:r>
              <a:rPr lang="en-US" sz="1400" dirty="0" smtClean="0"/>
              <a:t> a mayor</a:t>
            </a:r>
            <a:endParaRPr lang="es-CO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71298" y="2791597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1, 3, 5,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 smtClean="0"/>
              <a:t>, 7, 9, 10 </a:t>
            </a:r>
          </a:p>
          <a:p>
            <a:endParaRPr lang="es-CO" dirty="0"/>
          </a:p>
        </p:txBody>
      </p:sp>
      <p:sp>
        <p:nvSpPr>
          <p:cNvPr id="10" name="TextBox 9"/>
          <p:cNvSpPr txBox="1"/>
          <p:nvPr/>
        </p:nvSpPr>
        <p:spPr>
          <a:xfrm>
            <a:off x="3971298" y="331271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1, 3, 5,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 7, 9, 10</a:t>
            </a:r>
            <a:endParaRPr lang="es-CO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16399" y="3676825"/>
            <a:ext cx="8627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5758" y="4132572"/>
            <a:ext cx="83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Mediana</a:t>
            </a:r>
            <a:endParaRPr lang="es-CO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345" y="4718649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¿</a:t>
            </a:r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impar</a:t>
            </a:r>
            <a:r>
              <a:rPr lang="en-US" dirty="0"/>
              <a:t>?</a:t>
            </a:r>
          </a:p>
          <a:p>
            <a:endParaRPr lang="es-CO" dirty="0"/>
          </a:p>
        </p:txBody>
      </p:sp>
      <p:sp>
        <p:nvSpPr>
          <p:cNvPr id="15" name="TextBox 14"/>
          <p:cNvSpPr txBox="1"/>
          <p:nvPr/>
        </p:nvSpPr>
        <p:spPr>
          <a:xfrm>
            <a:off x="6737231" y="47962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20, 2, 6, 12</a:t>
            </a:r>
            <a:endParaRPr lang="es-CO" dirty="0"/>
          </a:p>
        </p:txBody>
      </p:sp>
      <p:sp>
        <p:nvSpPr>
          <p:cNvPr id="17" name="Rectangle 16"/>
          <p:cNvSpPr/>
          <p:nvPr/>
        </p:nvSpPr>
        <p:spPr>
          <a:xfrm>
            <a:off x="6370608" y="5364980"/>
            <a:ext cx="2096218" cy="1199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2, 6, 12, 2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(6+12)÷2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54815" y="5426015"/>
            <a:ext cx="0" cy="2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36611" y="5426015"/>
            <a:ext cx="0" cy="2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endParaRPr lang="es-CO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aritmético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observaciones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3 CuadroTexto"/>
              <p:cNvSpPr txBox="1"/>
              <p:nvPr/>
            </p:nvSpPr>
            <p:spPr>
              <a:xfrm>
                <a:off x="943552" y="1460419"/>
                <a:ext cx="2486865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s-CO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1600" i="1" smtClean="0">
                              <a:latin typeface="Cambria Math"/>
                            </a:rPr>
                            <m:t>𝑖</m:t>
                          </m:r>
                          <m:r>
                            <a:rPr lang="es-CO" sz="16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O" sz="160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16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5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52" y="1460419"/>
                <a:ext cx="2486865" cy="764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99767" y="843429"/>
            <a:ext cx="3493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15, 3, 2, 25</a:t>
            </a:r>
          </a:p>
          <a:p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6567655" y="1576555"/>
            <a:ext cx="1240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n  =  5</a:t>
            </a:r>
            <a:endParaRPr lang="es-CO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3 CuadroTexto"/>
              <p:cNvSpPr txBox="1"/>
              <p:nvPr/>
            </p:nvSpPr>
            <p:spPr>
              <a:xfrm>
                <a:off x="6115773" y="2032683"/>
                <a:ext cx="3094868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0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CO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5+15+3+2+25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CO" sz="2000" dirty="0" smtClean="0"/>
                  <a:t>= </a:t>
                </a:r>
                <a:r>
                  <a:rPr lang="es-CO" sz="20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s-CO" sz="2000" dirty="0" smtClean="0"/>
                  <a:t> </a:t>
                </a:r>
                <a:endParaRPr lang="es-CO" sz="2000" dirty="0"/>
              </a:p>
            </p:txBody>
          </p:sp>
        </mc:Choice>
        <mc:Fallback>
          <p:sp>
            <p:nvSpPr>
              <p:cNvPr id="9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73" y="2032683"/>
                <a:ext cx="3094868" cy="533929"/>
              </a:xfrm>
              <a:prstGeom prst="rect">
                <a:avLst/>
              </a:prstGeom>
              <a:blipFill rotWithShape="0"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6945141" y="845320"/>
            <a:ext cx="340580" cy="1095551"/>
          </a:xfrm>
          <a:prstGeom prst="leftBrace">
            <a:avLst>
              <a:gd name="adj1" fmla="val 0"/>
              <a:gd name="adj2" fmla="val 49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7967" y="2969837"/>
            <a:ext cx="3998183" cy="111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800" b="1" dirty="0" err="1" smtClean="0">
                <a:solidFill>
                  <a:srgbClr val="C00000"/>
                </a:solidFill>
              </a:rPr>
              <a:t>Moda</a:t>
            </a:r>
            <a:endParaRPr lang="en-US" sz="128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s-CO" sz="8000" dirty="0" smtClean="0">
                <a:solidFill>
                  <a:schemeClr val="tx1"/>
                </a:solidFill>
                <a:latin typeface="Calibri (Body)"/>
              </a:rPr>
              <a:t>Es </a:t>
            </a:r>
            <a:r>
              <a:rPr lang="es-CO" sz="8000" dirty="0">
                <a:solidFill>
                  <a:schemeClr val="tx1"/>
                </a:solidFill>
                <a:latin typeface="Calibri (Body)"/>
              </a:rPr>
              <a:t>el valor de la variable que más veces se repite, es decir, aquella cuya frecuencia absoluta es </a:t>
            </a:r>
            <a:r>
              <a:rPr lang="es-CO" sz="8000" dirty="0" smtClean="0">
                <a:solidFill>
                  <a:schemeClr val="tx1"/>
                </a:solidFill>
                <a:latin typeface="Calibri (Body)"/>
              </a:rPr>
              <a:t>mayor.</a:t>
            </a:r>
            <a:endParaRPr lang="es-CO" sz="8000" dirty="0">
              <a:solidFill>
                <a:schemeClr val="tx1"/>
              </a:solidFill>
              <a:latin typeface="Calibri (Body)"/>
            </a:endParaRPr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5120598" y="342707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1,2,2,3,3,3,3,1,12,4 </a:t>
            </a:r>
            <a:endParaRPr lang="es-CO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5998954" y="3557025"/>
            <a:ext cx="194092" cy="67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942753" y="4174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1669" y="478543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1,2, 2, 2, 3,3,3,12,13</a:t>
            </a:r>
            <a:endParaRPr lang="es-CO" dirty="0"/>
          </a:p>
        </p:txBody>
      </p:sp>
      <p:sp>
        <p:nvSpPr>
          <p:cNvPr id="16" name="TextBox 15"/>
          <p:cNvSpPr txBox="1"/>
          <p:nvPr/>
        </p:nvSpPr>
        <p:spPr>
          <a:xfrm>
            <a:off x="5502423" y="5356891"/>
            <a:ext cx="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1193" y="5367563"/>
            <a:ext cx="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5533950" y="4895457"/>
            <a:ext cx="194092" cy="67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Left Brace 18"/>
          <p:cNvSpPr/>
          <p:nvPr/>
        </p:nvSpPr>
        <p:spPr>
          <a:xfrm rot="16200000">
            <a:off x="6206261" y="4943002"/>
            <a:ext cx="187009" cy="621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8307238" y="3427076"/>
            <a:ext cx="13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</a:t>
            </a:r>
            <a:endParaRPr lang="es-CO" dirty="0"/>
          </a:p>
        </p:txBody>
      </p:sp>
      <p:sp>
        <p:nvSpPr>
          <p:cNvPr id="21" name="TextBox 20"/>
          <p:cNvSpPr txBox="1"/>
          <p:nvPr/>
        </p:nvSpPr>
        <p:spPr>
          <a:xfrm>
            <a:off x="8307238" y="465777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Bimodal o </a:t>
            </a:r>
          </a:p>
          <a:p>
            <a:r>
              <a:rPr lang="en-US" dirty="0" smtClean="0"/>
              <a:t>Multimodal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2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326E29-B62B-4780-9A15-03CA2FAE3FB5}">
  <ds:schemaRefs>
    <ds:schemaRef ds:uri="http://schemas.openxmlformats.org/package/2006/metadata/core-properties"/>
    <ds:schemaRef ds:uri="http://purl.org/dc/elements/1.1/"/>
    <ds:schemaRef ds:uri="http://www.w3.org/XML/1998/namespace"/>
    <ds:schemaRef ds:uri="e8d75344-758f-4099-8b96-254d9b2933f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1420</TotalTime>
  <Words>614</Words>
  <Application>Microsoft Office PowerPoint</Application>
  <PresentationFormat>Widescreen</PresentationFormat>
  <Paragraphs>132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3_Office Theme</vt:lpstr>
      <vt:lpstr>1_Office Theme</vt:lpstr>
      <vt:lpstr>2_Office Theme</vt:lpstr>
      <vt:lpstr>6_Office Theme</vt:lpstr>
      <vt:lpstr>Análisis de datos agricultura</vt:lpstr>
      <vt:lpstr>Antes de empezar</vt:lpstr>
      <vt:lpstr>PowerPoint Presentation</vt:lpstr>
      <vt:lpstr>Variables</vt:lpstr>
      <vt:lpstr>PowerPoint Presentation</vt:lpstr>
      <vt:lpstr>Código en R</vt:lpstr>
      <vt:lpstr>Medidas descriptivas</vt:lpstr>
      <vt:lpstr>Mediana</vt:lpstr>
      <vt:lpstr>Media </vt:lpstr>
      <vt:lpstr>Varianza </vt:lpstr>
      <vt:lpstr>Cuantiles </vt:lpstr>
      <vt:lpstr>PowerPoint Presentation</vt:lpstr>
      <vt:lpstr>Codigo en 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agricultura.</dc:title>
  <dc:creator>Rivera, Juan Camilo (CIAT)</dc:creator>
  <cp:lastModifiedBy>Rivera, Juan Camilo (CIAT)</cp:lastModifiedBy>
  <cp:revision>19</cp:revision>
  <dcterms:created xsi:type="dcterms:W3CDTF">2018-06-14T15:46:34Z</dcterms:created>
  <dcterms:modified xsi:type="dcterms:W3CDTF">2018-06-15T20:05:05Z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