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63" r:id="rId3"/>
    <p:sldId id="364" r:id="rId4"/>
    <p:sldId id="369" r:id="rId5"/>
    <p:sldId id="370" r:id="rId6"/>
    <p:sldId id="365" r:id="rId7"/>
    <p:sldId id="366" r:id="rId8"/>
    <p:sldId id="371" r:id="rId9"/>
    <p:sldId id="372" r:id="rId10"/>
    <p:sldId id="373" r:id="rId11"/>
    <p:sldId id="374" r:id="rId12"/>
    <p:sldId id="375" r:id="rId13"/>
    <p:sldId id="377" r:id="rId14"/>
    <p:sldId id="367" r:id="rId15"/>
    <p:sldId id="379" r:id="rId16"/>
    <p:sldId id="380" r:id="rId17"/>
    <p:sldId id="381" r:id="rId18"/>
    <p:sldId id="382" r:id="rId19"/>
    <p:sldId id="378" r:id="rId20"/>
    <p:sldId id="279" r:id="rId21"/>
    <p:sldId id="376" r:id="rId2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rado Betancourt, Hugo Andres (CIAT)" initials="DBHA(" lastIdx="1" clrIdx="0">
    <p:extLst>
      <p:ext uri="{19B8F6BF-5375-455C-9EA6-DF929625EA0E}">
        <p15:presenceInfo xmlns:p15="http://schemas.microsoft.com/office/powerpoint/2012/main" userId="S-1-5-21-1606980848-162531612-839522115-328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59" autoAdjust="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02T21:43:24.347" idx="1">
    <p:pos x="2080" y="2080"/>
    <p:text>Buenos datos: Dirijan a la compresión, retengan informacion relevante, creada con base a conocimiento experto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96DFD-5685-4F2C-B1BC-EDFC9657C952}" type="datetimeFigureOut">
              <a:rPr lang="es-CO" smtClean="0"/>
              <a:pPr/>
              <a:t>15/05/2018</a:t>
            </a:fld>
            <a:endParaRPr lang="es-CO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416FE-083E-49D9-B540-BEE1EC80250A}" type="slidenum">
              <a:rPr lang="es-CO" smtClean="0"/>
              <a:pPr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73243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880-714D-4181-9F37-948F4FD70CAD}" type="datetimeFigureOut">
              <a:rPr lang="es-CO" smtClean="0"/>
              <a:pPr/>
              <a:t>15/05/2018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951C-8D9D-40BF-BA39-457B6A543562}" type="slidenum">
              <a:rPr lang="es-CO" smtClean="0"/>
              <a:pPr/>
              <a:t>‹#›</a:t>
            </a:fld>
            <a:endParaRPr lang="es-CO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87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angle 8"/>
          <p:cNvSpPr/>
          <p:nvPr userDrawn="1"/>
        </p:nvSpPr>
        <p:spPr>
          <a:xfrm>
            <a:off x="0" y="6345373"/>
            <a:ext cx="9144000" cy="387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71600" y="3717032"/>
            <a:ext cx="712879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127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880-714D-4181-9F37-948F4FD70CAD}" type="datetimeFigureOut">
              <a:rPr lang="es-CO" smtClean="0"/>
              <a:pPr/>
              <a:t>15/05/2018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951C-8D9D-40BF-BA39-457B6A543562}" type="slidenum">
              <a:rPr lang="es-CO" smtClean="0"/>
              <a:pPr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2458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880-714D-4181-9F37-948F4FD70CAD}" type="datetimeFigureOut">
              <a:rPr lang="es-CO" smtClean="0"/>
              <a:pPr/>
              <a:t>15/05/2018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951C-8D9D-40BF-BA39-457B6A543562}" type="slidenum">
              <a:rPr lang="es-CO" smtClean="0"/>
              <a:pPr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34528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274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950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880-714D-4181-9F37-948F4FD70CAD}" type="datetimeFigureOut">
              <a:rPr lang="es-CO" smtClean="0"/>
              <a:pPr/>
              <a:t>15/05/2018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951C-8D9D-40BF-BA39-457B6A543562}" type="slidenum">
              <a:rPr lang="es-CO" smtClean="0"/>
              <a:pPr/>
              <a:t>‹#›</a:t>
            </a:fld>
            <a:endParaRPr lang="es-CO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22448" y="1289597"/>
            <a:ext cx="9144000" cy="8632"/>
          </a:xfrm>
          <a:prstGeom prst="line">
            <a:avLst/>
          </a:prstGeom>
          <a:ln w="190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0" y="6721474"/>
            <a:ext cx="9144000" cy="13652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2940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880-714D-4181-9F37-948F4FD70CAD}" type="datetimeFigureOut">
              <a:rPr lang="es-CO" smtClean="0"/>
              <a:pPr/>
              <a:t>15/05/2018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951C-8D9D-40BF-BA39-457B6A543562}" type="slidenum">
              <a:rPr lang="es-CO" smtClean="0"/>
              <a:pPr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2936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880-714D-4181-9F37-948F4FD70CAD}" type="datetimeFigureOut">
              <a:rPr lang="es-CO" smtClean="0"/>
              <a:pPr/>
              <a:t>15/05/2018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951C-8D9D-40BF-BA39-457B6A543562}" type="slidenum">
              <a:rPr lang="es-CO" smtClean="0"/>
              <a:pPr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8936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880-714D-4181-9F37-948F4FD70CAD}" type="datetimeFigureOut">
              <a:rPr lang="es-CO" smtClean="0"/>
              <a:pPr/>
              <a:t>15/05/2018</a:t>
            </a:fld>
            <a:endParaRPr lang="es-CO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951C-8D9D-40BF-BA39-457B6A543562}" type="slidenum">
              <a:rPr lang="es-CO" smtClean="0"/>
              <a:pPr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2767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880-714D-4181-9F37-948F4FD70CAD}" type="datetimeFigureOut">
              <a:rPr lang="es-CO" smtClean="0"/>
              <a:pPr/>
              <a:t>15/05/2018</a:t>
            </a:fld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951C-8D9D-40BF-BA39-457B6A543562}" type="slidenum">
              <a:rPr lang="es-CO" smtClean="0"/>
              <a:pPr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0718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880-714D-4181-9F37-948F4FD70CAD}" type="datetimeFigureOut">
              <a:rPr lang="es-CO" smtClean="0"/>
              <a:pPr/>
              <a:t>15/05/2018</a:t>
            </a:fld>
            <a:endParaRPr lang="es-CO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951C-8D9D-40BF-BA39-457B6A543562}" type="slidenum">
              <a:rPr lang="es-CO" smtClean="0"/>
              <a:pPr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8801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880-714D-4181-9F37-948F4FD70CAD}" type="datetimeFigureOut">
              <a:rPr lang="es-CO" smtClean="0"/>
              <a:pPr/>
              <a:t>15/05/2018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951C-8D9D-40BF-BA39-457B6A543562}" type="slidenum">
              <a:rPr lang="es-CO" smtClean="0"/>
              <a:pPr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3893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880-714D-4181-9F37-948F4FD70CAD}" type="datetimeFigureOut">
              <a:rPr lang="es-CO" smtClean="0"/>
              <a:pPr/>
              <a:t>15/05/2018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951C-8D9D-40BF-BA39-457B6A543562}" type="slidenum">
              <a:rPr lang="es-CO" smtClean="0"/>
              <a:pPr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2157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C8880-714D-4181-9F37-948F4FD70CAD}" type="datetimeFigureOut">
              <a:rPr lang="es-CO" smtClean="0"/>
              <a:pPr/>
              <a:t>15/05/2018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B951C-8D9D-40BF-BA39-457B6A543562}" type="slidenum">
              <a:rPr lang="es-CO" smtClean="0"/>
              <a:pPr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60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datamining.com/" TargetMode="External"/><Relationship Id="rId2" Type="http://schemas.openxmlformats.org/officeDocument/2006/relationships/hyperlink" Target="http://caret.r-forge.r-project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ursera.org/specializations/jhu-data-science" TargetMode="External"/><Relationship Id="rId4" Type="http://schemas.openxmlformats.org/officeDocument/2006/relationships/hyperlink" Target="http://ucanalytics.com/blogs/learn-r-12-books-and-online-resources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>
            <a:normAutofit/>
          </a:bodyPr>
          <a:lstStyle/>
          <a:p>
            <a:r>
              <a:rPr lang="es-CO" sz="2400" b="1" dirty="0">
                <a:solidFill>
                  <a:schemeClr val="accent3">
                    <a:lumMod val="50000"/>
                  </a:schemeClr>
                </a:solidFill>
              </a:rPr>
              <a:t>SESIÓN 5</a:t>
            </a:r>
            <a:r>
              <a:rPr lang="es-CO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CO" sz="2400" b="1" dirty="0">
                <a:solidFill>
                  <a:schemeClr val="accent3">
                    <a:lumMod val="50000"/>
                  </a:schemeClr>
                </a:solidFill>
              </a:rPr>
              <a:t>PROGRAMACIÓN EN R</a:t>
            </a:r>
            <a:br>
              <a:rPr lang="es-CO" sz="24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s-CO" b="1" dirty="0" smtClean="0"/>
              <a:t>MINERÍA DE DATOS EN R.</a:t>
            </a:r>
            <a:endParaRPr lang="es-CO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87624" y="3068960"/>
            <a:ext cx="6400800" cy="794444"/>
          </a:xfrm>
        </p:spPr>
        <p:txBody>
          <a:bodyPr/>
          <a:lstStyle/>
          <a:p>
            <a:r>
              <a:rPr lang="es-CO" dirty="0" smtClean="0"/>
              <a:t>Hugo Andrés Dorado B.</a:t>
            </a:r>
            <a:endParaRPr lang="es-CO" dirty="0"/>
          </a:p>
        </p:txBody>
      </p:sp>
      <p:pic>
        <p:nvPicPr>
          <p:cNvPr id="1026" name="Picture 2" descr="Image result for mineria de dat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341169"/>
            <a:ext cx="2088232" cy="156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ineria de dat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265587"/>
            <a:ext cx="2592288" cy="155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81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Diseño de estudio para el conjunto de datos </a:t>
            </a:r>
            <a:endParaRPr lang="es-C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s-CO" sz="2400" dirty="0" smtClean="0"/>
              <a:t>Definir una tasa de error.</a:t>
            </a:r>
          </a:p>
          <a:p>
            <a:pPr marL="514350" indent="-514350">
              <a:buAutoNum type="arabicPeriod"/>
            </a:pPr>
            <a:r>
              <a:rPr lang="es-CO" sz="2400" dirty="0" smtClean="0"/>
              <a:t>Partir el conjunto de datos en</a:t>
            </a:r>
            <a:r>
              <a:rPr lang="en-US" sz="2400" dirty="0" smtClean="0"/>
              <a:t>:</a:t>
            </a:r>
            <a:endParaRPr lang="es-CO" sz="2400" dirty="0" smtClean="0"/>
          </a:p>
          <a:p>
            <a:pPr marL="0" indent="0" algn="ctr">
              <a:buNone/>
            </a:pPr>
            <a:r>
              <a:rPr lang="es-CO" sz="2400" dirty="0" smtClean="0"/>
              <a:t>Entrenamiento, prueba y validación  (opcional)</a:t>
            </a:r>
          </a:p>
          <a:p>
            <a:pPr marL="0" indent="0" algn="ctr">
              <a:buNone/>
            </a:pPr>
            <a:r>
              <a:rPr lang="en-US" sz="2400" dirty="0" smtClean="0"/>
              <a:t>(60,20,20) </a:t>
            </a:r>
            <a:r>
              <a:rPr lang="es-CO" sz="2400" dirty="0" smtClean="0"/>
              <a:t>Grandes</a:t>
            </a:r>
            <a:r>
              <a:rPr lang="en-US" sz="2400" dirty="0" smtClean="0"/>
              <a:t>; (60,40) </a:t>
            </a:r>
            <a:r>
              <a:rPr lang="es-CO" sz="2400" dirty="0" smtClean="0"/>
              <a:t>medianos</a:t>
            </a:r>
          </a:p>
          <a:p>
            <a:pPr marL="457200" indent="-457200">
              <a:buAutoNum type="arabicPeriod" startAt="3"/>
            </a:pPr>
            <a:r>
              <a:rPr lang="es-CO" sz="2400" dirty="0" smtClean="0"/>
              <a:t>Sobre el conjunto de entrenamiento hacer selección de variables de entradas</a:t>
            </a:r>
          </a:p>
          <a:p>
            <a:pPr marL="457200" indent="-457200">
              <a:buAutoNum type="arabicPeriod" startAt="4"/>
            </a:pPr>
            <a:r>
              <a:rPr lang="es-CO" sz="2400" dirty="0" smtClean="0"/>
              <a:t>Sobre el conjunto de entrenamiento realizar optimización </a:t>
            </a:r>
            <a:r>
              <a:rPr lang="en-US" sz="2400" dirty="0" smtClean="0"/>
              <a:t>de     </a:t>
            </a:r>
            <a:r>
              <a:rPr lang="es-CO" sz="2400" dirty="0" smtClean="0"/>
              <a:t>parámetros</a:t>
            </a:r>
            <a:r>
              <a:rPr lang="en-US" sz="2400" dirty="0" smtClean="0"/>
              <a:t>. (</a:t>
            </a:r>
            <a:r>
              <a:rPr lang="es-CO" sz="2400" dirty="0" smtClean="0"/>
              <a:t>Utilizar</a:t>
            </a:r>
            <a:r>
              <a:rPr lang="en-US" sz="2400" dirty="0" smtClean="0"/>
              <a:t> cross validation)</a:t>
            </a:r>
            <a:endParaRPr lang="es-CO" sz="2400" dirty="0" smtClean="0"/>
          </a:p>
          <a:p>
            <a:pPr marL="0" indent="0">
              <a:buNone/>
            </a:pPr>
            <a:r>
              <a:rPr lang="es-CO" sz="2400" dirty="0" smtClean="0"/>
              <a:t>5.    Validar de acuerdo a la tasa de error.</a:t>
            </a:r>
          </a:p>
        </p:txBody>
      </p:sp>
    </p:spTree>
    <p:extLst>
      <p:ext uri="{BB962C8B-B14F-4D97-AF65-F5344CB8AC3E}">
        <p14:creationId xmlns:p14="http://schemas.microsoft.com/office/powerpoint/2010/main" val="95306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 - fold</a:t>
            </a:r>
            <a:endParaRPr lang="es-CO" b="1" dirty="0"/>
          </a:p>
        </p:txBody>
      </p:sp>
      <p:pic>
        <p:nvPicPr>
          <p:cNvPr id="1026" name="Picture 2" descr="Resultado de imagen para k fold cross valid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916832"/>
            <a:ext cx="7810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39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Medir el desempeño</a:t>
            </a:r>
            <a:endParaRPr lang="es-CO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67190"/>
            <a:ext cx="5448300" cy="4162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57048" y="1980481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TP: Verdadero positivo.</a:t>
            </a:r>
          </a:p>
          <a:p>
            <a:r>
              <a:rPr lang="es-CO" dirty="0" smtClean="0"/>
              <a:t>FP: Falso positivo.</a:t>
            </a:r>
          </a:p>
          <a:p>
            <a:r>
              <a:rPr lang="en-US" dirty="0" smtClean="0"/>
              <a:t>FN: </a:t>
            </a:r>
            <a:r>
              <a:rPr lang="es-CO" dirty="0" smtClean="0"/>
              <a:t>Falso </a:t>
            </a:r>
            <a:r>
              <a:rPr lang="es-CO" dirty="0" err="1" smtClean="0"/>
              <a:t>negati</a:t>
            </a:r>
            <a:r>
              <a:rPr lang="en-US" dirty="0" smtClean="0"/>
              <a:t>vo.</a:t>
            </a:r>
          </a:p>
          <a:p>
            <a:r>
              <a:rPr lang="en-US" dirty="0" smtClean="0"/>
              <a:t>TM: </a:t>
            </a:r>
            <a:r>
              <a:rPr lang="en-US" dirty="0" err="1" smtClean="0"/>
              <a:t>Verdadero</a:t>
            </a:r>
            <a:r>
              <a:rPr lang="en-US" dirty="0" smtClean="0"/>
              <a:t> </a:t>
            </a:r>
            <a:r>
              <a:rPr lang="en-US" dirty="0" err="1" smtClean="0"/>
              <a:t>negativo</a:t>
            </a:r>
            <a:endParaRPr lang="es-C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4048403"/>
            <a:ext cx="3350990" cy="148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3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352" y="260648"/>
            <a:ext cx="8579296" cy="1143000"/>
          </a:xfrm>
        </p:spPr>
        <p:txBody>
          <a:bodyPr/>
          <a:lstStyle/>
          <a:p>
            <a:r>
              <a:rPr lang="es-CO" b="1" dirty="0" smtClean="0"/>
              <a:t>Métodos en machine </a:t>
            </a:r>
            <a:r>
              <a:rPr lang="es-CO" b="1" dirty="0" err="1" smtClean="0"/>
              <a:t>learning</a:t>
            </a:r>
            <a:r>
              <a:rPr lang="es-CO" b="1" dirty="0" smtClean="0"/>
              <a:t> para implementar</a:t>
            </a:r>
            <a:endParaRPr lang="es-C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1600" b="1" dirty="0" smtClean="0"/>
              <a:t>Modelos supervisados.</a:t>
            </a:r>
          </a:p>
          <a:p>
            <a:endParaRPr lang="es-CO" sz="1600" dirty="0" smtClean="0"/>
          </a:p>
          <a:p>
            <a:r>
              <a:rPr lang="es-CO" sz="1600" dirty="0" smtClean="0"/>
              <a:t>Redes neuronales artificiales</a:t>
            </a:r>
          </a:p>
          <a:p>
            <a:r>
              <a:rPr lang="es-CO" sz="1600" dirty="0" smtClean="0"/>
              <a:t>Árboles de clasificación y regresión.</a:t>
            </a:r>
          </a:p>
          <a:p>
            <a:r>
              <a:rPr lang="en-US" sz="1600" dirty="0" smtClean="0"/>
              <a:t>Random forest.</a:t>
            </a:r>
          </a:p>
          <a:p>
            <a:r>
              <a:rPr lang="en-US" sz="1600" dirty="0" smtClean="0"/>
              <a:t>Support vector machine.</a:t>
            </a:r>
            <a:endParaRPr lang="es-CO" sz="1600" dirty="0" smtClean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s-CO" sz="1600" dirty="0" smtClean="0"/>
          </a:p>
          <a:p>
            <a:pPr marL="0" indent="0">
              <a:buNone/>
            </a:pPr>
            <a:r>
              <a:rPr lang="es-CO" sz="1600" b="1" dirty="0" smtClean="0"/>
              <a:t>Modelos no supervisados.</a:t>
            </a:r>
          </a:p>
          <a:p>
            <a:r>
              <a:rPr lang="en-US" sz="1600" dirty="0" smtClean="0"/>
              <a:t>Cluster </a:t>
            </a:r>
            <a:r>
              <a:rPr lang="en-US" sz="1600" dirty="0" err="1" smtClean="0"/>
              <a:t>jerarquico</a:t>
            </a:r>
            <a:r>
              <a:rPr lang="en-US" sz="1600" dirty="0" smtClean="0"/>
              <a:t>.</a:t>
            </a:r>
          </a:p>
          <a:p>
            <a:r>
              <a:rPr lang="en-US" sz="1600" dirty="0" err="1" smtClean="0"/>
              <a:t>Kmeans</a:t>
            </a:r>
            <a:endParaRPr lang="en-US" sz="1600" dirty="0" smtClean="0"/>
          </a:p>
          <a:p>
            <a:r>
              <a:rPr lang="en-US" sz="1600" dirty="0" smtClean="0"/>
              <a:t>PCA</a:t>
            </a:r>
            <a:endParaRPr lang="es-CO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35"/>
          <a:stretch/>
        </p:blipFill>
        <p:spPr>
          <a:xfrm>
            <a:off x="4932040" y="1772816"/>
            <a:ext cx="2259303" cy="1944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01"/>
          <a:stretch/>
        </p:blipFill>
        <p:spPr>
          <a:xfrm>
            <a:off x="5580112" y="4326333"/>
            <a:ext cx="2232248" cy="194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8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El mejor método de aprendizaje de máquina</a:t>
            </a:r>
            <a:endParaRPr lang="es-CO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204864"/>
            <a:ext cx="5904656" cy="293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9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00"/>
          <p:cNvPicPr>
            <a:picLocks noChangeAspect="1" noChangeArrowheads="1"/>
          </p:cNvPicPr>
          <p:nvPr/>
        </p:nvPicPr>
        <p:blipFill>
          <a:blip r:embed="rId2" cstate="print"/>
          <a:srcRect r="12684"/>
          <a:stretch>
            <a:fillRect/>
          </a:stretch>
        </p:blipFill>
        <p:spPr bwMode="auto">
          <a:xfrm>
            <a:off x="3505200" y="3524655"/>
            <a:ext cx="2057400" cy="1802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907"/>
          <p:cNvGrpSpPr>
            <a:grpSpLocks/>
          </p:cNvGrpSpPr>
          <p:nvPr/>
        </p:nvGrpSpPr>
        <p:grpSpPr bwMode="auto">
          <a:xfrm>
            <a:off x="3200400" y="3689261"/>
            <a:ext cx="384175" cy="1512888"/>
            <a:chOff x="2003" y="2568"/>
            <a:chExt cx="242" cy="953"/>
          </a:xfrm>
        </p:grpSpPr>
        <p:sp>
          <p:nvSpPr>
            <p:cNvPr id="5" name="Line 886"/>
            <p:cNvSpPr>
              <a:spLocks noChangeShapeType="1"/>
            </p:cNvSpPr>
            <p:nvPr/>
          </p:nvSpPr>
          <p:spPr bwMode="auto">
            <a:xfrm flipV="1">
              <a:off x="2018" y="2568"/>
              <a:ext cx="227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887"/>
            <p:cNvSpPr>
              <a:spLocks noChangeShapeType="1"/>
            </p:cNvSpPr>
            <p:nvPr/>
          </p:nvSpPr>
          <p:spPr bwMode="auto">
            <a:xfrm flipV="1">
              <a:off x="2018" y="2704"/>
              <a:ext cx="227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88"/>
            <p:cNvSpPr>
              <a:spLocks noChangeShapeType="1"/>
            </p:cNvSpPr>
            <p:nvPr/>
          </p:nvSpPr>
          <p:spPr bwMode="auto">
            <a:xfrm>
              <a:off x="2018" y="2886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889"/>
            <p:cNvSpPr>
              <a:spLocks noChangeShapeType="1"/>
            </p:cNvSpPr>
            <p:nvPr/>
          </p:nvSpPr>
          <p:spPr bwMode="auto">
            <a:xfrm>
              <a:off x="2018" y="3022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90"/>
            <p:cNvSpPr>
              <a:spLocks noChangeShapeType="1"/>
            </p:cNvSpPr>
            <p:nvPr/>
          </p:nvSpPr>
          <p:spPr bwMode="auto">
            <a:xfrm>
              <a:off x="2018" y="3158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891"/>
            <p:cNvSpPr>
              <a:spLocks noChangeShapeType="1"/>
            </p:cNvSpPr>
            <p:nvPr/>
          </p:nvSpPr>
          <p:spPr bwMode="auto">
            <a:xfrm>
              <a:off x="2003" y="3385"/>
              <a:ext cx="197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Text Box 909"/>
          <p:cNvSpPr txBox="1">
            <a:spLocks noChangeArrowheads="1"/>
          </p:cNvSpPr>
          <p:nvPr/>
        </p:nvSpPr>
        <p:spPr bwMode="auto">
          <a:xfrm>
            <a:off x="5562600" y="3346361"/>
            <a:ext cx="12346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 dirty="0" smtClean="0">
                <a:solidFill>
                  <a:srgbClr val="000066"/>
                </a:solidFill>
                <a:latin typeface="Trebuchet MS" pitchFamily="34" charset="0"/>
              </a:rPr>
              <a:t>Predicted</a:t>
            </a:r>
            <a:endParaRPr lang="en-US" b="1" dirty="0">
              <a:solidFill>
                <a:srgbClr val="000066"/>
              </a:solidFill>
              <a:latin typeface="Trebuchet MS" pitchFamily="34" charset="0"/>
            </a:endParaRPr>
          </a:p>
        </p:txBody>
      </p:sp>
      <p:sp>
        <p:nvSpPr>
          <p:cNvPr id="12" name="Text Box 910"/>
          <p:cNvSpPr txBox="1">
            <a:spLocks noChangeArrowheads="1"/>
          </p:cNvSpPr>
          <p:nvPr/>
        </p:nvSpPr>
        <p:spPr bwMode="auto">
          <a:xfrm>
            <a:off x="5562600" y="4870361"/>
            <a:ext cx="12025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 dirty="0" smtClean="0">
                <a:solidFill>
                  <a:srgbClr val="000066"/>
                </a:solidFill>
                <a:latin typeface="Trebuchet MS" pitchFamily="34" charset="0"/>
              </a:rPr>
              <a:t>Observed</a:t>
            </a:r>
            <a:endParaRPr lang="en-US" b="1" dirty="0">
              <a:solidFill>
                <a:srgbClr val="000066"/>
              </a:solidFill>
              <a:latin typeface="Trebuchet MS" pitchFamily="34" charset="0"/>
            </a:endParaRPr>
          </a:p>
        </p:txBody>
      </p:sp>
      <p:sp>
        <p:nvSpPr>
          <p:cNvPr id="13" name="AutoShape 913"/>
          <p:cNvSpPr>
            <a:spLocks noChangeArrowheads="1"/>
          </p:cNvSpPr>
          <p:nvPr/>
        </p:nvSpPr>
        <p:spPr bwMode="auto">
          <a:xfrm flipH="1">
            <a:off x="3505200" y="5556161"/>
            <a:ext cx="1655762" cy="358775"/>
          </a:xfrm>
          <a:prstGeom prst="curvedUpArrow">
            <a:avLst>
              <a:gd name="adj1" fmla="val 92301"/>
              <a:gd name="adj2" fmla="val 184602"/>
              <a:gd name="adj3" fmla="val 33333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grpSp>
        <p:nvGrpSpPr>
          <p:cNvPr id="14" name="Group 915"/>
          <p:cNvGrpSpPr>
            <a:grpSpLocks/>
          </p:cNvGrpSpPr>
          <p:nvPr/>
        </p:nvGrpSpPr>
        <p:grpSpPr bwMode="auto">
          <a:xfrm>
            <a:off x="6934200" y="4641761"/>
            <a:ext cx="576263" cy="431800"/>
            <a:chOff x="4286" y="3158"/>
            <a:chExt cx="363" cy="272"/>
          </a:xfrm>
        </p:grpSpPr>
        <p:sp>
          <p:nvSpPr>
            <p:cNvPr id="15" name="AutoShape 908"/>
            <p:cNvSpPr>
              <a:spLocks noChangeArrowheads="1"/>
            </p:cNvSpPr>
            <p:nvPr/>
          </p:nvSpPr>
          <p:spPr bwMode="auto">
            <a:xfrm>
              <a:off x="4286" y="3158"/>
              <a:ext cx="363" cy="272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6" name="Text Box 914"/>
            <p:cNvSpPr txBox="1">
              <a:spLocks noChangeArrowheads="1"/>
            </p:cNvSpPr>
            <p:nvPr/>
          </p:nvSpPr>
          <p:spPr bwMode="auto">
            <a:xfrm>
              <a:off x="4365" y="3190"/>
              <a:ext cx="1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fr-FR" b="1">
                  <a:solidFill>
                    <a:srgbClr val="FF6600"/>
                  </a:solidFill>
                  <a:latin typeface="Trebuchet MS" pitchFamily="34" charset="0"/>
                </a:rPr>
                <a:t>E</a:t>
              </a:r>
            </a:p>
          </p:txBody>
        </p:sp>
      </p:grpSp>
      <p:sp>
        <p:nvSpPr>
          <p:cNvPr id="17" name="AutoShape 926"/>
          <p:cNvSpPr>
            <a:spLocks noChangeArrowheads="1"/>
          </p:cNvSpPr>
          <p:nvPr/>
        </p:nvSpPr>
        <p:spPr bwMode="auto">
          <a:xfrm>
            <a:off x="3657600" y="3930561"/>
            <a:ext cx="1584325" cy="1008063"/>
          </a:xfrm>
          <a:prstGeom prst="rightArrow">
            <a:avLst>
              <a:gd name="adj1" fmla="val 50000"/>
              <a:gd name="adj2" fmla="val 39291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grpSp>
        <p:nvGrpSpPr>
          <p:cNvPr id="18" name="Group 565"/>
          <p:cNvGrpSpPr/>
          <p:nvPr/>
        </p:nvGrpSpPr>
        <p:grpSpPr>
          <a:xfrm>
            <a:off x="7086600" y="4717961"/>
            <a:ext cx="298450" cy="304799"/>
            <a:chOff x="8001000" y="5257800"/>
            <a:chExt cx="298450" cy="304799"/>
          </a:xfrm>
        </p:grpSpPr>
        <p:sp>
          <p:nvSpPr>
            <p:cNvPr id="19" name="AutoShape 929"/>
            <p:cNvSpPr>
              <a:spLocks noChangeArrowheads="1"/>
            </p:cNvSpPr>
            <p:nvPr/>
          </p:nvSpPr>
          <p:spPr bwMode="auto">
            <a:xfrm>
              <a:off x="8001000" y="5257800"/>
              <a:ext cx="287338" cy="288924"/>
            </a:xfrm>
            <a:prstGeom prst="upDownArrow">
              <a:avLst>
                <a:gd name="adj1" fmla="val 50000"/>
                <a:gd name="adj2" fmla="val 20110"/>
              </a:avLst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0" name="Text Box 930"/>
            <p:cNvSpPr txBox="1">
              <a:spLocks noChangeArrowheads="1"/>
            </p:cNvSpPr>
            <p:nvPr/>
          </p:nvSpPr>
          <p:spPr bwMode="auto">
            <a:xfrm>
              <a:off x="8013700" y="5257800"/>
              <a:ext cx="285750" cy="304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fr-FR" sz="1400" b="1" dirty="0">
                  <a:solidFill>
                    <a:srgbClr val="FF6600"/>
                  </a:solidFill>
                  <a:latin typeface="Trebuchet MS" pitchFamily="34" charset="0"/>
                </a:rPr>
                <a:t>E</a:t>
              </a:r>
            </a:p>
          </p:txBody>
        </p:sp>
      </p:grpSp>
      <p:grpSp>
        <p:nvGrpSpPr>
          <p:cNvPr id="22" name="Group 3"/>
          <p:cNvGrpSpPr>
            <a:grpSpLocks noChangeAspect="1"/>
          </p:cNvGrpSpPr>
          <p:nvPr/>
        </p:nvGrpSpPr>
        <p:grpSpPr bwMode="auto">
          <a:xfrm>
            <a:off x="2586038" y="1042899"/>
            <a:ext cx="3883026" cy="2001838"/>
            <a:chOff x="1629" y="949"/>
            <a:chExt cx="2446" cy="1261"/>
          </a:xfrm>
        </p:grpSpPr>
        <p:sp>
          <p:nvSpPr>
            <p:cNvPr id="23" name="AutoShape 2"/>
            <p:cNvSpPr>
              <a:spLocks noChangeAspect="1" noChangeArrowheads="1" noTextEdit="1"/>
            </p:cNvSpPr>
            <p:nvPr/>
          </p:nvSpPr>
          <p:spPr bwMode="auto">
            <a:xfrm>
              <a:off x="1632" y="952"/>
              <a:ext cx="2441" cy="12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4" name="Group 204"/>
            <p:cNvGrpSpPr>
              <a:grpSpLocks/>
            </p:cNvGrpSpPr>
            <p:nvPr/>
          </p:nvGrpSpPr>
          <p:grpSpPr bwMode="auto">
            <a:xfrm>
              <a:off x="1635" y="955"/>
              <a:ext cx="2435" cy="1255"/>
              <a:chOff x="1635" y="955"/>
              <a:chExt cx="2435" cy="1255"/>
            </a:xfrm>
          </p:grpSpPr>
          <p:sp>
            <p:nvSpPr>
              <p:cNvPr id="52" name="Rectangle 4"/>
              <p:cNvSpPr>
                <a:spLocks noChangeArrowheads="1"/>
              </p:cNvSpPr>
              <p:nvPr/>
            </p:nvSpPr>
            <p:spPr bwMode="auto">
              <a:xfrm>
                <a:off x="1939" y="955"/>
                <a:ext cx="921" cy="97"/>
              </a:xfrm>
              <a:prstGeom prst="rect">
                <a:avLst/>
              </a:prstGeom>
              <a:solidFill>
                <a:srgbClr val="3399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5"/>
              <p:cNvSpPr>
                <a:spLocks noChangeArrowheads="1"/>
              </p:cNvSpPr>
              <p:nvPr/>
            </p:nvSpPr>
            <p:spPr bwMode="auto">
              <a:xfrm>
                <a:off x="2859" y="955"/>
                <a:ext cx="1211" cy="97"/>
              </a:xfrm>
              <a:prstGeom prst="rect">
                <a:avLst/>
              </a:prstGeom>
              <a:solidFill>
                <a:srgbClr val="FF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6"/>
              <p:cNvSpPr>
                <a:spLocks noChangeArrowheads="1"/>
              </p:cNvSpPr>
              <p:nvPr/>
            </p:nvSpPr>
            <p:spPr bwMode="auto">
              <a:xfrm>
                <a:off x="1635" y="1051"/>
                <a:ext cx="304" cy="1154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Rectangle 7"/>
              <p:cNvSpPr>
                <a:spLocks noChangeArrowheads="1"/>
              </p:cNvSpPr>
              <p:nvPr/>
            </p:nvSpPr>
            <p:spPr bwMode="auto">
              <a:xfrm>
                <a:off x="1990" y="955"/>
                <a:ext cx="108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V1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" name="Rectangle 8"/>
              <p:cNvSpPr>
                <a:spLocks noChangeArrowheads="1"/>
              </p:cNvSpPr>
              <p:nvPr/>
            </p:nvSpPr>
            <p:spPr bwMode="auto">
              <a:xfrm>
                <a:off x="2135" y="955"/>
                <a:ext cx="108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V2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Rectangle 9"/>
              <p:cNvSpPr>
                <a:spLocks noChangeArrowheads="1"/>
              </p:cNvSpPr>
              <p:nvPr/>
            </p:nvSpPr>
            <p:spPr bwMode="auto">
              <a:xfrm>
                <a:off x="2249" y="955"/>
                <a:ext cx="108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V3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" name="Rectangle 10"/>
              <p:cNvSpPr>
                <a:spLocks noChangeArrowheads="1"/>
              </p:cNvSpPr>
              <p:nvPr/>
            </p:nvSpPr>
            <p:spPr bwMode="auto">
              <a:xfrm>
                <a:off x="2376" y="955"/>
                <a:ext cx="108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V4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Rectangle 11"/>
              <p:cNvSpPr>
                <a:spLocks noChangeArrowheads="1"/>
              </p:cNvSpPr>
              <p:nvPr/>
            </p:nvSpPr>
            <p:spPr bwMode="auto">
              <a:xfrm>
                <a:off x="2515" y="955"/>
                <a:ext cx="108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V5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Rectangle 12"/>
              <p:cNvSpPr>
                <a:spLocks noChangeArrowheads="1"/>
              </p:cNvSpPr>
              <p:nvPr/>
            </p:nvSpPr>
            <p:spPr bwMode="auto">
              <a:xfrm>
                <a:off x="2642" y="955"/>
                <a:ext cx="77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…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Rectangle 13"/>
              <p:cNvSpPr>
                <a:spLocks noChangeArrowheads="1"/>
              </p:cNvSpPr>
              <p:nvPr/>
            </p:nvSpPr>
            <p:spPr bwMode="auto">
              <a:xfrm>
                <a:off x="2728" y="955"/>
                <a:ext cx="14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V60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" name="Rectangle 14"/>
              <p:cNvSpPr>
                <a:spLocks noChangeArrowheads="1"/>
              </p:cNvSpPr>
              <p:nvPr/>
            </p:nvSpPr>
            <p:spPr bwMode="auto">
              <a:xfrm>
                <a:off x="2887" y="955"/>
                <a:ext cx="0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Rectangle 15"/>
              <p:cNvSpPr>
                <a:spLocks noChangeArrowheads="1"/>
              </p:cNvSpPr>
              <p:nvPr/>
            </p:nvSpPr>
            <p:spPr bwMode="auto">
              <a:xfrm>
                <a:off x="3075" y="960"/>
                <a:ext cx="93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b="1" dirty="0" smtClean="0">
                    <a:solidFill>
                      <a:srgbClr val="000000"/>
                    </a:solidFill>
                    <a:latin typeface="Trebuchet MS" pitchFamily="34" charset="0"/>
                    <a:cs typeface="Arial" pitchFamily="34" charset="0"/>
                  </a:rPr>
                  <a:t>L 2</a:t>
                </a:r>
                <a:endParaRPr kumimoji="0" lang="en-US" sz="1800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" name="Rectangle 16"/>
              <p:cNvSpPr>
                <a:spLocks noChangeArrowheads="1"/>
              </p:cNvSpPr>
              <p:nvPr/>
            </p:nvSpPr>
            <p:spPr bwMode="auto">
              <a:xfrm>
                <a:off x="3219" y="960"/>
                <a:ext cx="93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1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L 3</a:t>
                </a:r>
                <a:endParaRPr kumimoji="0" lang="en-US" sz="1800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" name="Rectangle 17"/>
              <p:cNvSpPr>
                <a:spLocks noChangeArrowheads="1"/>
              </p:cNvSpPr>
              <p:nvPr/>
            </p:nvSpPr>
            <p:spPr bwMode="auto">
              <a:xfrm>
                <a:off x="3379" y="955"/>
                <a:ext cx="93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1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L 4</a:t>
                </a:r>
                <a:endParaRPr kumimoji="0" lang="en-US" sz="1800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" name="Rectangle 18"/>
              <p:cNvSpPr>
                <a:spLocks noChangeArrowheads="1"/>
              </p:cNvSpPr>
              <p:nvPr/>
            </p:nvSpPr>
            <p:spPr bwMode="auto">
              <a:xfrm>
                <a:off x="3544" y="955"/>
                <a:ext cx="93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b="1" dirty="0" smtClean="0">
                    <a:solidFill>
                      <a:srgbClr val="000000"/>
                    </a:solidFill>
                    <a:latin typeface="Trebuchet MS" pitchFamily="34" charset="0"/>
                    <a:cs typeface="Arial" pitchFamily="34" charset="0"/>
                  </a:rPr>
                  <a:t>L 5</a:t>
                </a:r>
                <a:endParaRPr kumimoji="0" lang="en-US" sz="1800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7" name="Rectangle 19"/>
              <p:cNvSpPr>
                <a:spLocks noChangeArrowheads="1"/>
              </p:cNvSpPr>
              <p:nvPr/>
            </p:nvSpPr>
            <p:spPr bwMode="auto">
              <a:xfrm>
                <a:off x="3707" y="955"/>
                <a:ext cx="78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1" i="1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…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8" name="Rectangle 20"/>
              <p:cNvSpPr>
                <a:spLocks noChangeArrowheads="1"/>
              </p:cNvSpPr>
              <p:nvPr/>
            </p:nvSpPr>
            <p:spPr bwMode="auto">
              <a:xfrm>
                <a:off x="3816" y="955"/>
                <a:ext cx="222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b="1" i="1" dirty="0" smtClean="0">
                    <a:solidFill>
                      <a:srgbClr val="000000"/>
                    </a:solidFill>
                    <a:latin typeface="Trebuchet MS" pitchFamily="34" charset="0"/>
                    <a:cs typeface="Arial" pitchFamily="34" charset="0"/>
                  </a:rPr>
                  <a:t>Kg/</a:t>
                </a:r>
                <a:r>
                  <a:rPr lang="en-US" sz="800" b="1" i="1" dirty="0" err="1" smtClean="0">
                    <a:solidFill>
                      <a:srgbClr val="000000"/>
                    </a:solidFill>
                    <a:latin typeface="Trebuchet MS" pitchFamily="34" charset="0"/>
                    <a:cs typeface="Arial" pitchFamily="34" charset="0"/>
                  </a:rPr>
                  <a:t>lote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9" name="Rectangle 21"/>
              <p:cNvSpPr>
                <a:spLocks noChangeArrowheads="1"/>
              </p:cNvSpPr>
              <p:nvPr/>
            </p:nvSpPr>
            <p:spPr bwMode="auto">
              <a:xfrm>
                <a:off x="1718" y="1051"/>
                <a:ext cx="169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b="1" dirty="0" err="1" smtClean="0">
                    <a:solidFill>
                      <a:srgbClr val="000000"/>
                    </a:solidFill>
                    <a:latin typeface="Trebuchet MS" pitchFamily="34" charset="0"/>
                    <a:cs typeface="Arial" pitchFamily="34" charset="0"/>
                  </a:rPr>
                  <a:t>Obs</a:t>
                </a:r>
                <a:r>
                  <a:rPr lang="en-US" sz="800" b="1" dirty="0" smtClean="0">
                    <a:solidFill>
                      <a:srgbClr val="000000"/>
                    </a:solidFill>
                    <a:latin typeface="Trebuchet MS" pitchFamily="34" charset="0"/>
                    <a:cs typeface="Arial" pitchFamily="34" charset="0"/>
                  </a:rPr>
                  <a:t> 1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0" name="Rectangle 22"/>
              <p:cNvSpPr>
                <a:spLocks noChangeArrowheads="1"/>
              </p:cNvSpPr>
              <p:nvPr/>
            </p:nvSpPr>
            <p:spPr bwMode="auto">
              <a:xfrm>
                <a:off x="1984" y="1051"/>
                <a:ext cx="121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0.1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" name="Rectangle 23"/>
              <p:cNvSpPr>
                <a:spLocks noChangeArrowheads="1"/>
              </p:cNvSpPr>
              <p:nvPr/>
            </p:nvSpPr>
            <p:spPr bwMode="auto">
              <a:xfrm>
                <a:off x="2139" y="1051"/>
                <a:ext cx="98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18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" name="Rectangle 24"/>
              <p:cNvSpPr>
                <a:spLocks noChangeArrowheads="1"/>
              </p:cNvSpPr>
              <p:nvPr/>
            </p:nvSpPr>
            <p:spPr bwMode="auto">
              <a:xfrm>
                <a:off x="2270" y="1051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" name="Rectangle 25"/>
              <p:cNvSpPr>
                <a:spLocks noChangeArrowheads="1"/>
              </p:cNvSpPr>
              <p:nvPr/>
            </p:nvSpPr>
            <p:spPr bwMode="auto">
              <a:xfrm>
                <a:off x="2364" y="1051"/>
                <a:ext cx="132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312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4" name="Rectangle 26"/>
              <p:cNvSpPr>
                <a:spLocks noChangeArrowheads="1"/>
              </p:cNvSpPr>
              <p:nvPr/>
            </p:nvSpPr>
            <p:spPr bwMode="auto">
              <a:xfrm>
                <a:off x="2509" y="1051"/>
                <a:ext cx="121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0.3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5" name="Rectangle 27"/>
              <p:cNvSpPr>
                <a:spLocks noChangeArrowheads="1"/>
              </p:cNvSpPr>
              <p:nvPr/>
            </p:nvSpPr>
            <p:spPr bwMode="auto">
              <a:xfrm>
                <a:off x="2642" y="1051"/>
                <a:ext cx="7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…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6" name="Rectangle 28"/>
              <p:cNvSpPr>
                <a:spLocks noChangeArrowheads="1"/>
              </p:cNvSpPr>
              <p:nvPr/>
            </p:nvSpPr>
            <p:spPr bwMode="auto">
              <a:xfrm>
                <a:off x="2752" y="1051"/>
                <a:ext cx="98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89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7" name="Rectangle 29"/>
              <p:cNvSpPr>
                <a:spLocks noChangeArrowheads="1"/>
              </p:cNvSpPr>
              <p:nvPr/>
            </p:nvSpPr>
            <p:spPr bwMode="auto">
              <a:xfrm>
                <a:off x="2927" y="1051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8" name="Rectangle 30"/>
              <p:cNvSpPr>
                <a:spLocks noChangeArrowheads="1"/>
              </p:cNvSpPr>
              <p:nvPr/>
            </p:nvSpPr>
            <p:spPr bwMode="auto">
              <a:xfrm>
                <a:off x="3092" y="1051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9" name="Rectangle 31"/>
              <p:cNvSpPr>
                <a:spLocks noChangeArrowheads="1"/>
              </p:cNvSpPr>
              <p:nvPr/>
            </p:nvSpPr>
            <p:spPr bwMode="auto">
              <a:xfrm>
                <a:off x="3256" y="1051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Rectangle 32"/>
              <p:cNvSpPr>
                <a:spLocks noChangeArrowheads="1"/>
              </p:cNvSpPr>
              <p:nvPr/>
            </p:nvSpPr>
            <p:spPr bwMode="auto">
              <a:xfrm>
                <a:off x="3420" y="1051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" name="Rectangle 33"/>
              <p:cNvSpPr>
                <a:spLocks noChangeArrowheads="1"/>
              </p:cNvSpPr>
              <p:nvPr/>
            </p:nvSpPr>
            <p:spPr bwMode="auto">
              <a:xfrm>
                <a:off x="3585" y="1051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" name="Rectangle 34"/>
              <p:cNvSpPr>
                <a:spLocks noChangeArrowheads="1"/>
              </p:cNvSpPr>
              <p:nvPr/>
            </p:nvSpPr>
            <p:spPr bwMode="auto">
              <a:xfrm>
                <a:off x="3713" y="1051"/>
                <a:ext cx="7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…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Rectangle 35"/>
              <p:cNvSpPr>
                <a:spLocks noChangeArrowheads="1"/>
              </p:cNvSpPr>
              <p:nvPr/>
            </p:nvSpPr>
            <p:spPr bwMode="auto">
              <a:xfrm>
                <a:off x="3840" y="1056"/>
                <a:ext cx="127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 smtClean="0">
                    <a:solidFill>
                      <a:srgbClr val="000000"/>
                    </a:solidFill>
                    <a:latin typeface="Trebuchet MS" pitchFamily="34" charset="0"/>
                    <a:cs typeface="Arial" pitchFamily="34" charset="0"/>
                  </a:rPr>
                  <a:t>2</a:t>
                </a: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.39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" name="Rectangle 36"/>
              <p:cNvSpPr>
                <a:spLocks noChangeArrowheads="1"/>
              </p:cNvSpPr>
              <p:nvPr/>
            </p:nvSpPr>
            <p:spPr bwMode="auto">
              <a:xfrm>
                <a:off x="1718" y="1147"/>
                <a:ext cx="169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b="1" dirty="0" err="1" smtClean="0">
                    <a:solidFill>
                      <a:srgbClr val="000000"/>
                    </a:solidFill>
                    <a:latin typeface="Trebuchet MS" pitchFamily="34" charset="0"/>
                    <a:cs typeface="Arial" pitchFamily="34" charset="0"/>
                  </a:rPr>
                  <a:t>Obs</a:t>
                </a:r>
                <a:r>
                  <a:rPr lang="en-US" sz="800" b="1" dirty="0" smtClean="0">
                    <a:solidFill>
                      <a:srgbClr val="000000"/>
                    </a:solidFill>
                    <a:latin typeface="Trebuchet MS" pitchFamily="34" charset="0"/>
                    <a:cs typeface="Arial" pitchFamily="34" charset="0"/>
                  </a:rPr>
                  <a:t> 2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" name="Rectangle 37"/>
              <p:cNvSpPr>
                <a:spLocks noChangeArrowheads="1"/>
              </p:cNvSpPr>
              <p:nvPr/>
            </p:nvSpPr>
            <p:spPr bwMode="auto">
              <a:xfrm>
                <a:off x="1984" y="1147"/>
                <a:ext cx="121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0.2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6" name="Rectangle 38"/>
              <p:cNvSpPr>
                <a:spLocks noChangeArrowheads="1"/>
              </p:cNvSpPr>
              <p:nvPr/>
            </p:nvSpPr>
            <p:spPr bwMode="auto">
              <a:xfrm>
                <a:off x="2139" y="1147"/>
                <a:ext cx="98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15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7" name="Rectangle 39"/>
              <p:cNvSpPr>
                <a:spLocks noChangeArrowheads="1"/>
              </p:cNvSpPr>
              <p:nvPr/>
            </p:nvSpPr>
            <p:spPr bwMode="auto">
              <a:xfrm>
                <a:off x="2270" y="1147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8" name="Rectangle 40"/>
              <p:cNvSpPr>
                <a:spLocks noChangeArrowheads="1"/>
              </p:cNvSpPr>
              <p:nvPr/>
            </p:nvSpPr>
            <p:spPr bwMode="auto">
              <a:xfrm>
                <a:off x="2364" y="1147"/>
                <a:ext cx="132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526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9" name="Rectangle 41"/>
              <p:cNvSpPr>
                <a:spLocks noChangeArrowheads="1"/>
              </p:cNvSpPr>
              <p:nvPr/>
            </p:nvSpPr>
            <p:spPr bwMode="auto">
              <a:xfrm>
                <a:off x="2509" y="1147"/>
                <a:ext cx="121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0.1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Rectangle 42"/>
              <p:cNvSpPr>
                <a:spLocks noChangeArrowheads="1"/>
              </p:cNvSpPr>
              <p:nvPr/>
            </p:nvSpPr>
            <p:spPr bwMode="auto">
              <a:xfrm>
                <a:off x="2642" y="1147"/>
                <a:ext cx="7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…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1" name="Rectangle 43"/>
              <p:cNvSpPr>
                <a:spLocks noChangeArrowheads="1"/>
              </p:cNvSpPr>
              <p:nvPr/>
            </p:nvSpPr>
            <p:spPr bwMode="auto">
              <a:xfrm>
                <a:off x="2752" y="1147"/>
                <a:ext cx="98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52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" name="Rectangle 44"/>
              <p:cNvSpPr>
                <a:spLocks noChangeArrowheads="1"/>
              </p:cNvSpPr>
              <p:nvPr/>
            </p:nvSpPr>
            <p:spPr bwMode="auto">
              <a:xfrm>
                <a:off x="2927" y="1147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" name="Rectangle 45"/>
              <p:cNvSpPr>
                <a:spLocks noChangeArrowheads="1"/>
              </p:cNvSpPr>
              <p:nvPr/>
            </p:nvSpPr>
            <p:spPr bwMode="auto">
              <a:xfrm>
                <a:off x="3092" y="1147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" name="Rectangle 46"/>
              <p:cNvSpPr>
                <a:spLocks noChangeArrowheads="1"/>
              </p:cNvSpPr>
              <p:nvPr/>
            </p:nvSpPr>
            <p:spPr bwMode="auto">
              <a:xfrm>
                <a:off x="3256" y="1147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" name="Rectangle 47"/>
              <p:cNvSpPr>
                <a:spLocks noChangeArrowheads="1"/>
              </p:cNvSpPr>
              <p:nvPr/>
            </p:nvSpPr>
            <p:spPr bwMode="auto">
              <a:xfrm>
                <a:off x="3420" y="1147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Rectangle 48"/>
              <p:cNvSpPr>
                <a:spLocks noChangeArrowheads="1"/>
              </p:cNvSpPr>
              <p:nvPr/>
            </p:nvSpPr>
            <p:spPr bwMode="auto">
              <a:xfrm>
                <a:off x="3585" y="1147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" name="Rectangle 49"/>
              <p:cNvSpPr>
                <a:spLocks noChangeArrowheads="1"/>
              </p:cNvSpPr>
              <p:nvPr/>
            </p:nvSpPr>
            <p:spPr bwMode="auto">
              <a:xfrm>
                <a:off x="3713" y="1147"/>
                <a:ext cx="7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…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" name="Rectangle 50"/>
              <p:cNvSpPr>
                <a:spLocks noChangeArrowheads="1"/>
              </p:cNvSpPr>
              <p:nvPr/>
            </p:nvSpPr>
            <p:spPr bwMode="auto">
              <a:xfrm>
                <a:off x="3840" y="1152"/>
                <a:ext cx="162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 smtClean="0">
                    <a:solidFill>
                      <a:srgbClr val="000000"/>
                    </a:solidFill>
                    <a:latin typeface="Trebuchet MS" pitchFamily="34" charset="0"/>
                    <a:cs typeface="Arial" pitchFamily="34" charset="0"/>
                  </a:rPr>
                  <a:t>30.35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9" name="Rectangle 51"/>
              <p:cNvSpPr>
                <a:spLocks noChangeArrowheads="1"/>
              </p:cNvSpPr>
              <p:nvPr/>
            </p:nvSpPr>
            <p:spPr bwMode="auto">
              <a:xfrm>
                <a:off x="1718" y="1243"/>
                <a:ext cx="169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1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Obs</a:t>
                </a:r>
                <a:r>
                  <a:rPr kumimoji="0" lang="en-US" sz="8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 3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0" name="Rectangle 52"/>
              <p:cNvSpPr>
                <a:spLocks noChangeArrowheads="1"/>
              </p:cNvSpPr>
              <p:nvPr/>
            </p:nvSpPr>
            <p:spPr bwMode="auto">
              <a:xfrm>
                <a:off x="1984" y="1243"/>
                <a:ext cx="121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0.6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1" name="Rectangle 53"/>
              <p:cNvSpPr>
                <a:spLocks noChangeArrowheads="1"/>
              </p:cNvSpPr>
              <p:nvPr/>
            </p:nvSpPr>
            <p:spPr bwMode="auto">
              <a:xfrm>
                <a:off x="2139" y="1243"/>
                <a:ext cx="98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14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" name="Rectangle 54"/>
              <p:cNvSpPr>
                <a:spLocks noChangeArrowheads="1"/>
              </p:cNvSpPr>
              <p:nvPr/>
            </p:nvSpPr>
            <p:spPr bwMode="auto">
              <a:xfrm>
                <a:off x="2270" y="1243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" name="Rectangle 55"/>
              <p:cNvSpPr>
                <a:spLocks noChangeArrowheads="1"/>
              </p:cNvSpPr>
              <p:nvPr/>
            </p:nvSpPr>
            <p:spPr bwMode="auto">
              <a:xfrm>
                <a:off x="2364" y="1243"/>
                <a:ext cx="132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489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" name="Rectangle 56"/>
              <p:cNvSpPr>
                <a:spLocks noChangeArrowheads="1"/>
              </p:cNvSpPr>
              <p:nvPr/>
            </p:nvSpPr>
            <p:spPr bwMode="auto">
              <a:xfrm>
                <a:off x="2509" y="1243"/>
                <a:ext cx="121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0.2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" name="Rectangle 57"/>
              <p:cNvSpPr>
                <a:spLocks noChangeArrowheads="1"/>
              </p:cNvSpPr>
              <p:nvPr/>
            </p:nvSpPr>
            <p:spPr bwMode="auto">
              <a:xfrm>
                <a:off x="2642" y="1243"/>
                <a:ext cx="7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…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" name="Rectangle 58"/>
              <p:cNvSpPr>
                <a:spLocks noChangeArrowheads="1"/>
              </p:cNvSpPr>
              <p:nvPr/>
            </p:nvSpPr>
            <p:spPr bwMode="auto">
              <a:xfrm>
                <a:off x="2752" y="1243"/>
                <a:ext cx="98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64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" name="Rectangle 59"/>
              <p:cNvSpPr>
                <a:spLocks noChangeArrowheads="1"/>
              </p:cNvSpPr>
              <p:nvPr/>
            </p:nvSpPr>
            <p:spPr bwMode="auto">
              <a:xfrm>
                <a:off x="2927" y="1243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" name="Rectangle 60"/>
              <p:cNvSpPr>
                <a:spLocks noChangeArrowheads="1"/>
              </p:cNvSpPr>
              <p:nvPr/>
            </p:nvSpPr>
            <p:spPr bwMode="auto">
              <a:xfrm>
                <a:off x="3092" y="1243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" name="Rectangle 61"/>
              <p:cNvSpPr>
                <a:spLocks noChangeArrowheads="1"/>
              </p:cNvSpPr>
              <p:nvPr/>
            </p:nvSpPr>
            <p:spPr bwMode="auto">
              <a:xfrm>
                <a:off x="3256" y="1243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" name="Rectangle 62"/>
              <p:cNvSpPr>
                <a:spLocks noChangeArrowheads="1"/>
              </p:cNvSpPr>
              <p:nvPr/>
            </p:nvSpPr>
            <p:spPr bwMode="auto">
              <a:xfrm>
                <a:off x="3420" y="1243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1" name="Rectangle 63"/>
              <p:cNvSpPr>
                <a:spLocks noChangeArrowheads="1"/>
              </p:cNvSpPr>
              <p:nvPr/>
            </p:nvSpPr>
            <p:spPr bwMode="auto">
              <a:xfrm>
                <a:off x="3585" y="1243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2" name="Rectangle 64"/>
              <p:cNvSpPr>
                <a:spLocks noChangeArrowheads="1"/>
              </p:cNvSpPr>
              <p:nvPr/>
            </p:nvSpPr>
            <p:spPr bwMode="auto">
              <a:xfrm>
                <a:off x="3713" y="1243"/>
                <a:ext cx="7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…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3" name="Rectangle 65"/>
              <p:cNvSpPr>
                <a:spLocks noChangeArrowheads="1"/>
              </p:cNvSpPr>
              <p:nvPr/>
            </p:nvSpPr>
            <p:spPr bwMode="auto">
              <a:xfrm>
                <a:off x="3840" y="1248"/>
                <a:ext cx="162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 smtClean="0">
                    <a:solidFill>
                      <a:srgbClr val="000000"/>
                    </a:solidFill>
                    <a:latin typeface="Trebuchet MS" pitchFamily="34" charset="0"/>
                    <a:cs typeface="Arial" pitchFamily="34" charset="0"/>
                  </a:rPr>
                  <a:t>42.25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4" name="Rectangle 66"/>
              <p:cNvSpPr>
                <a:spLocks noChangeArrowheads="1"/>
              </p:cNvSpPr>
              <p:nvPr/>
            </p:nvSpPr>
            <p:spPr bwMode="auto">
              <a:xfrm>
                <a:off x="1718" y="1339"/>
                <a:ext cx="169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1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Obs</a:t>
                </a:r>
                <a:r>
                  <a:rPr kumimoji="0" lang="en-US" sz="8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 4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5" name="Rectangle 67"/>
              <p:cNvSpPr>
                <a:spLocks noChangeArrowheads="1"/>
              </p:cNvSpPr>
              <p:nvPr/>
            </p:nvSpPr>
            <p:spPr bwMode="auto">
              <a:xfrm>
                <a:off x="1967" y="1339"/>
                <a:ext cx="155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0.05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6" name="Rectangle 68"/>
              <p:cNvSpPr>
                <a:spLocks noChangeArrowheads="1"/>
              </p:cNvSpPr>
              <p:nvPr/>
            </p:nvSpPr>
            <p:spPr bwMode="auto">
              <a:xfrm>
                <a:off x="2139" y="1339"/>
                <a:ext cx="98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19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" name="Rectangle 69"/>
              <p:cNvSpPr>
                <a:spLocks noChangeArrowheads="1"/>
              </p:cNvSpPr>
              <p:nvPr/>
            </p:nvSpPr>
            <p:spPr bwMode="auto">
              <a:xfrm>
                <a:off x="2270" y="1339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8" name="Rectangle 70"/>
              <p:cNvSpPr>
                <a:spLocks noChangeArrowheads="1"/>
              </p:cNvSpPr>
              <p:nvPr/>
            </p:nvSpPr>
            <p:spPr bwMode="auto">
              <a:xfrm>
                <a:off x="2364" y="1339"/>
                <a:ext cx="132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523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9" name="Rectangle 71"/>
              <p:cNvSpPr>
                <a:spLocks noChangeArrowheads="1"/>
              </p:cNvSpPr>
              <p:nvPr/>
            </p:nvSpPr>
            <p:spPr bwMode="auto">
              <a:xfrm>
                <a:off x="2509" y="1339"/>
                <a:ext cx="121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0.5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" name="Rectangle 72"/>
              <p:cNvSpPr>
                <a:spLocks noChangeArrowheads="1"/>
              </p:cNvSpPr>
              <p:nvPr/>
            </p:nvSpPr>
            <p:spPr bwMode="auto">
              <a:xfrm>
                <a:off x="2642" y="1339"/>
                <a:ext cx="7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…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1" name="Rectangle 73"/>
              <p:cNvSpPr>
                <a:spLocks noChangeArrowheads="1"/>
              </p:cNvSpPr>
              <p:nvPr/>
            </p:nvSpPr>
            <p:spPr bwMode="auto">
              <a:xfrm>
                <a:off x="2752" y="1339"/>
                <a:ext cx="98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13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" name="Rectangle 74"/>
              <p:cNvSpPr>
                <a:spLocks noChangeArrowheads="1"/>
              </p:cNvSpPr>
              <p:nvPr/>
            </p:nvSpPr>
            <p:spPr bwMode="auto">
              <a:xfrm>
                <a:off x="2927" y="1339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" name="Rectangle 75"/>
              <p:cNvSpPr>
                <a:spLocks noChangeArrowheads="1"/>
              </p:cNvSpPr>
              <p:nvPr/>
            </p:nvSpPr>
            <p:spPr bwMode="auto">
              <a:xfrm>
                <a:off x="3092" y="1339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" name="Rectangle 76"/>
              <p:cNvSpPr>
                <a:spLocks noChangeArrowheads="1"/>
              </p:cNvSpPr>
              <p:nvPr/>
            </p:nvSpPr>
            <p:spPr bwMode="auto">
              <a:xfrm>
                <a:off x="3256" y="1339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" name="Rectangle 77"/>
              <p:cNvSpPr>
                <a:spLocks noChangeArrowheads="1"/>
              </p:cNvSpPr>
              <p:nvPr/>
            </p:nvSpPr>
            <p:spPr bwMode="auto">
              <a:xfrm>
                <a:off x="3420" y="1339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" name="Rectangle 78"/>
              <p:cNvSpPr>
                <a:spLocks noChangeArrowheads="1"/>
              </p:cNvSpPr>
              <p:nvPr/>
            </p:nvSpPr>
            <p:spPr bwMode="auto">
              <a:xfrm>
                <a:off x="3585" y="1339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7" name="Rectangle 79"/>
              <p:cNvSpPr>
                <a:spLocks noChangeArrowheads="1"/>
              </p:cNvSpPr>
              <p:nvPr/>
            </p:nvSpPr>
            <p:spPr bwMode="auto">
              <a:xfrm>
                <a:off x="3713" y="1339"/>
                <a:ext cx="7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…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" name="Rectangle 80"/>
              <p:cNvSpPr>
                <a:spLocks noChangeArrowheads="1"/>
              </p:cNvSpPr>
              <p:nvPr/>
            </p:nvSpPr>
            <p:spPr bwMode="auto">
              <a:xfrm>
                <a:off x="3840" y="1344"/>
                <a:ext cx="162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 smtClean="0">
                    <a:solidFill>
                      <a:srgbClr val="000000"/>
                    </a:solidFill>
                    <a:latin typeface="Trebuchet MS" pitchFamily="34" charset="0"/>
                    <a:cs typeface="Arial" pitchFamily="34" charset="0"/>
                  </a:rPr>
                  <a:t>52.50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" name="Rectangle 81"/>
              <p:cNvSpPr>
                <a:spLocks noChangeArrowheads="1"/>
              </p:cNvSpPr>
              <p:nvPr/>
            </p:nvSpPr>
            <p:spPr bwMode="auto">
              <a:xfrm>
                <a:off x="1718" y="1435"/>
                <a:ext cx="169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1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Obs</a:t>
                </a:r>
                <a:r>
                  <a:rPr kumimoji="0" lang="en-US" sz="8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 5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0" name="Rectangle 82"/>
              <p:cNvSpPr>
                <a:spLocks noChangeArrowheads="1"/>
              </p:cNvSpPr>
              <p:nvPr/>
            </p:nvSpPr>
            <p:spPr bwMode="auto">
              <a:xfrm>
                <a:off x="1984" y="1435"/>
                <a:ext cx="121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0.4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1" name="Rectangle 83"/>
              <p:cNvSpPr>
                <a:spLocks noChangeArrowheads="1"/>
              </p:cNvSpPr>
              <p:nvPr/>
            </p:nvSpPr>
            <p:spPr bwMode="auto">
              <a:xfrm>
                <a:off x="2139" y="1435"/>
                <a:ext cx="98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13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2" name="Rectangle 84"/>
              <p:cNvSpPr>
                <a:spLocks noChangeArrowheads="1"/>
              </p:cNvSpPr>
              <p:nvPr/>
            </p:nvSpPr>
            <p:spPr bwMode="auto">
              <a:xfrm>
                <a:off x="2270" y="1435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" name="Rectangle 85"/>
              <p:cNvSpPr>
                <a:spLocks noChangeArrowheads="1"/>
              </p:cNvSpPr>
              <p:nvPr/>
            </p:nvSpPr>
            <p:spPr bwMode="auto">
              <a:xfrm>
                <a:off x="2364" y="1435"/>
                <a:ext cx="132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214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4" name="Rectangle 86"/>
              <p:cNvSpPr>
                <a:spLocks noChangeArrowheads="1"/>
              </p:cNvSpPr>
              <p:nvPr/>
            </p:nvSpPr>
            <p:spPr bwMode="auto">
              <a:xfrm>
                <a:off x="2509" y="1435"/>
                <a:ext cx="121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0.6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87"/>
              <p:cNvSpPr>
                <a:spLocks noChangeArrowheads="1"/>
              </p:cNvSpPr>
              <p:nvPr/>
            </p:nvSpPr>
            <p:spPr bwMode="auto">
              <a:xfrm>
                <a:off x="2642" y="1435"/>
                <a:ext cx="7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…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" name="Rectangle 88"/>
              <p:cNvSpPr>
                <a:spLocks noChangeArrowheads="1"/>
              </p:cNvSpPr>
              <p:nvPr/>
            </p:nvSpPr>
            <p:spPr bwMode="auto">
              <a:xfrm>
                <a:off x="2752" y="1435"/>
                <a:ext cx="98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57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" name="Rectangle 89"/>
              <p:cNvSpPr>
                <a:spLocks noChangeArrowheads="1"/>
              </p:cNvSpPr>
              <p:nvPr/>
            </p:nvSpPr>
            <p:spPr bwMode="auto">
              <a:xfrm>
                <a:off x="2927" y="1435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8" name="Rectangle 90"/>
              <p:cNvSpPr>
                <a:spLocks noChangeArrowheads="1"/>
              </p:cNvSpPr>
              <p:nvPr/>
            </p:nvSpPr>
            <p:spPr bwMode="auto">
              <a:xfrm>
                <a:off x="3092" y="1435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9" name="Rectangle 91"/>
              <p:cNvSpPr>
                <a:spLocks noChangeArrowheads="1"/>
              </p:cNvSpPr>
              <p:nvPr/>
            </p:nvSpPr>
            <p:spPr bwMode="auto">
              <a:xfrm>
                <a:off x="3256" y="1435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0" name="Rectangle 92"/>
              <p:cNvSpPr>
                <a:spLocks noChangeArrowheads="1"/>
              </p:cNvSpPr>
              <p:nvPr/>
            </p:nvSpPr>
            <p:spPr bwMode="auto">
              <a:xfrm>
                <a:off x="3420" y="1435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1" name="Rectangle 93"/>
              <p:cNvSpPr>
                <a:spLocks noChangeArrowheads="1"/>
              </p:cNvSpPr>
              <p:nvPr/>
            </p:nvSpPr>
            <p:spPr bwMode="auto">
              <a:xfrm>
                <a:off x="3585" y="1435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2" name="Rectangle 94"/>
              <p:cNvSpPr>
                <a:spLocks noChangeArrowheads="1"/>
              </p:cNvSpPr>
              <p:nvPr/>
            </p:nvSpPr>
            <p:spPr bwMode="auto">
              <a:xfrm>
                <a:off x="3713" y="1435"/>
                <a:ext cx="7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…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3" name="Rectangle 95"/>
              <p:cNvSpPr>
                <a:spLocks noChangeArrowheads="1"/>
              </p:cNvSpPr>
              <p:nvPr/>
            </p:nvSpPr>
            <p:spPr bwMode="auto">
              <a:xfrm>
                <a:off x="3913" y="1435"/>
                <a:ext cx="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4" name="Rectangle 96"/>
              <p:cNvSpPr>
                <a:spLocks noChangeArrowheads="1"/>
              </p:cNvSpPr>
              <p:nvPr/>
            </p:nvSpPr>
            <p:spPr bwMode="auto">
              <a:xfrm>
                <a:off x="1718" y="1532"/>
                <a:ext cx="169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1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Obs</a:t>
                </a:r>
                <a:r>
                  <a:rPr kumimoji="0" lang="en-US" sz="800" b="1" i="0" u="none" strike="noStrike" cap="none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 </a:t>
                </a:r>
                <a:r>
                  <a:rPr kumimoji="0" lang="en-US" sz="8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6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5" name="Rectangle 97"/>
              <p:cNvSpPr>
                <a:spLocks noChangeArrowheads="1"/>
              </p:cNvSpPr>
              <p:nvPr/>
            </p:nvSpPr>
            <p:spPr bwMode="auto">
              <a:xfrm>
                <a:off x="1984" y="1532"/>
                <a:ext cx="121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0.8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6" name="Rectangle 98"/>
              <p:cNvSpPr>
                <a:spLocks noChangeArrowheads="1"/>
              </p:cNvSpPr>
              <p:nvPr/>
            </p:nvSpPr>
            <p:spPr bwMode="auto">
              <a:xfrm>
                <a:off x="2139" y="1532"/>
                <a:ext cx="98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12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7" name="Rectangle 99"/>
              <p:cNvSpPr>
                <a:spLocks noChangeArrowheads="1"/>
              </p:cNvSpPr>
              <p:nvPr/>
            </p:nvSpPr>
            <p:spPr bwMode="auto">
              <a:xfrm>
                <a:off x="2270" y="1532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8" name="Rectangle 100"/>
              <p:cNvSpPr>
                <a:spLocks noChangeArrowheads="1"/>
              </p:cNvSpPr>
              <p:nvPr/>
            </p:nvSpPr>
            <p:spPr bwMode="auto">
              <a:xfrm>
                <a:off x="2364" y="1532"/>
                <a:ext cx="132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265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9" name="Rectangle 101"/>
              <p:cNvSpPr>
                <a:spLocks noChangeArrowheads="1"/>
              </p:cNvSpPr>
              <p:nvPr/>
            </p:nvSpPr>
            <p:spPr bwMode="auto">
              <a:xfrm>
                <a:off x="2509" y="1532"/>
                <a:ext cx="121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0.4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0" name="Rectangle 102"/>
              <p:cNvSpPr>
                <a:spLocks noChangeArrowheads="1"/>
              </p:cNvSpPr>
              <p:nvPr/>
            </p:nvSpPr>
            <p:spPr bwMode="auto">
              <a:xfrm>
                <a:off x="2642" y="1532"/>
                <a:ext cx="7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…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1" name="Rectangle 103"/>
              <p:cNvSpPr>
                <a:spLocks noChangeArrowheads="1"/>
              </p:cNvSpPr>
              <p:nvPr/>
            </p:nvSpPr>
            <p:spPr bwMode="auto">
              <a:xfrm>
                <a:off x="2752" y="1532"/>
                <a:ext cx="98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24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2" name="Rectangle 104"/>
              <p:cNvSpPr>
                <a:spLocks noChangeArrowheads="1"/>
              </p:cNvSpPr>
              <p:nvPr/>
            </p:nvSpPr>
            <p:spPr bwMode="auto">
              <a:xfrm>
                <a:off x="2927" y="1532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3" name="Rectangle 105"/>
              <p:cNvSpPr>
                <a:spLocks noChangeArrowheads="1"/>
              </p:cNvSpPr>
              <p:nvPr/>
            </p:nvSpPr>
            <p:spPr bwMode="auto">
              <a:xfrm>
                <a:off x="3092" y="1532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4" name="Rectangle 106"/>
              <p:cNvSpPr>
                <a:spLocks noChangeArrowheads="1"/>
              </p:cNvSpPr>
              <p:nvPr/>
            </p:nvSpPr>
            <p:spPr bwMode="auto">
              <a:xfrm>
                <a:off x="3256" y="1532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5" name="Rectangle 107"/>
              <p:cNvSpPr>
                <a:spLocks noChangeArrowheads="1"/>
              </p:cNvSpPr>
              <p:nvPr/>
            </p:nvSpPr>
            <p:spPr bwMode="auto">
              <a:xfrm>
                <a:off x="3420" y="1532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6" name="Rectangle 108"/>
              <p:cNvSpPr>
                <a:spLocks noChangeArrowheads="1"/>
              </p:cNvSpPr>
              <p:nvPr/>
            </p:nvSpPr>
            <p:spPr bwMode="auto">
              <a:xfrm>
                <a:off x="3585" y="1532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7" name="Rectangle 109"/>
              <p:cNvSpPr>
                <a:spLocks noChangeArrowheads="1"/>
              </p:cNvSpPr>
              <p:nvPr/>
            </p:nvSpPr>
            <p:spPr bwMode="auto">
              <a:xfrm>
                <a:off x="3713" y="1532"/>
                <a:ext cx="7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…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8" name="Rectangle 110"/>
              <p:cNvSpPr>
                <a:spLocks noChangeArrowheads="1"/>
              </p:cNvSpPr>
              <p:nvPr/>
            </p:nvSpPr>
            <p:spPr bwMode="auto">
              <a:xfrm>
                <a:off x="3840" y="1536"/>
                <a:ext cx="162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 smtClean="0">
                    <a:solidFill>
                      <a:srgbClr val="000000"/>
                    </a:solidFill>
                    <a:latin typeface="Trebuchet MS" pitchFamily="34" charset="0"/>
                    <a:cs typeface="Arial" pitchFamily="34" charset="0"/>
                  </a:rPr>
                  <a:t>82.25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9" name="Rectangle 111"/>
              <p:cNvSpPr>
                <a:spLocks noChangeArrowheads="1"/>
              </p:cNvSpPr>
              <p:nvPr/>
            </p:nvSpPr>
            <p:spPr bwMode="auto">
              <a:xfrm>
                <a:off x="1718" y="1628"/>
                <a:ext cx="169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1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Obs</a:t>
                </a:r>
                <a:r>
                  <a:rPr kumimoji="0" lang="en-US" sz="800" b="1" i="0" u="none" strike="noStrike" cap="none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 </a:t>
                </a:r>
                <a:r>
                  <a:rPr kumimoji="0" lang="en-US" sz="8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7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0" name="Rectangle 112"/>
              <p:cNvSpPr>
                <a:spLocks noChangeArrowheads="1"/>
              </p:cNvSpPr>
              <p:nvPr/>
            </p:nvSpPr>
            <p:spPr bwMode="auto">
              <a:xfrm>
                <a:off x="1984" y="1628"/>
                <a:ext cx="121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0.2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1" name="Rectangle 113"/>
              <p:cNvSpPr>
                <a:spLocks noChangeArrowheads="1"/>
              </p:cNvSpPr>
              <p:nvPr/>
            </p:nvSpPr>
            <p:spPr bwMode="auto">
              <a:xfrm>
                <a:off x="2139" y="1628"/>
                <a:ext cx="98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15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2" name="Rectangle 114"/>
              <p:cNvSpPr>
                <a:spLocks noChangeArrowheads="1"/>
              </p:cNvSpPr>
              <p:nvPr/>
            </p:nvSpPr>
            <p:spPr bwMode="auto">
              <a:xfrm>
                <a:off x="2270" y="1628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3" name="Rectangle 115"/>
              <p:cNvSpPr>
                <a:spLocks noChangeArrowheads="1"/>
              </p:cNvSpPr>
              <p:nvPr/>
            </p:nvSpPr>
            <p:spPr bwMode="auto">
              <a:xfrm>
                <a:off x="2364" y="1628"/>
                <a:ext cx="132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236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4" name="Rectangle 116"/>
              <p:cNvSpPr>
                <a:spLocks noChangeArrowheads="1"/>
              </p:cNvSpPr>
              <p:nvPr/>
            </p:nvSpPr>
            <p:spPr bwMode="auto">
              <a:xfrm>
                <a:off x="2509" y="1628"/>
                <a:ext cx="121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0.8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5" name="Rectangle 117"/>
              <p:cNvSpPr>
                <a:spLocks noChangeArrowheads="1"/>
              </p:cNvSpPr>
              <p:nvPr/>
            </p:nvSpPr>
            <p:spPr bwMode="auto">
              <a:xfrm>
                <a:off x="2642" y="1628"/>
                <a:ext cx="7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…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6" name="Rectangle 118"/>
              <p:cNvSpPr>
                <a:spLocks noChangeArrowheads="1"/>
              </p:cNvSpPr>
              <p:nvPr/>
            </p:nvSpPr>
            <p:spPr bwMode="auto">
              <a:xfrm>
                <a:off x="2752" y="1628"/>
                <a:ext cx="98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26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7" name="Rectangle 119"/>
              <p:cNvSpPr>
                <a:spLocks noChangeArrowheads="1"/>
              </p:cNvSpPr>
              <p:nvPr/>
            </p:nvSpPr>
            <p:spPr bwMode="auto">
              <a:xfrm>
                <a:off x="2927" y="1628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8" name="Rectangle 120"/>
              <p:cNvSpPr>
                <a:spLocks noChangeArrowheads="1"/>
              </p:cNvSpPr>
              <p:nvPr/>
            </p:nvSpPr>
            <p:spPr bwMode="auto">
              <a:xfrm>
                <a:off x="3092" y="1628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9" name="Rectangle 121"/>
              <p:cNvSpPr>
                <a:spLocks noChangeArrowheads="1"/>
              </p:cNvSpPr>
              <p:nvPr/>
            </p:nvSpPr>
            <p:spPr bwMode="auto">
              <a:xfrm>
                <a:off x="3256" y="1628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0" name="Rectangle 122"/>
              <p:cNvSpPr>
                <a:spLocks noChangeArrowheads="1"/>
              </p:cNvSpPr>
              <p:nvPr/>
            </p:nvSpPr>
            <p:spPr bwMode="auto">
              <a:xfrm>
                <a:off x="3420" y="1628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1" name="Rectangle 123"/>
              <p:cNvSpPr>
                <a:spLocks noChangeArrowheads="1"/>
              </p:cNvSpPr>
              <p:nvPr/>
            </p:nvSpPr>
            <p:spPr bwMode="auto">
              <a:xfrm>
                <a:off x="3585" y="1628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2" name="Rectangle 124"/>
              <p:cNvSpPr>
                <a:spLocks noChangeArrowheads="1"/>
              </p:cNvSpPr>
              <p:nvPr/>
            </p:nvSpPr>
            <p:spPr bwMode="auto">
              <a:xfrm>
                <a:off x="3713" y="1628"/>
                <a:ext cx="7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…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3" name="Rectangle 125"/>
              <p:cNvSpPr>
                <a:spLocks noChangeArrowheads="1"/>
              </p:cNvSpPr>
              <p:nvPr/>
            </p:nvSpPr>
            <p:spPr bwMode="auto">
              <a:xfrm>
                <a:off x="3840" y="1632"/>
                <a:ext cx="162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 smtClean="0">
                    <a:solidFill>
                      <a:srgbClr val="000000"/>
                    </a:solidFill>
                    <a:latin typeface="Trebuchet MS" pitchFamily="34" charset="0"/>
                    <a:cs typeface="Arial" pitchFamily="34" charset="0"/>
                  </a:rPr>
                  <a:t>89.28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4" name="Rectangle 126"/>
              <p:cNvSpPr>
                <a:spLocks noChangeArrowheads="1"/>
              </p:cNvSpPr>
              <p:nvPr/>
            </p:nvSpPr>
            <p:spPr bwMode="auto">
              <a:xfrm>
                <a:off x="1718" y="1724"/>
                <a:ext cx="169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1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Obs</a:t>
                </a:r>
                <a:r>
                  <a:rPr kumimoji="0" lang="en-US" sz="8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 8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5" name="Rectangle 127"/>
              <p:cNvSpPr>
                <a:spLocks noChangeArrowheads="1"/>
              </p:cNvSpPr>
              <p:nvPr/>
            </p:nvSpPr>
            <p:spPr bwMode="auto">
              <a:xfrm>
                <a:off x="1984" y="1724"/>
                <a:ext cx="121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0.1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6" name="Rectangle 128"/>
              <p:cNvSpPr>
                <a:spLocks noChangeArrowheads="1"/>
              </p:cNvSpPr>
              <p:nvPr/>
            </p:nvSpPr>
            <p:spPr bwMode="auto">
              <a:xfrm>
                <a:off x="2139" y="1724"/>
                <a:ext cx="98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17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7" name="Rectangle 129"/>
              <p:cNvSpPr>
                <a:spLocks noChangeArrowheads="1"/>
              </p:cNvSpPr>
              <p:nvPr/>
            </p:nvSpPr>
            <p:spPr bwMode="auto">
              <a:xfrm>
                <a:off x="2270" y="1724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8" name="Rectangle 130"/>
              <p:cNvSpPr>
                <a:spLocks noChangeArrowheads="1"/>
              </p:cNvSpPr>
              <p:nvPr/>
            </p:nvSpPr>
            <p:spPr bwMode="auto">
              <a:xfrm>
                <a:off x="2364" y="1724"/>
                <a:ext cx="132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541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9" name="Rectangle 131"/>
              <p:cNvSpPr>
                <a:spLocks noChangeArrowheads="1"/>
              </p:cNvSpPr>
              <p:nvPr/>
            </p:nvSpPr>
            <p:spPr bwMode="auto">
              <a:xfrm>
                <a:off x="2509" y="1724"/>
                <a:ext cx="121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0.1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0" name="Rectangle 132"/>
              <p:cNvSpPr>
                <a:spLocks noChangeArrowheads="1"/>
              </p:cNvSpPr>
              <p:nvPr/>
            </p:nvSpPr>
            <p:spPr bwMode="auto">
              <a:xfrm>
                <a:off x="2642" y="1724"/>
                <a:ext cx="7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…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1" name="Rectangle 133"/>
              <p:cNvSpPr>
                <a:spLocks noChangeArrowheads="1"/>
              </p:cNvSpPr>
              <p:nvPr/>
            </p:nvSpPr>
            <p:spPr bwMode="auto">
              <a:xfrm>
                <a:off x="2752" y="1724"/>
                <a:ext cx="98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35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2" name="Rectangle 134"/>
              <p:cNvSpPr>
                <a:spLocks noChangeArrowheads="1"/>
              </p:cNvSpPr>
              <p:nvPr/>
            </p:nvSpPr>
            <p:spPr bwMode="auto">
              <a:xfrm>
                <a:off x="2927" y="1724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3" name="Rectangle 135"/>
              <p:cNvSpPr>
                <a:spLocks noChangeArrowheads="1"/>
              </p:cNvSpPr>
              <p:nvPr/>
            </p:nvSpPr>
            <p:spPr bwMode="auto">
              <a:xfrm>
                <a:off x="3092" y="1724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" name="Rectangle 136"/>
              <p:cNvSpPr>
                <a:spLocks noChangeArrowheads="1"/>
              </p:cNvSpPr>
              <p:nvPr/>
            </p:nvSpPr>
            <p:spPr bwMode="auto">
              <a:xfrm>
                <a:off x="3256" y="1724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5" name="Rectangle 137"/>
              <p:cNvSpPr>
                <a:spLocks noChangeArrowheads="1"/>
              </p:cNvSpPr>
              <p:nvPr/>
            </p:nvSpPr>
            <p:spPr bwMode="auto">
              <a:xfrm>
                <a:off x="3420" y="1724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6" name="Rectangle 138"/>
              <p:cNvSpPr>
                <a:spLocks noChangeArrowheads="1"/>
              </p:cNvSpPr>
              <p:nvPr/>
            </p:nvSpPr>
            <p:spPr bwMode="auto">
              <a:xfrm>
                <a:off x="3585" y="1724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7" name="Rectangle 139"/>
              <p:cNvSpPr>
                <a:spLocks noChangeArrowheads="1"/>
              </p:cNvSpPr>
              <p:nvPr/>
            </p:nvSpPr>
            <p:spPr bwMode="auto">
              <a:xfrm>
                <a:off x="3713" y="1724"/>
                <a:ext cx="7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…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8" name="Rectangle 140"/>
              <p:cNvSpPr>
                <a:spLocks noChangeArrowheads="1"/>
              </p:cNvSpPr>
              <p:nvPr/>
            </p:nvSpPr>
            <p:spPr bwMode="auto">
              <a:xfrm>
                <a:off x="3840" y="1728"/>
                <a:ext cx="162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125.0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9" name="Rectangle 141"/>
              <p:cNvSpPr>
                <a:spLocks noChangeArrowheads="1"/>
              </p:cNvSpPr>
              <p:nvPr/>
            </p:nvSpPr>
            <p:spPr bwMode="auto">
              <a:xfrm>
                <a:off x="1718" y="1820"/>
                <a:ext cx="149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Obs9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0" name="Rectangle 142"/>
              <p:cNvSpPr>
                <a:spLocks noChangeArrowheads="1"/>
              </p:cNvSpPr>
              <p:nvPr/>
            </p:nvSpPr>
            <p:spPr bwMode="auto">
              <a:xfrm>
                <a:off x="1984" y="1820"/>
                <a:ext cx="121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0.6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1" name="Rectangle 143"/>
              <p:cNvSpPr>
                <a:spLocks noChangeArrowheads="1"/>
              </p:cNvSpPr>
              <p:nvPr/>
            </p:nvSpPr>
            <p:spPr bwMode="auto">
              <a:xfrm>
                <a:off x="2139" y="1820"/>
                <a:ext cx="98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16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2" name="Rectangle 144"/>
              <p:cNvSpPr>
                <a:spLocks noChangeArrowheads="1"/>
              </p:cNvSpPr>
              <p:nvPr/>
            </p:nvSpPr>
            <p:spPr bwMode="auto">
              <a:xfrm>
                <a:off x="2270" y="1820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3" name="Rectangle 145"/>
              <p:cNvSpPr>
                <a:spLocks noChangeArrowheads="1"/>
              </p:cNvSpPr>
              <p:nvPr/>
            </p:nvSpPr>
            <p:spPr bwMode="auto">
              <a:xfrm>
                <a:off x="2364" y="1820"/>
                <a:ext cx="132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845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" name="Rectangle 146"/>
              <p:cNvSpPr>
                <a:spLocks noChangeArrowheads="1"/>
              </p:cNvSpPr>
              <p:nvPr/>
            </p:nvSpPr>
            <p:spPr bwMode="auto">
              <a:xfrm>
                <a:off x="2509" y="1820"/>
                <a:ext cx="121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0.3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" name="Rectangle 147"/>
              <p:cNvSpPr>
                <a:spLocks noChangeArrowheads="1"/>
              </p:cNvSpPr>
              <p:nvPr/>
            </p:nvSpPr>
            <p:spPr bwMode="auto">
              <a:xfrm>
                <a:off x="2642" y="1820"/>
                <a:ext cx="7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…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6" name="Rectangle 148"/>
              <p:cNvSpPr>
                <a:spLocks noChangeArrowheads="1"/>
              </p:cNvSpPr>
              <p:nvPr/>
            </p:nvSpPr>
            <p:spPr bwMode="auto">
              <a:xfrm>
                <a:off x="2752" y="1820"/>
                <a:ext cx="98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51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7" name="Rectangle 149"/>
              <p:cNvSpPr>
                <a:spLocks noChangeArrowheads="1"/>
              </p:cNvSpPr>
              <p:nvPr/>
            </p:nvSpPr>
            <p:spPr bwMode="auto">
              <a:xfrm>
                <a:off x="2927" y="1820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8" name="Rectangle 150"/>
              <p:cNvSpPr>
                <a:spLocks noChangeArrowheads="1"/>
              </p:cNvSpPr>
              <p:nvPr/>
            </p:nvSpPr>
            <p:spPr bwMode="auto">
              <a:xfrm>
                <a:off x="3092" y="1820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9" name="Rectangle 151"/>
              <p:cNvSpPr>
                <a:spLocks noChangeArrowheads="1"/>
              </p:cNvSpPr>
              <p:nvPr/>
            </p:nvSpPr>
            <p:spPr bwMode="auto">
              <a:xfrm>
                <a:off x="3256" y="1820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0" name="Rectangle 152"/>
              <p:cNvSpPr>
                <a:spLocks noChangeArrowheads="1"/>
              </p:cNvSpPr>
              <p:nvPr/>
            </p:nvSpPr>
            <p:spPr bwMode="auto">
              <a:xfrm>
                <a:off x="3420" y="1820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1" name="Rectangle 153"/>
              <p:cNvSpPr>
                <a:spLocks noChangeArrowheads="1"/>
              </p:cNvSpPr>
              <p:nvPr/>
            </p:nvSpPr>
            <p:spPr bwMode="auto">
              <a:xfrm>
                <a:off x="3585" y="1820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2" name="Rectangle 154"/>
              <p:cNvSpPr>
                <a:spLocks noChangeArrowheads="1"/>
              </p:cNvSpPr>
              <p:nvPr/>
            </p:nvSpPr>
            <p:spPr bwMode="auto">
              <a:xfrm>
                <a:off x="3713" y="1820"/>
                <a:ext cx="7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…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3" name="Rectangle 155"/>
              <p:cNvSpPr>
                <a:spLocks noChangeArrowheads="1"/>
              </p:cNvSpPr>
              <p:nvPr/>
            </p:nvSpPr>
            <p:spPr bwMode="auto">
              <a:xfrm>
                <a:off x="3840" y="1824"/>
                <a:ext cx="162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 smtClean="0">
                    <a:solidFill>
                      <a:srgbClr val="000000"/>
                    </a:solidFill>
                    <a:latin typeface="Trebuchet MS" pitchFamily="34" charset="0"/>
                    <a:cs typeface="Arial" pitchFamily="34" charset="0"/>
                  </a:rPr>
                  <a:t>142.8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4" name="Rectangle 156"/>
              <p:cNvSpPr>
                <a:spLocks noChangeArrowheads="1"/>
              </p:cNvSpPr>
              <p:nvPr/>
            </p:nvSpPr>
            <p:spPr bwMode="auto">
              <a:xfrm>
                <a:off x="1699" y="1916"/>
                <a:ext cx="188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Obs10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5" name="Rectangle 157"/>
              <p:cNvSpPr>
                <a:spLocks noChangeArrowheads="1"/>
              </p:cNvSpPr>
              <p:nvPr/>
            </p:nvSpPr>
            <p:spPr bwMode="auto">
              <a:xfrm>
                <a:off x="1984" y="1916"/>
                <a:ext cx="121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0.1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" name="Rectangle 158"/>
              <p:cNvSpPr>
                <a:spLocks noChangeArrowheads="1"/>
              </p:cNvSpPr>
              <p:nvPr/>
            </p:nvSpPr>
            <p:spPr bwMode="auto">
              <a:xfrm>
                <a:off x="2139" y="1916"/>
                <a:ext cx="98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18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" name="Rectangle 159"/>
              <p:cNvSpPr>
                <a:spLocks noChangeArrowheads="1"/>
              </p:cNvSpPr>
              <p:nvPr/>
            </p:nvSpPr>
            <p:spPr bwMode="auto">
              <a:xfrm>
                <a:off x="2270" y="1916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" name="Rectangle 160"/>
              <p:cNvSpPr>
                <a:spLocks noChangeArrowheads="1"/>
              </p:cNvSpPr>
              <p:nvPr/>
            </p:nvSpPr>
            <p:spPr bwMode="auto">
              <a:xfrm>
                <a:off x="2364" y="1916"/>
                <a:ext cx="132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126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9" name="Rectangle 161"/>
              <p:cNvSpPr>
                <a:spLocks noChangeArrowheads="1"/>
              </p:cNvSpPr>
              <p:nvPr/>
            </p:nvSpPr>
            <p:spPr bwMode="auto">
              <a:xfrm>
                <a:off x="2509" y="1916"/>
                <a:ext cx="121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0.1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0" name="Rectangle 162"/>
              <p:cNvSpPr>
                <a:spLocks noChangeArrowheads="1"/>
              </p:cNvSpPr>
              <p:nvPr/>
            </p:nvSpPr>
            <p:spPr bwMode="auto">
              <a:xfrm>
                <a:off x="2642" y="1916"/>
                <a:ext cx="7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…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1" name="Rectangle 163"/>
              <p:cNvSpPr>
                <a:spLocks noChangeArrowheads="1"/>
              </p:cNvSpPr>
              <p:nvPr/>
            </p:nvSpPr>
            <p:spPr bwMode="auto">
              <a:xfrm>
                <a:off x="2752" y="1916"/>
                <a:ext cx="98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43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2" name="Rectangle 164"/>
              <p:cNvSpPr>
                <a:spLocks noChangeArrowheads="1"/>
              </p:cNvSpPr>
              <p:nvPr/>
            </p:nvSpPr>
            <p:spPr bwMode="auto">
              <a:xfrm>
                <a:off x="2927" y="1916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3" name="Rectangle 165"/>
              <p:cNvSpPr>
                <a:spLocks noChangeArrowheads="1"/>
              </p:cNvSpPr>
              <p:nvPr/>
            </p:nvSpPr>
            <p:spPr bwMode="auto">
              <a:xfrm>
                <a:off x="3092" y="1916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4" name="Rectangle 166"/>
              <p:cNvSpPr>
                <a:spLocks noChangeArrowheads="1"/>
              </p:cNvSpPr>
              <p:nvPr/>
            </p:nvSpPr>
            <p:spPr bwMode="auto">
              <a:xfrm>
                <a:off x="3256" y="1916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5" name="Rectangle 167"/>
              <p:cNvSpPr>
                <a:spLocks noChangeArrowheads="1"/>
              </p:cNvSpPr>
              <p:nvPr/>
            </p:nvSpPr>
            <p:spPr bwMode="auto">
              <a:xfrm>
                <a:off x="3420" y="1916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6" name="Rectangle 168"/>
              <p:cNvSpPr>
                <a:spLocks noChangeArrowheads="1"/>
              </p:cNvSpPr>
              <p:nvPr/>
            </p:nvSpPr>
            <p:spPr bwMode="auto">
              <a:xfrm>
                <a:off x="3585" y="1916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7" name="Rectangle 169"/>
              <p:cNvSpPr>
                <a:spLocks noChangeArrowheads="1"/>
              </p:cNvSpPr>
              <p:nvPr/>
            </p:nvSpPr>
            <p:spPr bwMode="auto">
              <a:xfrm>
                <a:off x="3713" y="1916"/>
                <a:ext cx="7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…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8" name="Rectangle 170"/>
              <p:cNvSpPr>
                <a:spLocks noChangeArrowheads="1"/>
              </p:cNvSpPr>
              <p:nvPr/>
            </p:nvSpPr>
            <p:spPr bwMode="auto">
              <a:xfrm>
                <a:off x="3840" y="1920"/>
                <a:ext cx="162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150.0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9" name="Rectangle 171"/>
              <p:cNvSpPr>
                <a:spLocks noChangeArrowheads="1"/>
              </p:cNvSpPr>
              <p:nvPr/>
            </p:nvSpPr>
            <p:spPr bwMode="auto">
              <a:xfrm>
                <a:off x="1767" y="2012"/>
                <a:ext cx="77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…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0" name="Rectangle 172"/>
              <p:cNvSpPr>
                <a:spLocks noChangeArrowheads="1"/>
              </p:cNvSpPr>
              <p:nvPr/>
            </p:nvSpPr>
            <p:spPr bwMode="auto">
              <a:xfrm>
                <a:off x="2005" y="2012"/>
                <a:ext cx="7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…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1" name="Rectangle 173"/>
              <p:cNvSpPr>
                <a:spLocks noChangeArrowheads="1"/>
              </p:cNvSpPr>
              <p:nvPr/>
            </p:nvSpPr>
            <p:spPr bwMode="auto">
              <a:xfrm>
                <a:off x="2150" y="2012"/>
                <a:ext cx="7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…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" name="Rectangle 174"/>
              <p:cNvSpPr>
                <a:spLocks noChangeArrowheads="1"/>
              </p:cNvSpPr>
              <p:nvPr/>
            </p:nvSpPr>
            <p:spPr bwMode="auto">
              <a:xfrm>
                <a:off x="2264" y="2012"/>
                <a:ext cx="7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…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3" name="Rectangle 175"/>
              <p:cNvSpPr>
                <a:spLocks noChangeArrowheads="1"/>
              </p:cNvSpPr>
              <p:nvPr/>
            </p:nvSpPr>
            <p:spPr bwMode="auto">
              <a:xfrm>
                <a:off x="2391" y="2012"/>
                <a:ext cx="7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…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4" name="Rectangle 176"/>
              <p:cNvSpPr>
                <a:spLocks noChangeArrowheads="1"/>
              </p:cNvSpPr>
              <p:nvPr/>
            </p:nvSpPr>
            <p:spPr bwMode="auto">
              <a:xfrm>
                <a:off x="2530" y="2012"/>
                <a:ext cx="7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…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5" name="Rectangle 177"/>
              <p:cNvSpPr>
                <a:spLocks noChangeArrowheads="1"/>
              </p:cNvSpPr>
              <p:nvPr/>
            </p:nvSpPr>
            <p:spPr bwMode="auto">
              <a:xfrm>
                <a:off x="2642" y="2012"/>
                <a:ext cx="7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…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6" name="Rectangle 178"/>
              <p:cNvSpPr>
                <a:spLocks noChangeArrowheads="1"/>
              </p:cNvSpPr>
              <p:nvPr/>
            </p:nvSpPr>
            <p:spPr bwMode="auto">
              <a:xfrm>
                <a:off x="2762" y="2012"/>
                <a:ext cx="7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…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7" name="Rectangle 179"/>
              <p:cNvSpPr>
                <a:spLocks noChangeArrowheads="1"/>
              </p:cNvSpPr>
              <p:nvPr/>
            </p:nvSpPr>
            <p:spPr bwMode="auto">
              <a:xfrm>
                <a:off x="2921" y="2012"/>
                <a:ext cx="7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…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8" name="Rectangle 180"/>
              <p:cNvSpPr>
                <a:spLocks noChangeArrowheads="1"/>
              </p:cNvSpPr>
              <p:nvPr/>
            </p:nvSpPr>
            <p:spPr bwMode="auto">
              <a:xfrm>
                <a:off x="3086" y="2012"/>
                <a:ext cx="7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…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9" name="Rectangle 181"/>
              <p:cNvSpPr>
                <a:spLocks noChangeArrowheads="1"/>
              </p:cNvSpPr>
              <p:nvPr/>
            </p:nvSpPr>
            <p:spPr bwMode="auto">
              <a:xfrm>
                <a:off x="3250" y="2012"/>
                <a:ext cx="7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…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0" name="Rectangle 182"/>
              <p:cNvSpPr>
                <a:spLocks noChangeArrowheads="1"/>
              </p:cNvSpPr>
              <p:nvPr/>
            </p:nvSpPr>
            <p:spPr bwMode="auto">
              <a:xfrm>
                <a:off x="3414" y="2012"/>
                <a:ext cx="7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…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1" name="Rectangle 183"/>
              <p:cNvSpPr>
                <a:spLocks noChangeArrowheads="1"/>
              </p:cNvSpPr>
              <p:nvPr/>
            </p:nvSpPr>
            <p:spPr bwMode="auto">
              <a:xfrm>
                <a:off x="3579" y="2012"/>
                <a:ext cx="7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…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2" name="Rectangle 184"/>
              <p:cNvSpPr>
                <a:spLocks noChangeArrowheads="1"/>
              </p:cNvSpPr>
              <p:nvPr/>
            </p:nvSpPr>
            <p:spPr bwMode="auto">
              <a:xfrm>
                <a:off x="3713" y="2012"/>
                <a:ext cx="7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…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3" name="Rectangle 185"/>
              <p:cNvSpPr>
                <a:spLocks noChangeArrowheads="1"/>
              </p:cNvSpPr>
              <p:nvPr/>
            </p:nvSpPr>
            <p:spPr bwMode="auto">
              <a:xfrm>
                <a:off x="3907" y="2012"/>
                <a:ext cx="7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…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4" name="Rectangle 186"/>
              <p:cNvSpPr>
                <a:spLocks noChangeArrowheads="1"/>
              </p:cNvSpPr>
              <p:nvPr/>
            </p:nvSpPr>
            <p:spPr bwMode="auto">
              <a:xfrm>
                <a:off x="1662" y="2108"/>
                <a:ext cx="265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Obs3000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" name="Rectangle 187"/>
              <p:cNvSpPr>
                <a:spLocks noChangeArrowheads="1"/>
              </p:cNvSpPr>
              <p:nvPr/>
            </p:nvSpPr>
            <p:spPr bwMode="auto">
              <a:xfrm>
                <a:off x="1967" y="2108"/>
                <a:ext cx="155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0.04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6" name="Rectangle 188"/>
              <p:cNvSpPr>
                <a:spLocks noChangeArrowheads="1"/>
              </p:cNvSpPr>
              <p:nvPr/>
            </p:nvSpPr>
            <p:spPr bwMode="auto">
              <a:xfrm>
                <a:off x="2139" y="2108"/>
                <a:ext cx="98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15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7" name="Rectangle 189"/>
              <p:cNvSpPr>
                <a:spLocks noChangeArrowheads="1"/>
              </p:cNvSpPr>
              <p:nvPr/>
            </p:nvSpPr>
            <p:spPr bwMode="auto">
              <a:xfrm>
                <a:off x="2270" y="2108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8" name="Rectangle 190"/>
              <p:cNvSpPr>
                <a:spLocks noChangeArrowheads="1"/>
              </p:cNvSpPr>
              <p:nvPr/>
            </p:nvSpPr>
            <p:spPr bwMode="auto">
              <a:xfrm>
                <a:off x="2364" y="2108"/>
                <a:ext cx="132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235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9" name="Rectangle 191"/>
              <p:cNvSpPr>
                <a:spLocks noChangeArrowheads="1"/>
              </p:cNvSpPr>
              <p:nvPr/>
            </p:nvSpPr>
            <p:spPr bwMode="auto">
              <a:xfrm>
                <a:off x="2509" y="2108"/>
                <a:ext cx="121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0.6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0" name="Rectangle 192"/>
              <p:cNvSpPr>
                <a:spLocks noChangeArrowheads="1"/>
              </p:cNvSpPr>
              <p:nvPr/>
            </p:nvSpPr>
            <p:spPr bwMode="auto">
              <a:xfrm>
                <a:off x="2642" y="2108"/>
                <a:ext cx="7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…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1" name="Rectangle 193"/>
              <p:cNvSpPr>
                <a:spLocks noChangeArrowheads="1"/>
              </p:cNvSpPr>
              <p:nvPr/>
            </p:nvSpPr>
            <p:spPr bwMode="auto">
              <a:xfrm>
                <a:off x="2752" y="2108"/>
                <a:ext cx="98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85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2" name="Rectangle 194"/>
              <p:cNvSpPr>
                <a:spLocks noChangeArrowheads="1"/>
              </p:cNvSpPr>
              <p:nvPr/>
            </p:nvSpPr>
            <p:spPr bwMode="auto">
              <a:xfrm>
                <a:off x="2927" y="2108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3" name="Rectangle 195"/>
              <p:cNvSpPr>
                <a:spLocks noChangeArrowheads="1"/>
              </p:cNvSpPr>
              <p:nvPr/>
            </p:nvSpPr>
            <p:spPr bwMode="auto">
              <a:xfrm>
                <a:off x="3092" y="2108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4" name="Rectangle 196"/>
              <p:cNvSpPr>
                <a:spLocks noChangeArrowheads="1"/>
              </p:cNvSpPr>
              <p:nvPr/>
            </p:nvSpPr>
            <p:spPr bwMode="auto">
              <a:xfrm>
                <a:off x="3256" y="2108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5" name="Rectangle 197"/>
              <p:cNvSpPr>
                <a:spLocks noChangeArrowheads="1"/>
              </p:cNvSpPr>
              <p:nvPr/>
            </p:nvSpPr>
            <p:spPr bwMode="auto">
              <a:xfrm>
                <a:off x="3420" y="2108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6" name="Rectangle 198"/>
              <p:cNvSpPr>
                <a:spLocks noChangeArrowheads="1"/>
              </p:cNvSpPr>
              <p:nvPr/>
            </p:nvSpPr>
            <p:spPr bwMode="auto">
              <a:xfrm>
                <a:off x="3585" y="2108"/>
                <a:ext cx="6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7" name="Rectangle 199"/>
              <p:cNvSpPr>
                <a:spLocks noChangeArrowheads="1"/>
              </p:cNvSpPr>
              <p:nvPr/>
            </p:nvSpPr>
            <p:spPr bwMode="auto">
              <a:xfrm>
                <a:off x="3713" y="2108"/>
                <a:ext cx="7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rebuchet MS" pitchFamily="34" charset="0"/>
                    <a:cs typeface="Arial" pitchFamily="34" charset="0"/>
                  </a:rPr>
                  <a:t>…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8" name="Rectangle 200"/>
              <p:cNvSpPr>
                <a:spLocks noChangeArrowheads="1"/>
              </p:cNvSpPr>
              <p:nvPr/>
            </p:nvSpPr>
            <p:spPr bwMode="auto">
              <a:xfrm>
                <a:off x="3881" y="2108"/>
                <a:ext cx="103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 smtClean="0">
                    <a:solidFill>
                      <a:srgbClr val="000000"/>
                    </a:solidFill>
                    <a:latin typeface="Trebuchet MS" pitchFamily="34" charset="0"/>
                    <a:cs typeface="Arial" pitchFamily="34" charset="0"/>
                  </a:rPr>
                  <a:t>180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9" name="Rectangle 201"/>
              <p:cNvSpPr>
                <a:spLocks noChangeArrowheads="1"/>
              </p:cNvSpPr>
              <p:nvPr/>
            </p:nvSpPr>
            <p:spPr bwMode="auto">
              <a:xfrm>
                <a:off x="2107" y="961"/>
                <a:ext cx="12" cy="124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Rectangle 202"/>
              <p:cNvSpPr>
                <a:spLocks noChangeArrowheads="1"/>
              </p:cNvSpPr>
              <p:nvPr/>
            </p:nvSpPr>
            <p:spPr bwMode="auto">
              <a:xfrm>
                <a:off x="2221" y="961"/>
                <a:ext cx="12" cy="124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Rectangle 203"/>
              <p:cNvSpPr>
                <a:spLocks noChangeArrowheads="1"/>
              </p:cNvSpPr>
              <p:nvPr/>
            </p:nvSpPr>
            <p:spPr bwMode="auto">
              <a:xfrm>
                <a:off x="2335" y="961"/>
                <a:ext cx="12" cy="124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5" name="Rectangle 205"/>
            <p:cNvSpPr>
              <a:spLocks noChangeArrowheads="1"/>
            </p:cNvSpPr>
            <p:nvPr/>
          </p:nvSpPr>
          <p:spPr bwMode="auto">
            <a:xfrm>
              <a:off x="2475" y="961"/>
              <a:ext cx="12" cy="124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06"/>
            <p:cNvSpPr>
              <a:spLocks noChangeArrowheads="1"/>
            </p:cNvSpPr>
            <p:nvPr/>
          </p:nvSpPr>
          <p:spPr bwMode="auto">
            <a:xfrm>
              <a:off x="2614" y="961"/>
              <a:ext cx="12" cy="124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07"/>
            <p:cNvSpPr>
              <a:spLocks noChangeArrowheads="1"/>
            </p:cNvSpPr>
            <p:nvPr/>
          </p:nvSpPr>
          <p:spPr bwMode="auto">
            <a:xfrm>
              <a:off x="2699" y="961"/>
              <a:ext cx="12" cy="124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08"/>
            <p:cNvSpPr>
              <a:spLocks noChangeArrowheads="1"/>
            </p:cNvSpPr>
            <p:nvPr/>
          </p:nvSpPr>
          <p:spPr bwMode="auto">
            <a:xfrm>
              <a:off x="2853" y="961"/>
              <a:ext cx="12" cy="124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09"/>
            <p:cNvSpPr>
              <a:spLocks noChangeArrowheads="1"/>
            </p:cNvSpPr>
            <p:nvPr/>
          </p:nvSpPr>
          <p:spPr bwMode="auto">
            <a:xfrm>
              <a:off x="3018" y="961"/>
              <a:ext cx="12" cy="124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10"/>
            <p:cNvSpPr>
              <a:spLocks noChangeArrowheads="1"/>
            </p:cNvSpPr>
            <p:nvPr/>
          </p:nvSpPr>
          <p:spPr bwMode="auto">
            <a:xfrm>
              <a:off x="3182" y="961"/>
              <a:ext cx="12" cy="124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11"/>
            <p:cNvSpPr>
              <a:spLocks noChangeArrowheads="1"/>
            </p:cNvSpPr>
            <p:nvPr/>
          </p:nvSpPr>
          <p:spPr bwMode="auto">
            <a:xfrm>
              <a:off x="3346" y="961"/>
              <a:ext cx="12" cy="124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12"/>
            <p:cNvSpPr>
              <a:spLocks noChangeArrowheads="1"/>
            </p:cNvSpPr>
            <p:nvPr/>
          </p:nvSpPr>
          <p:spPr bwMode="auto">
            <a:xfrm>
              <a:off x="3510" y="961"/>
              <a:ext cx="13" cy="124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13"/>
            <p:cNvSpPr>
              <a:spLocks noChangeArrowheads="1"/>
            </p:cNvSpPr>
            <p:nvPr/>
          </p:nvSpPr>
          <p:spPr bwMode="auto">
            <a:xfrm>
              <a:off x="3675" y="961"/>
              <a:ext cx="12" cy="124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14"/>
            <p:cNvSpPr>
              <a:spLocks noChangeArrowheads="1"/>
            </p:cNvSpPr>
            <p:nvPr/>
          </p:nvSpPr>
          <p:spPr bwMode="auto">
            <a:xfrm>
              <a:off x="3779" y="961"/>
              <a:ext cx="12" cy="124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215"/>
            <p:cNvSpPr>
              <a:spLocks noChangeArrowheads="1"/>
            </p:cNvSpPr>
            <p:nvPr/>
          </p:nvSpPr>
          <p:spPr bwMode="auto">
            <a:xfrm>
              <a:off x="4063" y="961"/>
              <a:ext cx="12" cy="124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216"/>
            <p:cNvSpPr>
              <a:spLocks noChangeArrowheads="1"/>
            </p:cNvSpPr>
            <p:nvPr/>
          </p:nvSpPr>
          <p:spPr bwMode="auto">
            <a:xfrm>
              <a:off x="1629" y="1045"/>
              <a:ext cx="12" cy="1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217"/>
            <p:cNvSpPr>
              <a:spLocks noChangeArrowheads="1"/>
            </p:cNvSpPr>
            <p:nvPr/>
          </p:nvSpPr>
          <p:spPr bwMode="auto">
            <a:xfrm>
              <a:off x="1933" y="1057"/>
              <a:ext cx="12" cy="115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218"/>
            <p:cNvSpPr>
              <a:spLocks noChangeArrowheads="1"/>
            </p:cNvSpPr>
            <p:nvPr/>
          </p:nvSpPr>
          <p:spPr bwMode="auto">
            <a:xfrm>
              <a:off x="1939" y="949"/>
              <a:ext cx="213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219"/>
            <p:cNvSpPr>
              <a:spLocks noChangeArrowheads="1"/>
            </p:cNvSpPr>
            <p:nvPr/>
          </p:nvSpPr>
          <p:spPr bwMode="auto">
            <a:xfrm>
              <a:off x="1641" y="1045"/>
              <a:ext cx="243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220"/>
            <p:cNvSpPr>
              <a:spLocks noChangeArrowheads="1"/>
            </p:cNvSpPr>
            <p:nvPr/>
          </p:nvSpPr>
          <p:spPr bwMode="auto">
            <a:xfrm>
              <a:off x="1641" y="1141"/>
              <a:ext cx="243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221"/>
            <p:cNvSpPr>
              <a:spLocks noChangeArrowheads="1"/>
            </p:cNvSpPr>
            <p:nvPr/>
          </p:nvSpPr>
          <p:spPr bwMode="auto">
            <a:xfrm>
              <a:off x="1641" y="1237"/>
              <a:ext cx="243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222"/>
            <p:cNvSpPr>
              <a:spLocks noChangeArrowheads="1"/>
            </p:cNvSpPr>
            <p:nvPr/>
          </p:nvSpPr>
          <p:spPr bwMode="auto">
            <a:xfrm>
              <a:off x="1641" y="1333"/>
              <a:ext cx="243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223"/>
            <p:cNvSpPr>
              <a:spLocks noChangeArrowheads="1"/>
            </p:cNvSpPr>
            <p:nvPr/>
          </p:nvSpPr>
          <p:spPr bwMode="auto">
            <a:xfrm>
              <a:off x="1641" y="1429"/>
              <a:ext cx="2434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224"/>
            <p:cNvSpPr>
              <a:spLocks noChangeArrowheads="1"/>
            </p:cNvSpPr>
            <p:nvPr/>
          </p:nvSpPr>
          <p:spPr bwMode="auto">
            <a:xfrm>
              <a:off x="1641" y="1526"/>
              <a:ext cx="243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225"/>
            <p:cNvSpPr>
              <a:spLocks noChangeArrowheads="1"/>
            </p:cNvSpPr>
            <p:nvPr/>
          </p:nvSpPr>
          <p:spPr bwMode="auto">
            <a:xfrm>
              <a:off x="1641" y="1622"/>
              <a:ext cx="243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226"/>
            <p:cNvSpPr>
              <a:spLocks noChangeArrowheads="1"/>
            </p:cNvSpPr>
            <p:nvPr/>
          </p:nvSpPr>
          <p:spPr bwMode="auto">
            <a:xfrm>
              <a:off x="1641" y="1718"/>
              <a:ext cx="243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227"/>
            <p:cNvSpPr>
              <a:spLocks noChangeArrowheads="1"/>
            </p:cNvSpPr>
            <p:nvPr/>
          </p:nvSpPr>
          <p:spPr bwMode="auto">
            <a:xfrm>
              <a:off x="1641" y="1814"/>
              <a:ext cx="243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228"/>
            <p:cNvSpPr>
              <a:spLocks noChangeArrowheads="1"/>
            </p:cNvSpPr>
            <p:nvPr/>
          </p:nvSpPr>
          <p:spPr bwMode="auto">
            <a:xfrm>
              <a:off x="1641" y="1910"/>
              <a:ext cx="243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229"/>
            <p:cNvSpPr>
              <a:spLocks noChangeArrowheads="1"/>
            </p:cNvSpPr>
            <p:nvPr/>
          </p:nvSpPr>
          <p:spPr bwMode="auto">
            <a:xfrm>
              <a:off x="1641" y="2006"/>
              <a:ext cx="243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230"/>
            <p:cNvSpPr>
              <a:spLocks noChangeArrowheads="1"/>
            </p:cNvSpPr>
            <p:nvPr/>
          </p:nvSpPr>
          <p:spPr bwMode="auto">
            <a:xfrm>
              <a:off x="1641" y="2102"/>
              <a:ext cx="243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231"/>
            <p:cNvSpPr>
              <a:spLocks noChangeArrowheads="1"/>
            </p:cNvSpPr>
            <p:nvPr/>
          </p:nvSpPr>
          <p:spPr bwMode="auto">
            <a:xfrm>
              <a:off x="1641" y="2198"/>
              <a:ext cx="243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2" name="Rectangle 15"/>
          <p:cNvSpPr>
            <a:spLocks noChangeArrowheads="1"/>
          </p:cNvSpPr>
          <p:nvPr/>
        </p:nvSpPr>
        <p:spPr bwMode="auto">
          <a:xfrm>
            <a:off x="4576180" y="1060361"/>
            <a:ext cx="14747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1" dirty="0" smtClean="0">
                <a:solidFill>
                  <a:srgbClr val="000000"/>
                </a:solidFill>
                <a:latin typeface="Trebuchet MS" pitchFamily="34" charset="0"/>
                <a:cs typeface="Arial" pitchFamily="34" charset="0"/>
              </a:rPr>
              <a:t>L 1</a:t>
            </a:r>
            <a:endParaRPr kumimoji="0" lang="en-US" sz="18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53" name="Group 234"/>
          <p:cNvGrpSpPr>
            <a:grpSpLocks noChangeAspect="1"/>
          </p:cNvGrpSpPr>
          <p:nvPr/>
        </p:nvGrpSpPr>
        <p:grpSpPr bwMode="auto">
          <a:xfrm>
            <a:off x="38100" y="3422561"/>
            <a:ext cx="3135313" cy="1849438"/>
            <a:chOff x="3" y="2289"/>
            <a:chExt cx="1975" cy="1165"/>
          </a:xfrm>
        </p:grpSpPr>
        <p:sp>
          <p:nvSpPr>
            <p:cNvPr id="254" name="AutoShape 233"/>
            <p:cNvSpPr>
              <a:spLocks noChangeAspect="1" noChangeArrowheads="1" noTextEdit="1"/>
            </p:cNvSpPr>
            <p:nvPr/>
          </p:nvSpPr>
          <p:spPr bwMode="auto">
            <a:xfrm>
              <a:off x="7" y="2293"/>
              <a:ext cx="1968" cy="1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Rectangle 235"/>
            <p:cNvSpPr>
              <a:spLocks noChangeArrowheads="1"/>
            </p:cNvSpPr>
            <p:nvPr/>
          </p:nvSpPr>
          <p:spPr bwMode="auto">
            <a:xfrm>
              <a:off x="11" y="2297"/>
              <a:ext cx="1960" cy="297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Rectangle 236"/>
            <p:cNvSpPr>
              <a:spLocks noChangeArrowheads="1"/>
            </p:cNvSpPr>
            <p:nvPr/>
          </p:nvSpPr>
          <p:spPr bwMode="auto">
            <a:xfrm rot="16200000">
              <a:off x="12" y="2394"/>
              <a:ext cx="169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Obs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 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7" name="Rectangle 237"/>
            <p:cNvSpPr>
              <a:spLocks noChangeArrowheads="1"/>
            </p:cNvSpPr>
            <p:nvPr/>
          </p:nvSpPr>
          <p:spPr bwMode="auto">
            <a:xfrm rot="16200000">
              <a:off x="170" y="2394"/>
              <a:ext cx="169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Obs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 2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8" name="Rectangle 238"/>
            <p:cNvSpPr>
              <a:spLocks noChangeArrowheads="1"/>
            </p:cNvSpPr>
            <p:nvPr/>
          </p:nvSpPr>
          <p:spPr bwMode="auto">
            <a:xfrm rot="16200000">
              <a:off x="327" y="2394"/>
              <a:ext cx="169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Obs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 3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9" name="Rectangle 239"/>
            <p:cNvSpPr>
              <a:spLocks noChangeArrowheads="1"/>
            </p:cNvSpPr>
            <p:nvPr/>
          </p:nvSpPr>
          <p:spPr bwMode="auto">
            <a:xfrm rot="16200000">
              <a:off x="504" y="2394"/>
              <a:ext cx="169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Obs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 4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0" name="Rectangle 240"/>
            <p:cNvSpPr>
              <a:spLocks noChangeArrowheads="1"/>
            </p:cNvSpPr>
            <p:nvPr/>
          </p:nvSpPr>
          <p:spPr bwMode="auto">
            <a:xfrm rot="16200000">
              <a:off x="680" y="2394"/>
              <a:ext cx="169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Obs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 5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1" name="Rectangle 241"/>
            <p:cNvSpPr>
              <a:spLocks noChangeArrowheads="1"/>
            </p:cNvSpPr>
            <p:nvPr/>
          </p:nvSpPr>
          <p:spPr bwMode="auto">
            <a:xfrm rot="16200000">
              <a:off x="837" y="2394"/>
              <a:ext cx="169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Obs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 6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2" name="Rectangle 242"/>
            <p:cNvSpPr>
              <a:spLocks noChangeArrowheads="1"/>
            </p:cNvSpPr>
            <p:nvPr/>
          </p:nvSpPr>
          <p:spPr bwMode="auto">
            <a:xfrm rot="16200000">
              <a:off x="995" y="2394"/>
              <a:ext cx="169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Obs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 7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3" name="Rectangle 243"/>
            <p:cNvSpPr>
              <a:spLocks noChangeArrowheads="1"/>
            </p:cNvSpPr>
            <p:nvPr/>
          </p:nvSpPr>
          <p:spPr bwMode="auto">
            <a:xfrm rot="16200000">
              <a:off x="1152" y="2394"/>
              <a:ext cx="169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Obs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 8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4" name="Rectangle 244"/>
            <p:cNvSpPr>
              <a:spLocks noChangeArrowheads="1"/>
            </p:cNvSpPr>
            <p:nvPr/>
          </p:nvSpPr>
          <p:spPr bwMode="auto">
            <a:xfrm rot="16200000">
              <a:off x="1311" y="2394"/>
              <a:ext cx="169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Obs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 9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5" name="Rectangle 245"/>
            <p:cNvSpPr>
              <a:spLocks noChangeArrowheads="1"/>
            </p:cNvSpPr>
            <p:nvPr/>
          </p:nvSpPr>
          <p:spPr bwMode="auto">
            <a:xfrm rot="16200000">
              <a:off x="1448" y="2394"/>
              <a:ext cx="207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Obs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 10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" name="Rectangle 246"/>
            <p:cNvSpPr>
              <a:spLocks noChangeArrowheads="1"/>
            </p:cNvSpPr>
            <p:nvPr/>
          </p:nvSpPr>
          <p:spPr bwMode="auto">
            <a:xfrm rot="16200000">
              <a:off x="1667" y="2382"/>
              <a:ext cx="78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…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7" name="Rectangle 247"/>
            <p:cNvSpPr>
              <a:spLocks noChangeArrowheads="1"/>
            </p:cNvSpPr>
            <p:nvPr/>
          </p:nvSpPr>
          <p:spPr bwMode="auto">
            <a:xfrm rot="16200000">
              <a:off x="1747" y="2392"/>
              <a:ext cx="265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Obs3000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8" name="Rectangle 248"/>
            <p:cNvSpPr>
              <a:spLocks noChangeArrowheads="1"/>
            </p:cNvSpPr>
            <p:nvPr/>
          </p:nvSpPr>
          <p:spPr bwMode="auto">
            <a:xfrm>
              <a:off x="47" y="2609"/>
              <a:ext cx="12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0.1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9" name="Rectangle 249"/>
            <p:cNvSpPr>
              <a:spLocks noChangeArrowheads="1"/>
            </p:cNvSpPr>
            <p:nvPr/>
          </p:nvSpPr>
          <p:spPr bwMode="auto">
            <a:xfrm>
              <a:off x="205" y="2609"/>
              <a:ext cx="12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0.2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0" name="Rectangle 250"/>
            <p:cNvSpPr>
              <a:spLocks noChangeArrowheads="1"/>
            </p:cNvSpPr>
            <p:nvPr/>
          </p:nvSpPr>
          <p:spPr bwMode="auto">
            <a:xfrm>
              <a:off x="362" y="2609"/>
              <a:ext cx="12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0.6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1" name="Rectangle 251"/>
            <p:cNvSpPr>
              <a:spLocks noChangeArrowheads="1"/>
            </p:cNvSpPr>
            <p:nvPr/>
          </p:nvSpPr>
          <p:spPr bwMode="auto">
            <a:xfrm>
              <a:off x="522" y="2609"/>
              <a:ext cx="154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0.05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2" name="Rectangle 252"/>
            <p:cNvSpPr>
              <a:spLocks noChangeArrowheads="1"/>
            </p:cNvSpPr>
            <p:nvPr/>
          </p:nvSpPr>
          <p:spPr bwMode="auto">
            <a:xfrm>
              <a:off x="715" y="2609"/>
              <a:ext cx="12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0.4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3" name="Rectangle 253"/>
            <p:cNvSpPr>
              <a:spLocks noChangeArrowheads="1"/>
            </p:cNvSpPr>
            <p:nvPr/>
          </p:nvSpPr>
          <p:spPr bwMode="auto">
            <a:xfrm>
              <a:off x="872" y="2609"/>
              <a:ext cx="12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0.8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4" name="Rectangle 254"/>
            <p:cNvSpPr>
              <a:spLocks noChangeArrowheads="1"/>
            </p:cNvSpPr>
            <p:nvPr/>
          </p:nvSpPr>
          <p:spPr bwMode="auto">
            <a:xfrm>
              <a:off x="1030" y="2609"/>
              <a:ext cx="12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0.2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5" name="Rectangle 255"/>
            <p:cNvSpPr>
              <a:spLocks noChangeArrowheads="1"/>
            </p:cNvSpPr>
            <p:nvPr/>
          </p:nvSpPr>
          <p:spPr bwMode="auto">
            <a:xfrm>
              <a:off x="1187" y="2609"/>
              <a:ext cx="12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0.1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" name="Rectangle 256"/>
            <p:cNvSpPr>
              <a:spLocks noChangeArrowheads="1"/>
            </p:cNvSpPr>
            <p:nvPr/>
          </p:nvSpPr>
          <p:spPr bwMode="auto">
            <a:xfrm>
              <a:off x="1345" y="2609"/>
              <a:ext cx="12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0.6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7" name="Rectangle 257"/>
            <p:cNvSpPr>
              <a:spLocks noChangeArrowheads="1"/>
            </p:cNvSpPr>
            <p:nvPr/>
          </p:nvSpPr>
          <p:spPr bwMode="auto">
            <a:xfrm>
              <a:off x="1502" y="2609"/>
              <a:ext cx="12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0.1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8" name="Rectangle 258"/>
            <p:cNvSpPr>
              <a:spLocks noChangeArrowheads="1"/>
            </p:cNvSpPr>
            <p:nvPr/>
          </p:nvSpPr>
          <p:spPr bwMode="auto">
            <a:xfrm>
              <a:off x="1679" y="2609"/>
              <a:ext cx="76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…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9" name="Rectangle 259"/>
            <p:cNvSpPr>
              <a:spLocks noChangeArrowheads="1"/>
            </p:cNvSpPr>
            <p:nvPr/>
          </p:nvSpPr>
          <p:spPr bwMode="auto">
            <a:xfrm>
              <a:off x="1814" y="2609"/>
              <a:ext cx="154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0.04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0" name="Rectangle 260"/>
            <p:cNvSpPr>
              <a:spLocks noChangeArrowheads="1"/>
            </p:cNvSpPr>
            <p:nvPr/>
          </p:nvSpPr>
          <p:spPr bwMode="auto">
            <a:xfrm>
              <a:off x="60" y="2730"/>
              <a:ext cx="96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18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1" name="Rectangle 261"/>
            <p:cNvSpPr>
              <a:spLocks noChangeArrowheads="1"/>
            </p:cNvSpPr>
            <p:nvPr/>
          </p:nvSpPr>
          <p:spPr bwMode="auto">
            <a:xfrm>
              <a:off x="217" y="2730"/>
              <a:ext cx="96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15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2" name="Rectangle 262"/>
            <p:cNvSpPr>
              <a:spLocks noChangeArrowheads="1"/>
            </p:cNvSpPr>
            <p:nvPr/>
          </p:nvSpPr>
          <p:spPr bwMode="auto">
            <a:xfrm>
              <a:off x="375" y="2730"/>
              <a:ext cx="96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14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3" name="Rectangle 263"/>
            <p:cNvSpPr>
              <a:spLocks noChangeArrowheads="1"/>
            </p:cNvSpPr>
            <p:nvPr/>
          </p:nvSpPr>
          <p:spPr bwMode="auto">
            <a:xfrm>
              <a:off x="551" y="2730"/>
              <a:ext cx="96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19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4" name="Rectangle 264"/>
            <p:cNvSpPr>
              <a:spLocks noChangeArrowheads="1"/>
            </p:cNvSpPr>
            <p:nvPr/>
          </p:nvSpPr>
          <p:spPr bwMode="auto">
            <a:xfrm>
              <a:off x="728" y="2730"/>
              <a:ext cx="96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13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5" name="Rectangle 265"/>
            <p:cNvSpPr>
              <a:spLocks noChangeArrowheads="1"/>
            </p:cNvSpPr>
            <p:nvPr/>
          </p:nvSpPr>
          <p:spPr bwMode="auto">
            <a:xfrm>
              <a:off x="885" y="2730"/>
              <a:ext cx="96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12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" name="Rectangle 266"/>
            <p:cNvSpPr>
              <a:spLocks noChangeArrowheads="1"/>
            </p:cNvSpPr>
            <p:nvPr/>
          </p:nvSpPr>
          <p:spPr bwMode="auto">
            <a:xfrm>
              <a:off x="1042" y="2730"/>
              <a:ext cx="96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15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" name="Rectangle 267"/>
            <p:cNvSpPr>
              <a:spLocks noChangeArrowheads="1"/>
            </p:cNvSpPr>
            <p:nvPr/>
          </p:nvSpPr>
          <p:spPr bwMode="auto">
            <a:xfrm>
              <a:off x="1200" y="2730"/>
              <a:ext cx="96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17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8" name="Rectangle 268"/>
            <p:cNvSpPr>
              <a:spLocks noChangeArrowheads="1"/>
            </p:cNvSpPr>
            <p:nvPr/>
          </p:nvSpPr>
          <p:spPr bwMode="auto">
            <a:xfrm>
              <a:off x="1357" y="2730"/>
              <a:ext cx="96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16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9" name="Rectangle 269"/>
            <p:cNvSpPr>
              <a:spLocks noChangeArrowheads="1"/>
            </p:cNvSpPr>
            <p:nvPr/>
          </p:nvSpPr>
          <p:spPr bwMode="auto">
            <a:xfrm>
              <a:off x="1514" y="2730"/>
              <a:ext cx="96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18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0" name="Rectangle 270"/>
            <p:cNvSpPr>
              <a:spLocks noChangeArrowheads="1"/>
            </p:cNvSpPr>
            <p:nvPr/>
          </p:nvSpPr>
          <p:spPr bwMode="auto">
            <a:xfrm>
              <a:off x="1679" y="2730"/>
              <a:ext cx="76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…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" name="Rectangle 271"/>
            <p:cNvSpPr>
              <a:spLocks noChangeArrowheads="1"/>
            </p:cNvSpPr>
            <p:nvPr/>
          </p:nvSpPr>
          <p:spPr bwMode="auto">
            <a:xfrm>
              <a:off x="1843" y="2730"/>
              <a:ext cx="96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15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" name="Rectangle 272"/>
            <p:cNvSpPr>
              <a:spLocks noChangeArrowheads="1"/>
            </p:cNvSpPr>
            <p:nvPr/>
          </p:nvSpPr>
          <p:spPr bwMode="auto">
            <a:xfrm>
              <a:off x="76" y="2852"/>
              <a:ext cx="62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3" name="Rectangle 273"/>
            <p:cNvSpPr>
              <a:spLocks noChangeArrowheads="1"/>
            </p:cNvSpPr>
            <p:nvPr/>
          </p:nvSpPr>
          <p:spPr bwMode="auto">
            <a:xfrm>
              <a:off x="233" y="2852"/>
              <a:ext cx="62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4" name="Rectangle 274"/>
            <p:cNvSpPr>
              <a:spLocks noChangeArrowheads="1"/>
            </p:cNvSpPr>
            <p:nvPr/>
          </p:nvSpPr>
          <p:spPr bwMode="auto">
            <a:xfrm>
              <a:off x="391" y="2852"/>
              <a:ext cx="62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5" name="Rectangle 275"/>
            <p:cNvSpPr>
              <a:spLocks noChangeArrowheads="1"/>
            </p:cNvSpPr>
            <p:nvPr/>
          </p:nvSpPr>
          <p:spPr bwMode="auto">
            <a:xfrm>
              <a:off x="567" y="2852"/>
              <a:ext cx="62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6" name="Rectangle 276"/>
            <p:cNvSpPr>
              <a:spLocks noChangeArrowheads="1"/>
            </p:cNvSpPr>
            <p:nvPr/>
          </p:nvSpPr>
          <p:spPr bwMode="auto">
            <a:xfrm>
              <a:off x="744" y="2852"/>
              <a:ext cx="62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7" name="Rectangle 277"/>
            <p:cNvSpPr>
              <a:spLocks noChangeArrowheads="1"/>
            </p:cNvSpPr>
            <p:nvPr/>
          </p:nvSpPr>
          <p:spPr bwMode="auto">
            <a:xfrm>
              <a:off x="901" y="2852"/>
              <a:ext cx="62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8" name="Rectangle 278"/>
            <p:cNvSpPr>
              <a:spLocks noChangeArrowheads="1"/>
            </p:cNvSpPr>
            <p:nvPr/>
          </p:nvSpPr>
          <p:spPr bwMode="auto">
            <a:xfrm>
              <a:off x="1059" y="2852"/>
              <a:ext cx="62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9" name="Rectangle 279"/>
            <p:cNvSpPr>
              <a:spLocks noChangeArrowheads="1"/>
            </p:cNvSpPr>
            <p:nvPr/>
          </p:nvSpPr>
          <p:spPr bwMode="auto">
            <a:xfrm>
              <a:off x="1216" y="2852"/>
              <a:ext cx="62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0" name="Rectangle 280"/>
            <p:cNvSpPr>
              <a:spLocks noChangeArrowheads="1"/>
            </p:cNvSpPr>
            <p:nvPr/>
          </p:nvSpPr>
          <p:spPr bwMode="auto">
            <a:xfrm>
              <a:off x="1373" y="2852"/>
              <a:ext cx="62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1" name="Rectangle 281"/>
            <p:cNvSpPr>
              <a:spLocks noChangeArrowheads="1"/>
            </p:cNvSpPr>
            <p:nvPr/>
          </p:nvSpPr>
          <p:spPr bwMode="auto">
            <a:xfrm>
              <a:off x="1531" y="2852"/>
              <a:ext cx="62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2" name="Rectangle 282"/>
            <p:cNvSpPr>
              <a:spLocks noChangeArrowheads="1"/>
            </p:cNvSpPr>
            <p:nvPr/>
          </p:nvSpPr>
          <p:spPr bwMode="auto">
            <a:xfrm>
              <a:off x="1679" y="2852"/>
              <a:ext cx="76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…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3" name="Rectangle 283"/>
            <p:cNvSpPr>
              <a:spLocks noChangeArrowheads="1"/>
            </p:cNvSpPr>
            <p:nvPr/>
          </p:nvSpPr>
          <p:spPr bwMode="auto">
            <a:xfrm>
              <a:off x="1859" y="2852"/>
              <a:ext cx="62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4" name="Rectangle 284"/>
            <p:cNvSpPr>
              <a:spLocks noChangeArrowheads="1"/>
            </p:cNvSpPr>
            <p:nvPr/>
          </p:nvSpPr>
          <p:spPr bwMode="auto">
            <a:xfrm>
              <a:off x="43" y="2974"/>
              <a:ext cx="13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312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5" name="Rectangle 285"/>
            <p:cNvSpPr>
              <a:spLocks noChangeArrowheads="1"/>
            </p:cNvSpPr>
            <p:nvPr/>
          </p:nvSpPr>
          <p:spPr bwMode="auto">
            <a:xfrm>
              <a:off x="200" y="2974"/>
              <a:ext cx="13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526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6" name="Rectangle 286"/>
            <p:cNvSpPr>
              <a:spLocks noChangeArrowheads="1"/>
            </p:cNvSpPr>
            <p:nvPr/>
          </p:nvSpPr>
          <p:spPr bwMode="auto">
            <a:xfrm>
              <a:off x="357" y="2974"/>
              <a:ext cx="13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489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" name="Rectangle 287"/>
            <p:cNvSpPr>
              <a:spLocks noChangeArrowheads="1"/>
            </p:cNvSpPr>
            <p:nvPr/>
          </p:nvSpPr>
          <p:spPr bwMode="auto">
            <a:xfrm>
              <a:off x="534" y="2974"/>
              <a:ext cx="13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523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" name="Rectangle 288"/>
            <p:cNvSpPr>
              <a:spLocks noChangeArrowheads="1"/>
            </p:cNvSpPr>
            <p:nvPr/>
          </p:nvSpPr>
          <p:spPr bwMode="auto">
            <a:xfrm>
              <a:off x="710" y="2974"/>
              <a:ext cx="13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214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" name="Rectangle 289"/>
            <p:cNvSpPr>
              <a:spLocks noChangeArrowheads="1"/>
            </p:cNvSpPr>
            <p:nvPr/>
          </p:nvSpPr>
          <p:spPr bwMode="auto">
            <a:xfrm>
              <a:off x="868" y="2974"/>
              <a:ext cx="13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265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" name="Rectangle 290"/>
            <p:cNvSpPr>
              <a:spLocks noChangeArrowheads="1"/>
            </p:cNvSpPr>
            <p:nvPr/>
          </p:nvSpPr>
          <p:spPr bwMode="auto">
            <a:xfrm>
              <a:off x="1025" y="2974"/>
              <a:ext cx="13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236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" name="Rectangle 291"/>
            <p:cNvSpPr>
              <a:spLocks noChangeArrowheads="1"/>
            </p:cNvSpPr>
            <p:nvPr/>
          </p:nvSpPr>
          <p:spPr bwMode="auto">
            <a:xfrm>
              <a:off x="1182" y="2974"/>
              <a:ext cx="13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541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2" name="Rectangle 292"/>
            <p:cNvSpPr>
              <a:spLocks noChangeArrowheads="1"/>
            </p:cNvSpPr>
            <p:nvPr/>
          </p:nvSpPr>
          <p:spPr bwMode="auto">
            <a:xfrm>
              <a:off x="1340" y="2974"/>
              <a:ext cx="13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845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3" name="Rectangle 293"/>
            <p:cNvSpPr>
              <a:spLocks noChangeArrowheads="1"/>
            </p:cNvSpPr>
            <p:nvPr/>
          </p:nvSpPr>
          <p:spPr bwMode="auto">
            <a:xfrm>
              <a:off x="1497" y="2974"/>
              <a:ext cx="13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126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4" name="Rectangle 294"/>
            <p:cNvSpPr>
              <a:spLocks noChangeArrowheads="1"/>
            </p:cNvSpPr>
            <p:nvPr/>
          </p:nvSpPr>
          <p:spPr bwMode="auto">
            <a:xfrm>
              <a:off x="1679" y="2974"/>
              <a:ext cx="76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…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5" name="Rectangle 295"/>
            <p:cNvSpPr>
              <a:spLocks noChangeArrowheads="1"/>
            </p:cNvSpPr>
            <p:nvPr/>
          </p:nvSpPr>
          <p:spPr bwMode="auto">
            <a:xfrm>
              <a:off x="1825" y="2974"/>
              <a:ext cx="13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235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6" name="Rectangle 296"/>
            <p:cNvSpPr>
              <a:spLocks noChangeArrowheads="1"/>
            </p:cNvSpPr>
            <p:nvPr/>
          </p:nvSpPr>
          <p:spPr bwMode="auto">
            <a:xfrm>
              <a:off x="47" y="3096"/>
              <a:ext cx="12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0.3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7" name="Rectangle 297"/>
            <p:cNvSpPr>
              <a:spLocks noChangeArrowheads="1"/>
            </p:cNvSpPr>
            <p:nvPr/>
          </p:nvSpPr>
          <p:spPr bwMode="auto">
            <a:xfrm>
              <a:off x="205" y="3096"/>
              <a:ext cx="12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0.1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8" name="Rectangle 298"/>
            <p:cNvSpPr>
              <a:spLocks noChangeArrowheads="1"/>
            </p:cNvSpPr>
            <p:nvPr/>
          </p:nvSpPr>
          <p:spPr bwMode="auto">
            <a:xfrm>
              <a:off x="362" y="3096"/>
              <a:ext cx="12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0.2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" name="Rectangle 299"/>
            <p:cNvSpPr>
              <a:spLocks noChangeArrowheads="1"/>
            </p:cNvSpPr>
            <p:nvPr/>
          </p:nvSpPr>
          <p:spPr bwMode="auto">
            <a:xfrm>
              <a:off x="539" y="3096"/>
              <a:ext cx="12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0.5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0" name="Rectangle 300"/>
            <p:cNvSpPr>
              <a:spLocks noChangeArrowheads="1"/>
            </p:cNvSpPr>
            <p:nvPr/>
          </p:nvSpPr>
          <p:spPr bwMode="auto">
            <a:xfrm>
              <a:off x="715" y="3096"/>
              <a:ext cx="12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0.6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1" name="Rectangle 301"/>
            <p:cNvSpPr>
              <a:spLocks noChangeArrowheads="1"/>
            </p:cNvSpPr>
            <p:nvPr/>
          </p:nvSpPr>
          <p:spPr bwMode="auto">
            <a:xfrm>
              <a:off x="872" y="3096"/>
              <a:ext cx="12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0.4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2" name="Rectangle 302"/>
            <p:cNvSpPr>
              <a:spLocks noChangeArrowheads="1"/>
            </p:cNvSpPr>
            <p:nvPr/>
          </p:nvSpPr>
          <p:spPr bwMode="auto">
            <a:xfrm>
              <a:off x="1030" y="3096"/>
              <a:ext cx="12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0.8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3" name="Rectangle 303"/>
            <p:cNvSpPr>
              <a:spLocks noChangeArrowheads="1"/>
            </p:cNvSpPr>
            <p:nvPr/>
          </p:nvSpPr>
          <p:spPr bwMode="auto">
            <a:xfrm>
              <a:off x="1187" y="3096"/>
              <a:ext cx="12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0.1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4" name="Rectangle 304"/>
            <p:cNvSpPr>
              <a:spLocks noChangeArrowheads="1"/>
            </p:cNvSpPr>
            <p:nvPr/>
          </p:nvSpPr>
          <p:spPr bwMode="auto">
            <a:xfrm>
              <a:off x="1345" y="3096"/>
              <a:ext cx="12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0.3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5" name="Rectangle 305"/>
            <p:cNvSpPr>
              <a:spLocks noChangeArrowheads="1"/>
            </p:cNvSpPr>
            <p:nvPr/>
          </p:nvSpPr>
          <p:spPr bwMode="auto">
            <a:xfrm>
              <a:off x="1502" y="3096"/>
              <a:ext cx="12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0.1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6" name="Rectangle 306"/>
            <p:cNvSpPr>
              <a:spLocks noChangeArrowheads="1"/>
            </p:cNvSpPr>
            <p:nvPr/>
          </p:nvSpPr>
          <p:spPr bwMode="auto">
            <a:xfrm>
              <a:off x="1679" y="3096"/>
              <a:ext cx="76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…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" name="Rectangle 307"/>
            <p:cNvSpPr>
              <a:spLocks noChangeArrowheads="1"/>
            </p:cNvSpPr>
            <p:nvPr/>
          </p:nvSpPr>
          <p:spPr bwMode="auto">
            <a:xfrm>
              <a:off x="1830" y="3096"/>
              <a:ext cx="12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0.6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" name="Rectangle 308"/>
            <p:cNvSpPr>
              <a:spLocks noChangeArrowheads="1"/>
            </p:cNvSpPr>
            <p:nvPr/>
          </p:nvSpPr>
          <p:spPr bwMode="auto">
            <a:xfrm>
              <a:off x="69" y="3218"/>
              <a:ext cx="76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…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" name="Rectangle 309"/>
            <p:cNvSpPr>
              <a:spLocks noChangeArrowheads="1"/>
            </p:cNvSpPr>
            <p:nvPr/>
          </p:nvSpPr>
          <p:spPr bwMode="auto">
            <a:xfrm>
              <a:off x="227" y="3218"/>
              <a:ext cx="76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…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0" name="Rectangle 310"/>
            <p:cNvSpPr>
              <a:spLocks noChangeArrowheads="1"/>
            </p:cNvSpPr>
            <p:nvPr/>
          </p:nvSpPr>
          <p:spPr bwMode="auto">
            <a:xfrm>
              <a:off x="384" y="3218"/>
              <a:ext cx="76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…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1" name="Rectangle 311"/>
            <p:cNvSpPr>
              <a:spLocks noChangeArrowheads="1"/>
            </p:cNvSpPr>
            <p:nvPr/>
          </p:nvSpPr>
          <p:spPr bwMode="auto">
            <a:xfrm>
              <a:off x="561" y="3218"/>
              <a:ext cx="76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…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2" name="Rectangle 312"/>
            <p:cNvSpPr>
              <a:spLocks noChangeArrowheads="1"/>
            </p:cNvSpPr>
            <p:nvPr/>
          </p:nvSpPr>
          <p:spPr bwMode="auto">
            <a:xfrm>
              <a:off x="737" y="3218"/>
              <a:ext cx="76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…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3" name="Rectangle 313"/>
            <p:cNvSpPr>
              <a:spLocks noChangeArrowheads="1"/>
            </p:cNvSpPr>
            <p:nvPr/>
          </p:nvSpPr>
          <p:spPr bwMode="auto">
            <a:xfrm>
              <a:off x="895" y="3218"/>
              <a:ext cx="76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…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4" name="Rectangle 314"/>
            <p:cNvSpPr>
              <a:spLocks noChangeArrowheads="1"/>
            </p:cNvSpPr>
            <p:nvPr/>
          </p:nvSpPr>
          <p:spPr bwMode="auto">
            <a:xfrm>
              <a:off x="1052" y="3218"/>
              <a:ext cx="76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…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5" name="Rectangle 315"/>
            <p:cNvSpPr>
              <a:spLocks noChangeArrowheads="1"/>
            </p:cNvSpPr>
            <p:nvPr/>
          </p:nvSpPr>
          <p:spPr bwMode="auto">
            <a:xfrm>
              <a:off x="1209" y="3218"/>
              <a:ext cx="76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…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6" name="Rectangle 316"/>
            <p:cNvSpPr>
              <a:spLocks noChangeArrowheads="1"/>
            </p:cNvSpPr>
            <p:nvPr/>
          </p:nvSpPr>
          <p:spPr bwMode="auto">
            <a:xfrm>
              <a:off x="1367" y="3218"/>
              <a:ext cx="76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…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7" name="Rectangle 317"/>
            <p:cNvSpPr>
              <a:spLocks noChangeArrowheads="1"/>
            </p:cNvSpPr>
            <p:nvPr/>
          </p:nvSpPr>
          <p:spPr bwMode="auto">
            <a:xfrm>
              <a:off x="1524" y="3218"/>
              <a:ext cx="76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…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" name="Rectangle 318"/>
            <p:cNvSpPr>
              <a:spLocks noChangeArrowheads="1"/>
            </p:cNvSpPr>
            <p:nvPr/>
          </p:nvSpPr>
          <p:spPr bwMode="auto">
            <a:xfrm>
              <a:off x="1679" y="3218"/>
              <a:ext cx="76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…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9" name="Rectangle 319"/>
            <p:cNvSpPr>
              <a:spLocks noChangeArrowheads="1"/>
            </p:cNvSpPr>
            <p:nvPr/>
          </p:nvSpPr>
          <p:spPr bwMode="auto">
            <a:xfrm>
              <a:off x="1852" y="3218"/>
              <a:ext cx="76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…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0" name="Rectangle 320"/>
            <p:cNvSpPr>
              <a:spLocks noChangeArrowheads="1"/>
            </p:cNvSpPr>
            <p:nvPr/>
          </p:nvSpPr>
          <p:spPr bwMode="auto">
            <a:xfrm>
              <a:off x="60" y="3340"/>
              <a:ext cx="96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89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1" name="Rectangle 321"/>
            <p:cNvSpPr>
              <a:spLocks noChangeArrowheads="1"/>
            </p:cNvSpPr>
            <p:nvPr/>
          </p:nvSpPr>
          <p:spPr bwMode="auto">
            <a:xfrm>
              <a:off x="217" y="3340"/>
              <a:ext cx="96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52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2" name="Rectangle 322"/>
            <p:cNvSpPr>
              <a:spLocks noChangeArrowheads="1"/>
            </p:cNvSpPr>
            <p:nvPr/>
          </p:nvSpPr>
          <p:spPr bwMode="auto">
            <a:xfrm>
              <a:off x="375" y="3340"/>
              <a:ext cx="96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64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3" name="Rectangle 323"/>
            <p:cNvSpPr>
              <a:spLocks noChangeArrowheads="1"/>
            </p:cNvSpPr>
            <p:nvPr/>
          </p:nvSpPr>
          <p:spPr bwMode="auto">
            <a:xfrm>
              <a:off x="551" y="3340"/>
              <a:ext cx="96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13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4" name="Rectangle 324"/>
            <p:cNvSpPr>
              <a:spLocks noChangeArrowheads="1"/>
            </p:cNvSpPr>
            <p:nvPr/>
          </p:nvSpPr>
          <p:spPr bwMode="auto">
            <a:xfrm>
              <a:off x="728" y="3340"/>
              <a:ext cx="96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57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5" name="Rectangle 325"/>
            <p:cNvSpPr>
              <a:spLocks noChangeArrowheads="1"/>
            </p:cNvSpPr>
            <p:nvPr/>
          </p:nvSpPr>
          <p:spPr bwMode="auto">
            <a:xfrm>
              <a:off x="885" y="3340"/>
              <a:ext cx="96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24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6" name="Rectangle 326"/>
            <p:cNvSpPr>
              <a:spLocks noChangeArrowheads="1"/>
            </p:cNvSpPr>
            <p:nvPr/>
          </p:nvSpPr>
          <p:spPr bwMode="auto">
            <a:xfrm>
              <a:off x="1042" y="3340"/>
              <a:ext cx="96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26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7" name="Rectangle 327"/>
            <p:cNvSpPr>
              <a:spLocks noChangeArrowheads="1"/>
            </p:cNvSpPr>
            <p:nvPr/>
          </p:nvSpPr>
          <p:spPr bwMode="auto">
            <a:xfrm>
              <a:off x="1200" y="3340"/>
              <a:ext cx="96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35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" name="Rectangle 328"/>
            <p:cNvSpPr>
              <a:spLocks noChangeArrowheads="1"/>
            </p:cNvSpPr>
            <p:nvPr/>
          </p:nvSpPr>
          <p:spPr bwMode="auto">
            <a:xfrm>
              <a:off x="1357" y="3340"/>
              <a:ext cx="96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51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9" name="Rectangle 329"/>
            <p:cNvSpPr>
              <a:spLocks noChangeArrowheads="1"/>
            </p:cNvSpPr>
            <p:nvPr/>
          </p:nvSpPr>
          <p:spPr bwMode="auto">
            <a:xfrm>
              <a:off x="1514" y="3340"/>
              <a:ext cx="96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43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0" name="Rectangle 330"/>
            <p:cNvSpPr>
              <a:spLocks noChangeArrowheads="1"/>
            </p:cNvSpPr>
            <p:nvPr/>
          </p:nvSpPr>
          <p:spPr bwMode="auto">
            <a:xfrm>
              <a:off x="1679" y="3340"/>
              <a:ext cx="76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…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1" name="Rectangle 331"/>
            <p:cNvSpPr>
              <a:spLocks noChangeArrowheads="1"/>
            </p:cNvSpPr>
            <p:nvPr/>
          </p:nvSpPr>
          <p:spPr bwMode="auto">
            <a:xfrm>
              <a:off x="1843" y="3340"/>
              <a:ext cx="96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85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2" name="Rectangle 332"/>
            <p:cNvSpPr>
              <a:spLocks noChangeArrowheads="1"/>
            </p:cNvSpPr>
            <p:nvPr/>
          </p:nvSpPr>
          <p:spPr bwMode="auto">
            <a:xfrm>
              <a:off x="3" y="2289"/>
              <a:ext cx="16" cy="1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Rectangle 333"/>
            <p:cNvSpPr>
              <a:spLocks noChangeArrowheads="1"/>
            </p:cNvSpPr>
            <p:nvPr/>
          </p:nvSpPr>
          <p:spPr bwMode="auto">
            <a:xfrm>
              <a:off x="161" y="2305"/>
              <a:ext cx="15" cy="114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Rectangle 334"/>
            <p:cNvSpPr>
              <a:spLocks noChangeArrowheads="1"/>
            </p:cNvSpPr>
            <p:nvPr/>
          </p:nvSpPr>
          <p:spPr bwMode="auto">
            <a:xfrm>
              <a:off x="318" y="2305"/>
              <a:ext cx="15" cy="114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Rectangle 335"/>
            <p:cNvSpPr>
              <a:spLocks noChangeArrowheads="1"/>
            </p:cNvSpPr>
            <p:nvPr/>
          </p:nvSpPr>
          <p:spPr bwMode="auto">
            <a:xfrm>
              <a:off x="475" y="2305"/>
              <a:ext cx="16" cy="114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Rectangle 336"/>
            <p:cNvSpPr>
              <a:spLocks noChangeArrowheads="1"/>
            </p:cNvSpPr>
            <p:nvPr/>
          </p:nvSpPr>
          <p:spPr bwMode="auto">
            <a:xfrm>
              <a:off x="671" y="2305"/>
              <a:ext cx="15" cy="114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Rectangle 337"/>
            <p:cNvSpPr>
              <a:spLocks noChangeArrowheads="1"/>
            </p:cNvSpPr>
            <p:nvPr/>
          </p:nvSpPr>
          <p:spPr bwMode="auto">
            <a:xfrm>
              <a:off x="828" y="2305"/>
              <a:ext cx="16" cy="114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Rectangle 338"/>
            <p:cNvSpPr>
              <a:spLocks noChangeArrowheads="1"/>
            </p:cNvSpPr>
            <p:nvPr/>
          </p:nvSpPr>
          <p:spPr bwMode="auto">
            <a:xfrm>
              <a:off x="986" y="2305"/>
              <a:ext cx="15" cy="114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Rectangle 339"/>
            <p:cNvSpPr>
              <a:spLocks noChangeArrowheads="1"/>
            </p:cNvSpPr>
            <p:nvPr/>
          </p:nvSpPr>
          <p:spPr bwMode="auto">
            <a:xfrm>
              <a:off x="1143" y="2305"/>
              <a:ext cx="15" cy="114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Rectangle 340"/>
            <p:cNvSpPr>
              <a:spLocks noChangeArrowheads="1"/>
            </p:cNvSpPr>
            <p:nvPr/>
          </p:nvSpPr>
          <p:spPr bwMode="auto">
            <a:xfrm>
              <a:off x="1300" y="2305"/>
              <a:ext cx="16" cy="114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Rectangle 341"/>
            <p:cNvSpPr>
              <a:spLocks noChangeArrowheads="1"/>
            </p:cNvSpPr>
            <p:nvPr/>
          </p:nvSpPr>
          <p:spPr bwMode="auto">
            <a:xfrm>
              <a:off x="1458" y="2305"/>
              <a:ext cx="15" cy="114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Rectangle 342"/>
            <p:cNvSpPr>
              <a:spLocks noChangeArrowheads="1"/>
            </p:cNvSpPr>
            <p:nvPr/>
          </p:nvSpPr>
          <p:spPr bwMode="auto">
            <a:xfrm>
              <a:off x="1615" y="2305"/>
              <a:ext cx="16" cy="114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Rectangle 343"/>
            <p:cNvSpPr>
              <a:spLocks noChangeArrowheads="1"/>
            </p:cNvSpPr>
            <p:nvPr/>
          </p:nvSpPr>
          <p:spPr bwMode="auto">
            <a:xfrm>
              <a:off x="1767" y="2305"/>
              <a:ext cx="15" cy="114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Rectangle 344"/>
            <p:cNvSpPr>
              <a:spLocks noChangeArrowheads="1"/>
            </p:cNvSpPr>
            <p:nvPr/>
          </p:nvSpPr>
          <p:spPr bwMode="auto">
            <a:xfrm>
              <a:off x="1963" y="2305"/>
              <a:ext cx="15" cy="114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Rectangle 345"/>
            <p:cNvSpPr>
              <a:spLocks noChangeArrowheads="1"/>
            </p:cNvSpPr>
            <p:nvPr/>
          </p:nvSpPr>
          <p:spPr bwMode="auto">
            <a:xfrm>
              <a:off x="19" y="2289"/>
              <a:ext cx="1959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Rectangle 346"/>
            <p:cNvSpPr>
              <a:spLocks noChangeArrowheads="1"/>
            </p:cNvSpPr>
            <p:nvPr/>
          </p:nvSpPr>
          <p:spPr bwMode="auto">
            <a:xfrm>
              <a:off x="19" y="2586"/>
              <a:ext cx="1959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Rectangle 347"/>
            <p:cNvSpPr>
              <a:spLocks noChangeArrowheads="1"/>
            </p:cNvSpPr>
            <p:nvPr/>
          </p:nvSpPr>
          <p:spPr bwMode="auto">
            <a:xfrm>
              <a:off x="19" y="2707"/>
              <a:ext cx="1959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Rectangle 348"/>
            <p:cNvSpPr>
              <a:spLocks noChangeArrowheads="1"/>
            </p:cNvSpPr>
            <p:nvPr/>
          </p:nvSpPr>
          <p:spPr bwMode="auto">
            <a:xfrm>
              <a:off x="19" y="2829"/>
              <a:ext cx="1959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Rectangle 349"/>
            <p:cNvSpPr>
              <a:spLocks noChangeArrowheads="1"/>
            </p:cNvSpPr>
            <p:nvPr/>
          </p:nvSpPr>
          <p:spPr bwMode="auto">
            <a:xfrm>
              <a:off x="19" y="2951"/>
              <a:ext cx="1959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Rectangle 350"/>
            <p:cNvSpPr>
              <a:spLocks noChangeArrowheads="1"/>
            </p:cNvSpPr>
            <p:nvPr/>
          </p:nvSpPr>
          <p:spPr bwMode="auto">
            <a:xfrm>
              <a:off x="19" y="3073"/>
              <a:ext cx="1959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Rectangle 351"/>
            <p:cNvSpPr>
              <a:spLocks noChangeArrowheads="1"/>
            </p:cNvSpPr>
            <p:nvPr/>
          </p:nvSpPr>
          <p:spPr bwMode="auto">
            <a:xfrm>
              <a:off x="19" y="3195"/>
              <a:ext cx="1959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Rectangle 352"/>
            <p:cNvSpPr>
              <a:spLocks noChangeArrowheads="1"/>
            </p:cNvSpPr>
            <p:nvPr/>
          </p:nvSpPr>
          <p:spPr bwMode="auto">
            <a:xfrm>
              <a:off x="19" y="3317"/>
              <a:ext cx="1959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Rectangle 353"/>
            <p:cNvSpPr>
              <a:spLocks noChangeArrowheads="1"/>
            </p:cNvSpPr>
            <p:nvPr/>
          </p:nvSpPr>
          <p:spPr bwMode="auto">
            <a:xfrm>
              <a:off x="19" y="3439"/>
              <a:ext cx="1959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4" name="Group 501"/>
          <p:cNvGrpSpPr/>
          <p:nvPr/>
        </p:nvGrpSpPr>
        <p:grpSpPr>
          <a:xfrm>
            <a:off x="5607051" y="5238661"/>
            <a:ext cx="3511549" cy="688975"/>
            <a:chOff x="5607051" y="5702300"/>
            <a:chExt cx="3511549" cy="688975"/>
          </a:xfrm>
        </p:grpSpPr>
        <p:sp>
          <p:nvSpPr>
            <p:cNvPr id="375" name="AutoShape 355"/>
            <p:cNvSpPr>
              <a:spLocks noChangeAspect="1" noChangeArrowheads="1" noTextEdit="1"/>
            </p:cNvSpPr>
            <p:nvPr/>
          </p:nvSpPr>
          <p:spPr bwMode="auto">
            <a:xfrm>
              <a:off x="5613401" y="5708650"/>
              <a:ext cx="3478212" cy="676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prstMaterial="matte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Rectangle 357"/>
            <p:cNvSpPr>
              <a:spLocks noChangeArrowheads="1"/>
            </p:cNvSpPr>
            <p:nvPr/>
          </p:nvSpPr>
          <p:spPr bwMode="auto">
            <a:xfrm>
              <a:off x="5619751" y="5715000"/>
              <a:ext cx="3467100" cy="4714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prstMaterial="matte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Rectangle 358"/>
            <p:cNvSpPr>
              <a:spLocks noChangeArrowheads="1"/>
            </p:cNvSpPr>
            <p:nvPr/>
          </p:nvSpPr>
          <p:spPr bwMode="auto">
            <a:xfrm rot="16200000">
              <a:off x="5673224" y="5866963"/>
              <a:ext cx="26770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prstMaterial="matte"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Obs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 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8" name="Rectangle 359"/>
            <p:cNvSpPr>
              <a:spLocks noChangeArrowheads="1"/>
            </p:cNvSpPr>
            <p:nvPr/>
          </p:nvSpPr>
          <p:spPr bwMode="auto">
            <a:xfrm rot="16200000">
              <a:off x="6024062" y="5866963"/>
              <a:ext cx="26770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prstMaterial="matte"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Obs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 2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" name="Rectangle 360"/>
            <p:cNvSpPr>
              <a:spLocks noChangeArrowheads="1"/>
            </p:cNvSpPr>
            <p:nvPr/>
          </p:nvSpPr>
          <p:spPr bwMode="auto">
            <a:xfrm rot="16200000">
              <a:off x="6339974" y="5866963"/>
              <a:ext cx="26770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prstMaterial="matte"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Obs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 3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0" name="Rectangle 361"/>
            <p:cNvSpPr>
              <a:spLocks noChangeArrowheads="1"/>
            </p:cNvSpPr>
            <p:nvPr/>
          </p:nvSpPr>
          <p:spPr bwMode="auto">
            <a:xfrm rot="16200000">
              <a:off x="6619374" y="5868551"/>
              <a:ext cx="26770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prstMaterial="matte"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Obs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 4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1" name="Rectangle 362"/>
            <p:cNvSpPr>
              <a:spLocks noChangeArrowheads="1"/>
            </p:cNvSpPr>
            <p:nvPr/>
          </p:nvSpPr>
          <p:spPr bwMode="auto">
            <a:xfrm rot="16200000">
              <a:off x="6900362" y="5868551"/>
              <a:ext cx="26770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prstMaterial="matte"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Obs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 5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2" name="Rectangle 363"/>
            <p:cNvSpPr>
              <a:spLocks noChangeArrowheads="1"/>
            </p:cNvSpPr>
            <p:nvPr/>
          </p:nvSpPr>
          <p:spPr bwMode="auto">
            <a:xfrm rot="16200000">
              <a:off x="7181349" y="5868551"/>
              <a:ext cx="26770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prstMaterial="matte"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Obs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 6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3" name="Rectangle 364"/>
            <p:cNvSpPr>
              <a:spLocks noChangeArrowheads="1"/>
            </p:cNvSpPr>
            <p:nvPr/>
          </p:nvSpPr>
          <p:spPr bwMode="auto">
            <a:xfrm rot="16200000">
              <a:off x="7460749" y="5868551"/>
              <a:ext cx="26770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prstMaterial="matte"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Obs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 7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4" name="Rectangle 365"/>
            <p:cNvSpPr>
              <a:spLocks noChangeArrowheads="1"/>
            </p:cNvSpPr>
            <p:nvPr/>
          </p:nvSpPr>
          <p:spPr bwMode="auto">
            <a:xfrm rot="16200000">
              <a:off x="7741737" y="5868551"/>
              <a:ext cx="26770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prstMaterial="matte"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Obs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 8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5" name="Rectangle 366"/>
            <p:cNvSpPr>
              <a:spLocks noChangeArrowheads="1"/>
            </p:cNvSpPr>
            <p:nvPr/>
          </p:nvSpPr>
          <p:spPr bwMode="auto">
            <a:xfrm rot="16200000">
              <a:off x="8022724" y="5868551"/>
              <a:ext cx="26770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prstMaterial="matte"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Obs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  <a:latin typeface="Trebuchet MS" pitchFamily="34" charset="0"/>
                  <a:cs typeface="Arial" pitchFamily="34" charset="0"/>
                </a:rPr>
                <a:t>9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6" name="Rectangle 367"/>
            <p:cNvSpPr>
              <a:spLocks noChangeArrowheads="1"/>
            </p:cNvSpPr>
            <p:nvPr/>
          </p:nvSpPr>
          <p:spPr bwMode="auto">
            <a:xfrm rot="16200000">
              <a:off x="8271668" y="5868551"/>
              <a:ext cx="32861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prstMaterial="matte"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b="1" dirty="0" err="1" smtClean="0">
                  <a:solidFill>
                    <a:srgbClr val="000000"/>
                  </a:solidFill>
                  <a:latin typeface="Trebuchet MS" pitchFamily="34" charset="0"/>
                  <a:cs typeface="Arial" pitchFamily="34" charset="0"/>
                </a:rPr>
                <a:t>Obs</a:t>
              </a:r>
              <a:r>
                <a:rPr lang="en-US" sz="800" b="1" dirty="0" smtClean="0">
                  <a:solidFill>
                    <a:srgbClr val="000000"/>
                  </a:solidFill>
                  <a:latin typeface="Trebuchet MS" pitchFamily="34" charset="0"/>
                  <a:cs typeface="Arial" pitchFamily="34" charset="0"/>
                </a:rPr>
                <a:t> 10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7" name="Rectangle 368"/>
            <p:cNvSpPr>
              <a:spLocks noChangeArrowheads="1"/>
            </p:cNvSpPr>
            <p:nvPr/>
          </p:nvSpPr>
          <p:spPr bwMode="auto">
            <a:xfrm rot="16200000">
              <a:off x="8634413" y="5849938"/>
              <a:ext cx="123825" cy="153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prstMaterial="matte"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…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8" name="Rectangle 369"/>
            <p:cNvSpPr>
              <a:spLocks noChangeArrowheads="1"/>
            </p:cNvSpPr>
            <p:nvPr/>
          </p:nvSpPr>
          <p:spPr bwMode="auto">
            <a:xfrm rot="16200000">
              <a:off x="8748269" y="5865376"/>
              <a:ext cx="41998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prstMaterial="matte"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Obs3000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" name="Rectangle 370"/>
            <p:cNvSpPr>
              <a:spLocks noChangeArrowheads="1"/>
            </p:cNvSpPr>
            <p:nvPr/>
          </p:nvSpPr>
          <p:spPr bwMode="auto">
            <a:xfrm>
              <a:off x="5719429" y="6200848"/>
              <a:ext cx="163506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prstMaterial="matte"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rgbClr val="000000"/>
                  </a:solidFill>
                  <a:latin typeface="Trebuchet MS" pitchFamily="34" charset="0"/>
                  <a:cs typeface="Arial" pitchFamily="34" charset="0"/>
                </a:rPr>
                <a:t>2</a:t>
              </a: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.3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0" name="Rectangle 371"/>
            <p:cNvSpPr>
              <a:spLocks noChangeArrowheads="1"/>
            </p:cNvSpPr>
            <p:nvPr/>
          </p:nvSpPr>
          <p:spPr bwMode="auto">
            <a:xfrm>
              <a:off x="6027738" y="6200848"/>
              <a:ext cx="22442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prstMaterial="matte"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rgbClr val="000000"/>
                  </a:solidFill>
                  <a:latin typeface="Trebuchet MS" pitchFamily="34" charset="0"/>
                  <a:cs typeface="Arial" pitchFamily="34" charset="0"/>
                </a:rPr>
                <a:t>30.3</a:t>
              </a:r>
              <a:endParaRPr lang="en-US" sz="1000" dirty="0" smtClean="0">
                <a:solidFill>
                  <a:srgbClr val="000000"/>
                </a:solidFill>
                <a:latin typeface="Trebuchet MS" pitchFamily="34" charset="0"/>
                <a:cs typeface="Arial" pitchFamily="34" charset="0"/>
              </a:endParaRPr>
            </a:p>
          </p:txBody>
        </p:sp>
        <p:sp>
          <p:nvSpPr>
            <p:cNvPr id="391" name="Rectangle 372"/>
            <p:cNvSpPr>
              <a:spLocks noChangeArrowheads="1"/>
            </p:cNvSpPr>
            <p:nvPr/>
          </p:nvSpPr>
          <p:spPr bwMode="auto">
            <a:xfrm>
              <a:off x="6344204" y="6200848"/>
              <a:ext cx="22442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prstMaterial="matte"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rgbClr val="000000"/>
                  </a:solidFill>
                  <a:latin typeface="Trebuchet MS" pitchFamily="34" charset="0"/>
                  <a:cs typeface="Arial" pitchFamily="34" charset="0"/>
                </a:rPr>
                <a:t>42</a:t>
              </a: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.5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2" name="Rectangle 373"/>
            <p:cNvSpPr>
              <a:spLocks noChangeArrowheads="1"/>
            </p:cNvSpPr>
            <p:nvPr/>
          </p:nvSpPr>
          <p:spPr bwMode="auto">
            <a:xfrm>
              <a:off x="6618768" y="6198780"/>
              <a:ext cx="22442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prstMaterial="matte"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rgbClr val="000000"/>
                  </a:solidFill>
                  <a:latin typeface="Trebuchet MS" pitchFamily="34" charset="0"/>
                  <a:cs typeface="Arial" pitchFamily="34" charset="0"/>
                </a:rPr>
                <a:t>52.5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3" name="Rectangle 374"/>
            <p:cNvSpPr>
              <a:spLocks noChangeArrowheads="1"/>
            </p:cNvSpPr>
            <p:nvPr/>
          </p:nvSpPr>
          <p:spPr bwMode="auto">
            <a:xfrm>
              <a:off x="7181268" y="6200848"/>
              <a:ext cx="22442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prstMaterial="matte"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rgbClr val="000000"/>
                  </a:solidFill>
                  <a:latin typeface="Trebuchet MS" pitchFamily="34" charset="0"/>
                  <a:cs typeface="Arial" pitchFamily="34" charset="0"/>
                </a:rPr>
                <a:t>82</a:t>
              </a: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.2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4" name="Rectangle 375"/>
            <p:cNvSpPr>
              <a:spLocks noChangeArrowheads="1"/>
            </p:cNvSpPr>
            <p:nvPr/>
          </p:nvSpPr>
          <p:spPr bwMode="auto">
            <a:xfrm>
              <a:off x="7470120" y="6211480"/>
              <a:ext cx="22442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prstMaterial="matte"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rgbClr val="000000"/>
                  </a:solidFill>
                  <a:latin typeface="Trebuchet MS" pitchFamily="34" charset="0"/>
                  <a:cs typeface="Arial" pitchFamily="34" charset="0"/>
                </a:rPr>
                <a:t>89.2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5" name="Rectangle 376"/>
            <p:cNvSpPr>
              <a:spLocks noChangeArrowheads="1"/>
            </p:cNvSpPr>
            <p:nvPr/>
          </p:nvSpPr>
          <p:spPr bwMode="auto">
            <a:xfrm>
              <a:off x="7765424" y="6211480"/>
              <a:ext cx="182742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prstMaterial="matte"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rgbClr val="000000"/>
                  </a:solidFill>
                  <a:latin typeface="Trebuchet MS" pitchFamily="34" charset="0"/>
                  <a:cs typeface="Arial" pitchFamily="34" charset="0"/>
                </a:rPr>
                <a:t>125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6" name="Rectangle 377"/>
            <p:cNvSpPr>
              <a:spLocks noChangeArrowheads="1"/>
            </p:cNvSpPr>
            <p:nvPr/>
          </p:nvSpPr>
          <p:spPr bwMode="auto">
            <a:xfrm>
              <a:off x="8036552" y="6206164"/>
              <a:ext cx="182742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prstMaterial="matte"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rgbClr val="000000"/>
                  </a:solidFill>
                  <a:latin typeface="Trebuchet MS" pitchFamily="34" charset="0"/>
                  <a:cs typeface="Arial" pitchFamily="34" charset="0"/>
                </a:rPr>
                <a:t>142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7" name="Rectangle 378"/>
            <p:cNvSpPr>
              <a:spLocks noChangeArrowheads="1"/>
            </p:cNvSpPr>
            <p:nvPr/>
          </p:nvSpPr>
          <p:spPr bwMode="auto">
            <a:xfrm>
              <a:off x="8325404" y="6211480"/>
              <a:ext cx="182742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prstMaterial="matte"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150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" name="Rectangle 380"/>
            <p:cNvSpPr>
              <a:spLocks noChangeArrowheads="1"/>
            </p:cNvSpPr>
            <p:nvPr/>
          </p:nvSpPr>
          <p:spPr bwMode="auto">
            <a:xfrm>
              <a:off x="8643938" y="6184900"/>
              <a:ext cx="150812" cy="192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prstMaterial="matte"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…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9" name="Rectangle 381"/>
            <p:cNvSpPr>
              <a:spLocks noChangeArrowheads="1"/>
            </p:cNvSpPr>
            <p:nvPr/>
          </p:nvSpPr>
          <p:spPr bwMode="auto">
            <a:xfrm>
              <a:off x="8850794" y="6200848"/>
              <a:ext cx="182742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prstMaterial="matte"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180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0" name="Rectangle 382"/>
            <p:cNvSpPr>
              <a:spLocks noChangeArrowheads="1"/>
            </p:cNvSpPr>
            <p:nvPr/>
          </p:nvSpPr>
          <p:spPr bwMode="auto">
            <a:xfrm>
              <a:off x="5607051" y="5702300"/>
              <a:ext cx="25400" cy="6889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prstMaterial="matte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Rectangle 383"/>
            <p:cNvSpPr>
              <a:spLocks noChangeArrowheads="1"/>
            </p:cNvSpPr>
            <p:nvPr/>
          </p:nvSpPr>
          <p:spPr bwMode="auto">
            <a:xfrm>
              <a:off x="5957888" y="5727700"/>
              <a:ext cx="23812" cy="6635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prstMaterial="matte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Rectangle 384"/>
            <p:cNvSpPr>
              <a:spLocks noChangeArrowheads="1"/>
            </p:cNvSpPr>
            <p:nvPr/>
          </p:nvSpPr>
          <p:spPr bwMode="auto">
            <a:xfrm>
              <a:off x="6308726" y="5727700"/>
              <a:ext cx="23812" cy="6635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prstMaterial="matte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Rectangle 385"/>
            <p:cNvSpPr>
              <a:spLocks noChangeArrowheads="1"/>
            </p:cNvSpPr>
            <p:nvPr/>
          </p:nvSpPr>
          <p:spPr bwMode="auto">
            <a:xfrm>
              <a:off x="6588126" y="5727700"/>
              <a:ext cx="25400" cy="6635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prstMaterial="matte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Rectangle 386"/>
            <p:cNvSpPr>
              <a:spLocks noChangeArrowheads="1"/>
            </p:cNvSpPr>
            <p:nvPr/>
          </p:nvSpPr>
          <p:spPr bwMode="auto">
            <a:xfrm>
              <a:off x="6869113" y="5727700"/>
              <a:ext cx="25400" cy="6635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prstMaterial="matte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Rectangle 387"/>
            <p:cNvSpPr>
              <a:spLocks noChangeArrowheads="1"/>
            </p:cNvSpPr>
            <p:nvPr/>
          </p:nvSpPr>
          <p:spPr bwMode="auto">
            <a:xfrm>
              <a:off x="7150101" y="5727700"/>
              <a:ext cx="23812" cy="6635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prstMaterial="matte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Rectangle 388"/>
            <p:cNvSpPr>
              <a:spLocks noChangeArrowheads="1"/>
            </p:cNvSpPr>
            <p:nvPr/>
          </p:nvSpPr>
          <p:spPr bwMode="auto">
            <a:xfrm>
              <a:off x="7429501" y="5727700"/>
              <a:ext cx="25400" cy="6635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prstMaterial="matte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Rectangle 389"/>
            <p:cNvSpPr>
              <a:spLocks noChangeArrowheads="1"/>
            </p:cNvSpPr>
            <p:nvPr/>
          </p:nvSpPr>
          <p:spPr bwMode="auto">
            <a:xfrm>
              <a:off x="7710488" y="5727700"/>
              <a:ext cx="25400" cy="6635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prstMaterial="matte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Rectangle 390"/>
            <p:cNvSpPr>
              <a:spLocks noChangeArrowheads="1"/>
            </p:cNvSpPr>
            <p:nvPr/>
          </p:nvSpPr>
          <p:spPr bwMode="auto">
            <a:xfrm>
              <a:off x="7991476" y="5727700"/>
              <a:ext cx="23812" cy="6635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prstMaterial="matte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Rectangle 391"/>
            <p:cNvSpPr>
              <a:spLocks noChangeArrowheads="1"/>
            </p:cNvSpPr>
            <p:nvPr/>
          </p:nvSpPr>
          <p:spPr bwMode="auto">
            <a:xfrm>
              <a:off x="8270876" y="5727700"/>
              <a:ext cx="25400" cy="6635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prstMaterial="matte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Rectangle 392"/>
            <p:cNvSpPr>
              <a:spLocks noChangeArrowheads="1"/>
            </p:cNvSpPr>
            <p:nvPr/>
          </p:nvSpPr>
          <p:spPr bwMode="auto">
            <a:xfrm>
              <a:off x="8551863" y="5727700"/>
              <a:ext cx="25400" cy="6635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prstMaterial="matte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Rectangle 393"/>
            <p:cNvSpPr>
              <a:spLocks noChangeArrowheads="1"/>
            </p:cNvSpPr>
            <p:nvPr/>
          </p:nvSpPr>
          <p:spPr bwMode="auto">
            <a:xfrm>
              <a:off x="8793163" y="5727700"/>
              <a:ext cx="23812" cy="6635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prstMaterial="matte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Rectangle 394"/>
            <p:cNvSpPr>
              <a:spLocks noChangeArrowheads="1"/>
            </p:cNvSpPr>
            <p:nvPr/>
          </p:nvSpPr>
          <p:spPr bwMode="auto">
            <a:xfrm>
              <a:off x="9074151" y="5727700"/>
              <a:ext cx="23812" cy="6635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prstMaterial="matte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Rectangle 395"/>
            <p:cNvSpPr>
              <a:spLocks noChangeArrowheads="1"/>
            </p:cNvSpPr>
            <p:nvPr/>
          </p:nvSpPr>
          <p:spPr bwMode="auto">
            <a:xfrm>
              <a:off x="5632451" y="5702300"/>
              <a:ext cx="3465512" cy="254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prstMaterial="matte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Rectangle 396"/>
            <p:cNvSpPr>
              <a:spLocks noChangeArrowheads="1"/>
            </p:cNvSpPr>
            <p:nvPr/>
          </p:nvSpPr>
          <p:spPr bwMode="auto">
            <a:xfrm>
              <a:off x="5653088" y="6173788"/>
              <a:ext cx="3465512" cy="238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prstMaterial="matte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Rectangle 397"/>
            <p:cNvSpPr>
              <a:spLocks noChangeArrowheads="1"/>
            </p:cNvSpPr>
            <p:nvPr/>
          </p:nvSpPr>
          <p:spPr bwMode="auto">
            <a:xfrm>
              <a:off x="5632451" y="6365875"/>
              <a:ext cx="3465512" cy="254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prstMaterial="matte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6" name="Group 400"/>
          <p:cNvGrpSpPr>
            <a:grpSpLocks noChangeAspect="1"/>
          </p:cNvGrpSpPr>
          <p:nvPr/>
        </p:nvGrpSpPr>
        <p:grpSpPr bwMode="auto">
          <a:xfrm>
            <a:off x="5600700" y="3879761"/>
            <a:ext cx="3489324" cy="687388"/>
            <a:chOff x="3475" y="2673"/>
            <a:chExt cx="2198" cy="433"/>
          </a:xfrm>
        </p:grpSpPr>
        <p:sp>
          <p:nvSpPr>
            <p:cNvPr id="417" name="AutoShape 399"/>
            <p:cNvSpPr>
              <a:spLocks noChangeAspect="1" noChangeArrowheads="1" noTextEdit="1"/>
            </p:cNvSpPr>
            <p:nvPr/>
          </p:nvSpPr>
          <p:spPr bwMode="auto">
            <a:xfrm>
              <a:off x="3479" y="2677"/>
              <a:ext cx="2191" cy="42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Rectangle 401"/>
            <p:cNvSpPr>
              <a:spLocks noChangeArrowheads="1"/>
            </p:cNvSpPr>
            <p:nvPr/>
          </p:nvSpPr>
          <p:spPr bwMode="auto">
            <a:xfrm>
              <a:off x="3483" y="2681"/>
              <a:ext cx="2183" cy="297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Rectangle 402"/>
            <p:cNvSpPr>
              <a:spLocks noChangeArrowheads="1"/>
            </p:cNvSpPr>
            <p:nvPr/>
          </p:nvSpPr>
          <p:spPr bwMode="auto">
            <a:xfrm rot="16200000">
              <a:off x="3516" y="2776"/>
              <a:ext cx="169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Obs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 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0" name="Rectangle 403"/>
            <p:cNvSpPr>
              <a:spLocks noChangeArrowheads="1"/>
            </p:cNvSpPr>
            <p:nvPr/>
          </p:nvSpPr>
          <p:spPr bwMode="auto">
            <a:xfrm rot="16200000">
              <a:off x="3737" y="2776"/>
              <a:ext cx="169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Obs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 2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1" name="Rectangle 404"/>
            <p:cNvSpPr>
              <a:spLocks noChangeArrowheads="1"/>
            </p:cNvSpPr>
            <p:nvPr/>
          </p:nvSpPr>
          <p:spPr bwMode="auto">
            <a:xfrm rot="16200000">
              <a:off x="3935" y="2776"/>
              <a:ext cx="169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Obs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 3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2" name="Rectangle 405"/>
            <p:cNvSpPr>
              <a:spLocks noChangeArrowheads="1"/>
            </p:cNvSpPr>
            <p:nvPr/>
          </p:nvSpPr>
          <p:spPr bwMode="auto">
            <a:xfrm rot="16200000">
              <a:off x="4112" y="2777"/>
              <a:ext cx="169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Obs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 4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3" name="Rectangle 406"/>
            <p:cNvSpPr>
              <a:spLocks noChangeArrowheads="1"/>
            </p:cNvSpPr>
            <p:nvPr/>
          </p:nvSpPr>
          <p:spPr bwMode="auto">
            <a:xfrm rot="16200000">
              <a:off x="4288" y="2777"/>
              <a:ext cx="169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Obs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 5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4" name="Rectangle 407"/>
            <p:cNvSpPr>
              <a:spLocks noChangeArrowheads="1"/>
            </p:cNvSpPr>
            <p:nvPr/>
          </p:nvSpPr>
          <p:spPr bwMode="auto">
            <a:xfrm rot="16200000">
              <a:off x="4465" y="2777"/>
              <a:ext cx="169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Obs</a:t>
              </a:r>
              <a:r>
                <a:rPr kumimoji="0" lang="en-US" sz="800" b="1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 6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5" name="Rectangle 408"/>
            <p:cNvSpPr>
              <a:spLocks noChangeArrowheads="1"/>
            </p:cNvSpPr>
            <p:nvPr/>
          </p:nvSpPr>
          <p:spPr bwMode="auto">
            <a:xfrm rot="16200000">
              <a:off x="4642" y="2777"/>
              <a:ext cx="169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Obs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 7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6" name="Rectangle 409"/>
            <p:cNvSpPr>
              <a:spLocks noChangeArrowheads="1"/>
            </p:cNvSpPr>
            <p:nvPr/>
          </p:nvSpPr>
          <p:spPr bwMode="auto">
            <a:xfrm rot="16200000">
              <a:off x="4818" y="2777"/>
              <a:ext cx="169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Obs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 8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7" name="Rectangle 410"/>
            <p:cNvSpPr>
              <a:spLocks noChangeArrowheads="1"/>
            </p:cNvSpPr>
            <p:nvPr/>
          </p:nvSpPr>
          <p:spPr bwMode="auto">
            <a:xfrm rot="16200000">
              <a:off x="4995" y="2777"/>
              <a:ext cx="169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Obs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 9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8" name="Rectangle 411"/>
            <p:cNvSpPr>
              <a:spLocks noChangeArrowheads="1"/>
            </p:cNvSpPr>
            <p:nvPr/>
          </p:nvSpPr>
          <p:spPr bwMode="auto">
            <a:xfrm rot="16200000">
              <a:off x="5152" y="2777"/>
              <a:ext cx="207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Obs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 10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9" name="Rectangle 412"/>
            <p:cNvSpPr>
              <a:spLocks noChangeArrowheads="1"/>
            </p:cNvSpPr>
            <p:nvPr/>
          </p:nvSpPr>
          <p:spPr bwMode="auto">
            <a:xfrm rot="16200000">
              <a:off x="5382" y="2766"/>
              <a:ext cx="78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…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0" name="Rectangle 413"/>
            <p:cNvSpPr>
              <a:spLocks noChangeArrowheads="1"/>
            </p:cNvSpPr>
            <p:nvPr/>
          </p:nvSpPr>
          <p:spPr bwMode="auto">
            <a:xfrm rot="16200000">
              <a:off x="5452" y="2775"/>
              <a:ext cx="265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Obs3000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1" name="Rectangle 414"/>
            <p:cNvSpPr>
              <a:spLocks noChangeArrowheads="1"/>
            </p:cNvSpPr>
            <p:nvPr/>
          </p:nvSpPr>
          <p:spPr bwMode="auto">
            <a:xfrm>
              <a:off x="3519" y="2977"/>
              <a:ext cx="15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 smtClean="0">
                  <a:solidFill>
                    <a:srgbClr val="000000"/>
                  </a:solidFill>
                  <a:latin typeface="Trebuchet MS" pitchFamily="34" charset="0"/>
                  <a:cs typeface="Arial" pitchFamily="34" charset="0"/>
                </a:rPr>
                <a:t>3</a:t>
              </a: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.07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2" name="Rectangle 415"/>
            <p:cNvSpPr>
              <a:spLocks noChangeArrowheads="1"/>
            </p:cNvSpPr>
            <p:nvPr/>
          </p:nvSpPr>
          <p:spPr bwMode="auto">
            <a:xfrm>
              <a:off x="3740" y="2977"/>
              <a:ext cx="15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 smtClean="0">
                  <a:solidFill>
                    <a:srgbClr val="000000"/>
                  </a:solidFill>
                  <a:latin typeface="Trebuchet MS" pitchFamily="34" charset="0"/>
                  <a:cs typeface="Arial" pitchFamily="34" charset="0"/>
                </a:rPr>
                <a:t>2</a:t>
              </a: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9.8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3" name="Rectangle 416"/>
            <p:cNvSpPr>
              <a:spLocks noChangeArrowheads="1"/>
            </p:cNvSpPr>
            <p:nvPr/>
          </p:nvSpPr>
          <p:spPr bwMode="auto">
            <a:xfrm>
              <a:off x="3960" y="2977"/>
              <a:ext cx="85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54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4" name="Rectangle 417"/>
            <p:cNvSpPr>
              <a:spLocks noChangeArrowheads="1"/>
            </p:cNvSpPr>
            <p:nvPr/>
          </p:nvSpPr>
          <p:spPr bwMode="auto">
            <a:xfrm>
              <a:off x="4136" y="2977"/>
              <a:ext cx="85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 smtClean="0">
                  <a:solidFill>
                    <a:srgbClr val="000000"/>
                  </a:solidFill>
                  <a:latin typeface="Trebuchet MS" pitchFamily="34" charset="0"/>
                  <a:cs typeface="Arial" pitchFamily="34" charset="0"/>
                </a:rPr>
                <a:t>60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5" name="Rectangle 418"/>
            <p:cNvSpPr>
              <a:spLocks noChangeArrowheads="1"/>
            </p:cNvSpPr>
            <p:nvPr/>
          </p:nvSpPr>
          <p:spPr bwMode="auto">
            <a:xfrm>
              <a:off x="4313" y="2977"/>
              <a:ext cx="6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…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6" name="Rectangle 419"/>
            <p:cNvSpPr>
              <a:spLocks noChangeArrowheads="1"/>
            </p:cNvSpPr>
            <p:nvPr/>
          </p:nvSpPr>
          <p:spPr bwMode="auto">
            <a:xfrm>
              <a:off x="4490" y="2977"/>
              <a:ext cx="85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 smtClean="0">
                  <a:solidFill>
                    <a:srgbClr val="000000"/>
                  </a:solidFill>
                  <a:latin typeface="Trebuchet MS" pitchFamily="34" charset="0"/>
                  <a:cs typeface="Arial" pitchFamily="34" charset="0"/>
                </a:rPr>
                <a:t>90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7" name="Rectangle 420"/>
            <p:cNvSpPr>
              <a:spLocks noChangeArrowheads="1"/>
            </p:cNvSpPr>
            <p:nvPr/>
          </p:nvSpPr>
          <p:spPr bwMode="auto">
            <a:xfrm>
              <a:off x="4666" y="2977"/>
              <a:ext cx="12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 smtClean="0">
                  <a:solidFill>
                    <a:srgbClr val="000000"/>
                  </a:solidFill>
                  <a:latin typeface="Trebuchet MS" pitchFamily="34" charset="0"/>
                  <a:cs typeface="Arial" pitchFamily="34" charset="0"/>
                </a:rPr>
                <a:t>100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8" name="Rectangle 421"/>
            <p:cNvSpPr>
              <a:spLocks noChangeArrowheads="1"/>
            </p:cNvSpPr>
            <p:nvPr/>
          </p:nvSpPr>
          <p:spPr bwMode="auto">
            <a:xfrm>
              <a:off x="4843" y="2977"/>
              <a:ext cx="12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 smtClean="0">
                  <a:solidFill>
                    <a:srgbClr val="000000"/>
                  </a:solidFill>
                  <a:latin typeface="Trebuchet MS" pitchFamily="34" charset="0"/>
                  <a:cs typeface="Arial" pitchFamily="34" charset="0"/>
                </a:rPr>
                <a:t>150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9" name="Rectangle 422"/>
            <p:cNvSpPr>
              <a:spLocks noChangeArrowheads="1"/>
            </p:cNvSpPr>
            <p:nvPr/>
          </p:nvSpPr>
          <p:spPr bwMode="auto">
            <a:xfrm>
              <a:off x="5019" y="2977"/>
              <a:ext cx="12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 smtClean="0">
                  <a:solidFill>
                    <a:srgbClr val="000000"/>
                  </a:solidFill>
                  <a:latin typeface="Trebuchet MS" pitchFamily="34" charset="0"/>
                  <a:cs typeface="Arial" pitchFamily="34" charset="0"/>
                </a:rPr>
                <a:t>170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0" name="Rectangle 423"/>
            <p:cNvSpPr>
              <a:spLocks noChangeArrowheads="1"/>
            </p:cNvSpPr>
            <p:nvPr/>
          </p:nvSpPr>
          <p:spPr bwMode="auto">
            <a:xfrm>
              <a:off x="5196" y="2977"/>
              <a:ext cx="12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149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1" name="Rectangle 424"/>
            <p:cNvSpPr>
              <a:spLocks noChangeArrowheads="1"/>
            </p:cNvSpPr>
            <p:nvPr/>
          </p:nvSpPr>
          <p:spPr bwMode="auto">
            <a:xfrm>
              <a:off x="5387" y="2977"/>
              <a:ext cx="9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…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2" name="Rectangle 425"/>
            <p:cNvSpPr>
              <a:spLocks noChangeArrowheads="1"/>
            </p:cNvSpPr>
            <p:nvPr/>
          </p:nvSpPr>
          <p:spPr bwMode="auto">
            <a:xfrm>
              <a:off x="5524" y="2977"/>
              <a:ext cx="12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192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3" name="Rectangle 426"/>
            <p:cNvSpPr>
              <a:spLocks noChangeArrowheads="1"/>
            </p:cNvSpPr>
            <p:nvPr/>
          </p:nvSpPr>
          <p:spPr bwMode="auto">
            <a:xfrm>
              <a:off x="3475" y="2673"/>
              <a:ext cx="16" cy="4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Rectangle 427"/>
            <p:cNvSpPr>
              <a:spLocks noChangeArrowheads="1"/>
            </p:cNvSpPr>
            <p:nvPr/>
          </p:nvSpPr>
          <p:spPr bwMode="auto">
            <a:xfrm>
              <a:off x="3696" y="2688"/>
              <a:ext cx="15" cy="4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Rectangle 428"/>
            <p:cNvSpPr>
              <a:spLocks noChangeArrowheads="1"/>
            </p:cNvSpPr>
            <p:nvPr/>
          </p:nvSpPr>
          <p:spPr bwMode="auto">
            <a:xfrm>
              <a:off x="3917" y="2688"/>
              <a:ext cx="15" cy="4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Rectangle 429"/>
            <p:cNvSpPr>
              <a:spLocks noChangeArrowheads="1"/>
            </p:cNvSpPr>
            <p:nvPr/>
          </p:nvSpPr>
          <p:spPr bwMode="auto">
            <a:xfrm>
              <a:off x="4093" y="2688"/>
              <a:ext cx="16" cy="4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Rectangle 430"/>
            <p:cNvSpPr>
              <a:spLocks noChangeArrowheads="1"/>
            </p:cNvSpPr>
            <p:nvPr/>
          </p:nvSpPr>
          <p:spPr bwMode="auto">
            <a:xfrm>
              <a:off x="4270" y="2688"/>
              <a:ext cx="15" cy="4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Rectangle 431"/>
            <p:cNvSpPr>
              <a:spLocks noChangeArrowheads="1"/>
            </p:cNvSpPr>
            <p:nvPr/>
          </p:nvSpPr>
          <p:spPr bwMode="auto">
            <a:xfrm>
              <a:off x="4446" y="2688"/>
              <a:ext cx="16" cy="4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Rectangle 432"/>
            <p:cNvSpPr>
              <a:spLocks noChangeArrowheads="1"/>
            </p:cNvSpPr>
            <p:nvPr/>
          </p:nvSpPr>
          <p:spPr bwMode="auto">
            <a:xfrm>
              <a:off x="4623" y="2688"/>
              <a:ext cx="15" cy="4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Rectangle 433"/>
            <p:cNvSpPr>
              <a:spLocks noChangeArrowheads="1"/>
            </p:cNvSpPr>
            <p:nvPr/>
          </p:nvSpPr>
          <p:spPr bwMode="auto">
            <a:xfrm>
              <a:off x="4800" y="2688"/>
              <a:ext cx="15" cy="4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Rectangle 434"/>
            <p:cNvSpPr>
              <a:spLocks noChangeArrowheads="1"/>
            </p:cNvSpPr>
            <p:nvPr/>
          </p:nvSpPr>
          <p:spPr bwMode="auto">
            <a:xfrm>
              <a:off x="4976" y="2688"/>
              <a:ext cx="15" cy="4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Rectangle 435"/>
            <p:cNvSpPr>
              <a:spLocks noChangeArrowheads="1"/>
            </p:cNvSpPr>
            <p:nvPr/>
          </p:nvSpPr>
          <p:spPr bwMode="auto">
            <a:xfrm>
              <a:off x="5153" y="2688"/>
              <a:ext cx="15" cy="4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Rectangle 436"/>
            <p:cNvSpPr>
              <a:spLocks noChangeArrowheads="1"/>
            </p:cNvSpPr>
            <p:nvPr/>
          </p:nvSpPr>
          <p:spPr bwMode="auto">
            <a:xfrm>
              <a:off x="5329" y="2688"/>
              <a:ext cx="16" cy="4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Rectangle 437"/>
            <p:cNvSpPr>
              <a:spLocks noChangeArrowheads="1"/>
            </p:cNvSpPr>
            <p:nvPr/>
          </p:nvSpPr>
          <p:spPr bwMode="auto">
            <a:xfrm>
              <a:off x="5481" y="2688"/>
              <a:ext cx="15" cy="4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Rectangle 438"/>
            <p:cNvSpPr>
              <a:spLocks noChangeArrowheads="1"/>
            </p:cNvSpPr>
            <p:nvPr/>
          </p:nvSpPr>
          <p:spPr bwMode="auto">
            <a:xfrm>
              <a:off x="5658" y="2688"/>
              <a:ext cx="15" cy="4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Rectangle 439"/>
            <p:cNvSpPr>
              <a:spLocks noChangeArrowheads="1"/>
            </p:cNvSpPr>
            <p:nvPr/>
          </p:nvSpPr>
          <p:spPr bwMode="auto">
            <a:xfrm>
              <a:off x="3491" y="2673"/>
              <a:ext cx="2182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Rectangle 440"/>
            <p:cNvSpPr>
              <a:spLocks noChangeArrowheads="1"/>
            </p:cNvSpPr>
            <p:nvPr/>
          </p:nvSpPr>
          <p:spPr bwMode="auto">
            <a:xfrm>
              <a:off x="3491" y="2969"/>
              <a:ext cx="2182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Rectangle 441"/>
            <p:cNvSpPr>
              <a:spLocks noChangeArrowheads="1"/>
            </p:cNvSpPr>
            <p:nvPr/>
          </p:nvSpPr>
          <p:spPr bwMode="auto">
            <a:xfrm>
              <a:off x="3491" y="3091"/>
              <a:ext cx="2182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0" name="Group 477"/>
          <p:cNvGrpSpPr/>
          <p:nvPr/>
        </p:nvGrpSpPr>
        <p:grpSpPr>
          <a:xfrm>
            <a:off x="5607051" y="3879761"/>
            <a:ext cx="3511549" cy="688975"/>
            <a:chOff x="5516563" y="4259263"/>
            <a:chExt cx="3511549" cy="688975"/>
          </a:xfrm>
        </p:grpSpPr>
        <p:sp>
          <p:nvSpPr>
            <p:cNvPr id="461" name="AutoShape 355"/>
            <p:cNvSpPr>
              <a:spLocks noChangeAspect="1" noChangeArrowheads="1" noTextEdit="1"/>
            </p:cNvSpPr>
            <p:nvPr/>
          </p:nvSpPr>
          <p:spPr bwMode="auto">
            <a:xfrm>
              <a:off x="5522913" y="4265613"/>
              <a:ext cx="3478212" cy="676275"/>
            </a:xfrm>
            <a:prstGeom prst="rect">
              <a:avLst/>
            </a:prstGeom>
            <a:solidFill>
              <a:srgbClr val="A9B0F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Rectangle 357"/>
            <p:cNvSpPr>
              <a:spLocks noChangeArrowheads="1"/>
            </p:cNvSpPr>
            <p:nvPr/>
          </p:nvSpPr>
          <p:spPr bwMode="auto">
            <a:xfrm>
              <a:off x="5529263" y="4271963"/>
              <a:ext cx="3467100" cy="471488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Rectangle 358"/>
            <p:cNvSpPr>
              <a:spLocks noChangeArrowheads="1"/>
            </p:cNvSpPr>
            <p:nvPr/>
          </p:nvSpPr>
          <p:spPr bwMode="auto">
            <a:xfrm rot="16200000">
              <a:off x="5582736" y="4423926"/>
              <a:ext cx="26770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Obs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 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4" name="Rectangle 359"/>
            <p:cNvSpPr>
              <a:spLocks noChangeArrowheads="1"/>
            </p:cNvSpPr>
            <p:nvPr/>
          </p:nvSpPr>
          <p:spPr bwMode="auto">
            <a:xfrm rot="16200000">
              <a:off x="5933574" y="4423926"/>
              <a:ext cx="26770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Obs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 2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5" name="Rectangle 360"/>
            <p:cNvSpPr>
              <a:spLocks noChangeArrowheads="1"/>
            </p:cNvSpPr>
            <p:nvPr/>
          </p:nvSpPr>
          <p:spPr bwMode="auto">
            <a:xfrm rot="16200000">
              <a:off x="6249486" y="4423926"/>
              <a:ext cx="26770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Obs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 3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6" name="Rectangle 361"/>
            <p:cNvSpPr>
              <a:spLocks noChangeArrowheads="1"/>
            </p:cNvSpPr>
            <p:nvPr/>
          </p:nvSpPr>
          <p:spPr bwMode="auto">
            <a:xfrm rot="16200000">
              <a:off x="6528886" y="4425514"/>
              <a:ext cx="26770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Obs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 4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7" name="Rectangle 362"/>
            <p:cNvSpPr>
              <a:spLocks noChangeArrowheads="1"/>
            </p:cNvSpPr>
            <p:nvPr/>
          </p:nvSpPr>
          <p:spPr bwMode="auto">
            <a:xfrm rot="16200000">
              <a:off x="6809874" y="4425514"/>
              <a:ext cx="26770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Obs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 5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8" name="Rectangle 363"/>
            <p:cNvSpPr>
              <a:spLocks noChangeArrowheads="1"/>
            </p:cNvSpPr>
            <p:nvPr/>
          </p:nvSpPr>
          <p:spPr bwMode="auto">
            <a:xfrm rot="16200000">
              <a:off x="7090861" y="4425514"/>
              <a:ext cx="26770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Obs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 6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9" name="Rectangle 364"/>
            <p:cNvSpPr>
              <a:spLocks noChangeArrowheads="1"/>
            </p:cNvSpPr>
            <p:nvPr/>
          </p:nvSpPr>
          <p:spPr bwMode="auto">
            <a:xfrm rot="16200000">
              <a:off x="7370261" y="4425514"/>
              <a:ext cx="26770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Obs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 7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0" name="Rectangle 365"/>
            <p:cNvSpPr>
              <a:spLocks noChangeArrowheads="1"/>
            </p:cNvSpPr>
            <p:nvPr/>
          </p:nvSpPr>
          <p:spPr bwMode="auto">
            <a:xfrm rot="16200000">
              <a:off x="7651249" y="4425514"/>
              <a:ext cx="26770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Obs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 8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1" name="Rectangle 366"/>
            <p:cNvSpPr>
              <a:spLocks noChangeArrowheads="1"/>
            </p:cNvSpPr>
            <p:nvPr/>
          </p:nvSpPr>
          <p:spPr bwMode="auto">
            <a:xfrm rot="16200000">
              <a:off x="7932236" y="4425514"/>
              <a:ext cx="26770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Obs</a:t>
              </a: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  <a:latin typeface="Trebuchet MS" pitchFamily="34" charset="0"/>
                  <a:cs typeface="Arial" pitchFamily="34" charset="0"/>
                </a:rPr>
                <a:t>9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2" name="Rectangle 367"/>
            <p:cNvSpPr>
              <a:spLocks noChangeArrowheads="1"/>
            </p:cNvSpPr>
            <p:nvPr/>
          </p:nvSpPr>
          <p:spPr bwMode="auto">
            <a:xfrm rot="16200000">
              <a:off x="8181180" y="4425514"/>
              <a:ext cx="32861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b="1" dirty="0" err="1" smtClean="0">
                  <a:solidFill>
                    <a:srgbClr val="000000"/>
                  </a:solidFill>
                  <a:latin typeface="Trebuchet MS" pitchFamily="34" charset="0"/>
                  <a:cs typeface="Arial" pitchFamily="34" charset="0"/>
                </a:rPr>
                <a:t>Obs</a:t>
              </a:r>
              <a:r>
                <a:rPr lang="en-US" sz="800" b="1" dirty="0" smtClean="0">
                  <a:solidFill>
                    <a:srgbClr val="000000"/>
                  </a:solidFill>
                  <a:latin typeface="Trebuchet MS" pitchFamily="34" charset="0"/>
                  <a:cs typeface="Arial" pitchFamily="34" charset="0"/>
                </a:rPr>
                <a:t> 10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3" name="Rectangle 368"/>
            <p:cNvSpPr>
              <a:spLocks noChangeArrowheads="1"/>
            </p:cNvSpPr>
            <p:nvPr/>
          </p:nvSpPr>
          <p:spPr bwMode="auto">
            <a:xfrm rot="16200000">
              <a:off x="8543925" y="4406901"/>
              <a:ext cx="123825" cy="153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…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4" name="Rectangle 369"/>
            <p:cNvSpPr>
              <a:spLocks noChangeArrowheads="1"/>
            </p:cNvSpPr>
            <p:nvPr/>
          </p:nvSpPr>
          <p:spPr bwMode="auto">
            <a:xfrm rot="16200000">
              <a:off x="8657781" y="4422339"/>
              <a:ext cx="41998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Obs3000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5" name="Rectangle 370"/>
            <p:cNvSpPr>
              <a:spLocks noChangeArrowheads="1"/>
            </p:cNvSpPr>
            <p:nvPr/>
          </p:nvSpPr>
          <p:spPr bwMode="auto">
            <a:xfrm>
              <a:off x="5586413" y="4741863"/>
              <a:ext cx="22442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rgbClr val="000000"/>
                  </a:solidFill>
                  <a:latin typeface="Trebuchet MS" pitchFamily="34" charset="0"/>
                  <a:cs typeface="Arial" pitchFamily="34" charset="0"/>
                </a:rPr>
                <a:t>2</a:t>
              </a: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.07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6" name="Rectangle 371"/>
            <p:cNvSpPr>
              <a:spLocks noChangeArrowheads="1"/>
            </p:cNvSpPr>
            <p:nvPr/>
          </p:nvSpPr>
          <p:spPr bwMode="auto">
            <a:xfrm>
              <a:off x="5937250" y="4741863"/>
              <a:ext cx="22442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rgbClr val="000000"/>
                  </a:solidFill>
                  <a:latin typeface="Trebuchet MS" pitchFamily="34" charset="0"/>
                  <a:cs typeface="Arial" pitchFamily="34" charset="0"/>
                </a:rPr>
                <a:t>29.0</a:t>
              </a:r>
              <a:endParaRPr lang="en-US" sz="1000" dirty="0" smtClean="0">
                <a:solidFill>
                  <a:srgbClr val="000000"/>
                </a:solidFill>
                <a:latin typeface="Trebuchet MS" pitchFamily="34" charset="0"/>
                <a:cs typeface="Arial" pitchFamily="34" charset="0"/>
              </a:endParaRPr>
            </a:p>
          </p:txBody>
        </p:sp>
        <p:sp>
          <p:nvSpPr>
            <p:cNvPr id="477" name="Rectangle 372"/>
            <p:cNvSpPr>
              <a:spLocks noChangeArrowheads="1"/>
            </p:cNvSpPr>
            <p:nvPr/>
          </p:nvSpPr>
          <p:spPr bwMode="auto">
            <a:xfrm>
              <a:off x="6248400" y="4741863"/>
              <a:ext cx="22442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rgbClr val="000000"/>
                  </a:solidFill>
                  <a:latin typeface="Trebuchet MS" pitchFamily="34" charset="0"/>
                  <a:cs typeface="Arial" pitchFamily="34" charset="0"/>
                </a:rPr>
                <a:t>53</a:t>
              </a: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.5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8" name="Rectangle 373"/>
            <p:cNvSpPr>
              <a:spLocks noChangeArrowheads="1"/>
            </p:cNvSpPr>
            <p:nvPr/>
          </p:nvSpPr>
          <p:spPr bwMode="auto">
            <a:xfrm>
              <a:off x="6567488" y="4741863"/>
              <a:ext cx="22442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rgbClr val="000000"/>
                  </a:solidFill>
                  <a:latin typeface="Trebuchet MS" pitchFamily="34" charset="0"/>
                  <a:cs typeface="Arial" pitchFamily="34" charset="0"/>
                </a:rPr>
                <a:t>50</a:t>
              </a: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.5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9" name="Rectangle 374"/>
            <p:cNvSpPr>
              <a:spLocks noChangeArrowheads="1"/>
            </p:cNvSpPr>
            <p:nvPr/>
          </p:nvSpPr>
          <p:spPr bwMode="auto">
            <a:xfrm>
              <a:off x="7090780" y="4741863"/>
              <a:ext cx="22442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rgbClr val="000000"/>
                  </a:solidFill>
                  <a:latin typeface="Trebuchet MS" pitchFamily="34" charset="0"/>
                  <a:cs typeface="Arial" pitchFamily="34" charset="0"/>
                </a:rPr>
                <a:t>89</a:t>
              </a: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.5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0" name="Rectangle 375"/>
            <p:cNvSpPr>
              <a:spLocks noChangeArrowheads="1"/>
            </p:cNvSpPr>
            <p:nvPr/>
          </p:nvSpPr>
          <p:spPr bwMode="auto">
            <a:xfrm>
              <a:off x="7395580" y="4741863"/>
              <a:ext cx="22442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rgbClr val="000000"/>
                  </a:solidFill>
                  <a:latin typeface="Trebuchet MS" pitchFamily="34" charset="0"/>
                  <a:cs typeface="Arial" pitchFamily="34" charset="0"/>
                </a:rPr>
                <a:t>99.2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1" name="Rectangle 376"/>
            <p:cNvSpPr>
              <a:spLocks noChangeArrowheads="1"/>
            </p:cNvSpPr>
            <p:nvPr/>
          </p:nvSpPr>
          <p:spPr bwMode="auto">
            <a:xfrm>
              <a:off x="7696200" y="4741863"/>
              <a:ext cx="182742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rgbClr val="000000"/>
                  </a:solidFill>
                  <a:latin typeface="Trebuchet MS" pitchFamily="34" charset="0"/>
                  <a:cs typeface="Arial" pitchFamily="34" charset="0"/>
                </a:rPr>
                <a:t>120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2" name="Rectangle 377"/>
            <p:cNvSpPr>
              <a:spLocks noChangeArrowheads="1"/>
            </p:cNvSpPr>
            <p:nvPr/>
          </p:nvSpPr>
          <p:spPr bwMode="auto">
            <a:xfrm>
              <a:off x="7924800" y="4741863"/>
              <a:ext cx="182742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 smtClean="0">
                  <a:solidFill>
                    <a:srgbClr val="000000"/>
                  </a:solidFill>
                  <a:latin typeface="Trebuchet MS" pitchFamily="34" charset="0"/>
                  <a:cs typeface="Arial" pitchFamily="34" charset="0"/>
                </a:rPr>
                <a:t>172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3" name="Rectangle 378"/>
            <p:cNvSpPr>
              <a:spLocks noChangeArrowheads="1"/>
            </p:cNvSpPr>
            <p:nvPr/>
          </p:nvSpPr>
          <p:spPr bwMode="auto">
            <a:xfrm>
              <a:off x="8229600" y="4741863"/>
              <a:ext cx="182742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170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4" name="Rectangle 380"/>
            <p:cNvSpPr>
              <a:spLocks noChangeArrowheads="1"/>
            </p:cNvSpPr>
            <p:nvPr/>
          </p:nvSpPr>
          <p:spPr bwMode="auto">
            <a:xfrm>
              <a:off x="8553450" y="4741863"/>
              <a:ext cx="150812" cy="192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…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5" name="Rectangle 381"/>
            <p:cNvSpPr>
              <a:spLocks noChangeArrowheads="1"/>
            </p:cNvSpPr>
            <p:nvPr/>
          </p:nvSpPr>
          <p:spPr bwMode="auto">
            <a:xfrm>
              <a:off x="8770938" y="4741863"/>
              <a:ext cx="182742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rebuchet MS" pitchFamily="34" charset="0"/>
                  <a:cs typeface="Arial" pitchFamily="34" charset="0"/>
                </a:rPr>
                <a:t>188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6" name="Rectangle 382"/>
            <p:cNvSpPr>
              <a:spLocks noChangeArrowheads="1"/>
            </p:cNvSpPr>
            <p:nvPr/>
          </p:nvSpPr>
          <p:spPr bwMode="auto">
            <a:xfrm>
              <a:off x="5516563" y="4259263"/>
              <a:ext cx="25400" cy="6889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Rectangle 383"/>
            <p:cNvSpPr>
              <a:spLocks noChangeArrowheads="1"/>
            </p:cNvSpPr>
            <p:nvPr/>
          </p:nvSpPr>
          <p:spPr bwMode="auto">
            <a:xfrm>
              <a:off x="5867400" y="4284663"/>
              <a:ext cx="23812" cy="6635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Rectangle 384"/>
            <p:cNvSpPr>
              <a:spLocks noChangeArrowheads="1"/>
            </p:cNvSpPr>
            <p:nvPr/>
          </p:nvSpPr>
          <p:spPr bwMode="auto">
            <a:xfrm>
              <a:off x="6218238" y="4284663"/>
              <a:ext cx="23812" cy="6635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Rectangle 385"/>
            <p:cNvSpPr>
              <a:spLocks noChangeArrowheads="1"/>
            </p:cNvSpPr>
            <p:nvPr/>
          </p:nvSpPr>
          <p:spPr bwMode="auto">
            <a:xfrm>
              <a:off x="6497638" y="4284663"/>
              <a:ext cx="25400" cy="6635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Rectangle 386"/>
            <p:cNvSpPr>
              <a:spLocks noChangeArrowheads="1"/>
            </p:cNvSpPr>
            <p:nvPr/>
          </p:nvSpPr>
          <p:spPr bwMode="auto">
            <a:xfrm>
              <a:off x="6778625" y="4284663"/>
              <a:ext cx="25400" cy="6635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Rectangle 387"/>
            <p:cNvSpPr>
              <a:spLocks noChangeArrowheads="1"/>
            </p:cNvSpPr>
            <p:nvPr/>
          </p:nvSpPr>
          <p:spPr bwMode="auto">
            <a:xfrm>
              <a:off x="7059613" y="4284663"/>
              <a:ext cx="23812" cy="6635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Rectangle 388"/>
            <p:cNvSpPr>
              <a:spLocks noChangeArrowheads="1"/>
            </p:cNvSpPr>
            <p:nvPr/>
          </p:nvSpPr>
          <p:spPr bwMode="auto">
            <a:xfrm>
              <a:off x="7339013" y="4284663"/>
              <a:ext cx="25400" cy="6635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Rectangle 389"/>
            <p:cNvSpPr>
              <a:spLocks noChangeArrowheads="1"/>
            </p:cNvSpPr>
            <p:nvPr/>
          </p:nvSpPr>
          <p:spPr bwMode="auto">
            <a:xfrm>
              <a:off x="7620000" y="4284663"/>
              <a:ext cx="25400" cy="6635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Rectangle 390"/>
            <p:cNvSpPr>
              <a:spLocks noChangeArrowheads="1"/>
            </p:cNvSpPr>
            <p:nvPr/>
          </p:nvSpPr>
          <p:spPr bwMode="auto">
            <a:xfrm>
              <a:off x="7900988" y="4284663"/>
              <a:ext cx="23812" cy="6635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Rectangle 391"/>
            <p:cNvSpPr>
              <a:spLocks noChangeArrowheads="1"/>
            </p:cNvSpPr>
            <p:nvPr/>
          </p:nvSpPr>
          <p:spPr bwMode="auto">
            <a:xfrm>
              <a:off x="8180388" y="4284663"/>
              <a:ext cx="25400" cy="6635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Rectangle 392"/>
            <p:cNvSpPr>
              <a:spLocks noChangeArrowheads="1"/>
            </p:cNvSpPr>
            <p:nvPr/>
          </p:nvSpPr>
          <p:spPr bwMode="auto">
            <a:xfrm>
              <a:off x="8461375" y="4284663"/>
              <a:ext cx="25400" cy="6635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Rectangle 393"/>
            <p:cNvSpPr>
              <a:spLocks noChangeArrowheads="1"/>
            </p:cNvSpPr>
            <p:nvPr/>
          </p:nvSpPr>
          <p:spPr bwMode="auto">
            <a:xfrm>
              <a:off x="8702675" y="4284663"/>
              <a:ext cx="23812" cy="6635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Rectangle 394"/>
            <p:cNvSpPr>
              <a:spLocks noChangeArrowheads="1"/>
            </p:cNvSpPr>
            <p:nvPr/>
          </p:nvSpPr>
          <p:spPr bwMode="auto">
            <a:xfrm>
              <a:off x="8983663" y="4284663"/>
              <a:ext cx="23812" cy="6635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Rectangle 395"/>
            <p:cNvSpPr>
              <a:spLocks noChangeArrowheads="1"/>
            </p:cNvSpPr>
            <p:nvPr/>
          </p:nvSpPr>
          <p:spPr bwMode="auto">
            <a:xfrm>
              <a:off x="5541963" y="4259263"/>
              <a:ext cx="3465512" cy="254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Rectangle 396"/>
            <p:cNvSpPr>
              <a:spLocks noChangeArrowheads="1"/>
            </p:cNvSpPr>
            <p:nvPr/>
          </p:nvSpPr>
          <p:spPr bwMode="auto">
            <a:xfrm>
              <a:off x="5562600" y="4730751"/>
              <a:ext cx="3465512" cy="238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Rectangle 397"/>
            <p:cNvSpPr>
              <a:spLocks noChangeArrowheads="1"/>
            </p:cNvSpPr>
            <p:nvPr/>
          </p:nvSpPr>
          <p:spPr bwMode="auto">
            <a:xfrm>
              <a:off x="5541963" y="4922838"/>
              <a:ext cx="3465512" cy="254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768831" y="246580"/>
            <a:ext cx="7921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rgbClr val="BB3A26"/>
                </a:solidFill>
              </a:rPr>
              <a:t>Neural networks (Multilayers perceptron)</a:t>
            </a:r>
          </a:p>
        </p:txBody>
      </p:sp>
    </p:spTree>
    <p:extLst>
      <p:ext uri="{BB962C8B-B14F-4D97-AF65-F5344CB8AC3E}">
        <p14:creationId xmlns:p14="http://schemas.microsoft.com/office/powerpoint/2010/main" val="46641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3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17" grpId="0" animBg="1"/>
      <p:bldP spid="17" grpId="1" animBg="1"/>
      <p:bldP spid="17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8831" y="246580"/>
            <a:ext cx="7921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rgbClr val="BB3A26"/>
                </a:solidFill>
              </a:rPr>
              <a:t>CART(</a:t>
            </a:r>
            <a:r>
              <a:rPr lang="en-US" sz="3500" b="1" dirty="0" err="1" smtClean="0">
                <a:solidFill>
                  <a:srgbClr val="BB3A26"/>
                </a:solidFill>
              </a:rPr>
              <a:t>Clasification</a:t>
            </a:r>
            <a:r>
              <a:rPr lang="en-US" sz="3500" b="1" dirty="0" smtClean="0">
                <a:solidFill>
                  <a:srgbClr val="BB3A26"/>
                </a:solidFill>
              </a:rPr>
              <a:t> and regression trees)</a:t>
            </a:r>
            <a:endParaRPr lang="en-US" sz="3500" b="1" dirty="0">
              <a:solidFill>
                <a:srgbClr val="BB3A2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454" y="1159955"/>
            <a:ext cx="4428375" cy="4441064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4533363" y="1442434"/>
            <a:ext cx="1236372" cy="34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69736" y="1257768"/>
            <a:ext cx="8242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Node</a:t>
            </a:r>
            <a:endParaRPr lang="es-CO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563674" y="2446986"/>
            <a:ext cx="618186" cy="1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81860" y="2283869"/>
            <a:ext cx="8242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Split</a:t>
            </a:r>
            <a:endParaRPr lang="es-CO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593984" y="5400964"/>
            <a:ext cx="10174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s-CO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pruning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0204" y="2364824"/>
            <a:ext cx="14161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Index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Gini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information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84113" y="5698786"/>
            <a:ext cx="227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Yield (Ton/HA)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402356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88642" y="354405"/>
            <a:ext cx="738031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500" b="1" dirty="0">
                <a:solidFill>
                  <a:srgbClr val="BB3A26"/>
                </a:solidFill>
              </a:rPr>
              <a:t>Random forest</a:t>
            </a:r>
          </a:p>
        </p:txBody>
      </p:sp>
      <p:pic>
        <p:nvPicPr>
          <p:cNvPr id="10" name="Picture 9" descr="C:\Users\hadorado\Pictures\random_forest_new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" t="3142" r="1478" b="1036"/>
          <a:stretch/>
        </p:blipFill>
        <p:spPr bwMode="auto">
          <a:xfrm>
            <a:off x="270456" y="2200106"/>
            <a:ext cx="6928835" cy="355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88642" y="985347"/>
            <a:ext cx="3387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mtry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= number of variables</a:t>
            </a:r>
          </a:p>
          <a:p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ntrees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= number of tress</a:t>
            </a:r>
            <a:endParaRPr lang="es-CO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4" name="Picture 2" descr="Resultado de imagen de for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962" y="985347"/>
            <a:ext cx="2382824" cy="144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199290" y="3645327"/>
            <a:ext cx="20348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The split is based in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gini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coefficient or information index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200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642" y="228529"/>
            <a:ext cx="738031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rgbClr val="BB3A26"/>
                </a:solidFill>
              </a:rPr>
              <a:t>Conditional forest </a:t>
            </a:r>
            <a:endParaRPr lang="en-US" sz="3500" b="1" dirty="0">
              <a:solidFill>
                <a:srgbClr val="BB3A26"/>
              </a:solidFill>
            </a:endParaRPr>
          </a:p>
        </p:txBody>
      </p:sp>
      <p:pic>
        <p:nvPicPr>
          <p:cNvPr id="3" name="Picture 2" descr="C:\Users\hadorado\Pictures\random_forest_new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" t="3142" r="1478" b="1036"/>
          <a:stretch/>
        </p:blipFill>
        <p:spPr bwMode="auto">
          <a:xfrm>
            <a:off x="270455" y="1868042"/>
            <a:ext cx="6928835" cy="355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88642" y="985347"/>
            <a:ext cx="3387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mtry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= number of variables</a:t>
            </a:r>
          </a:p>
          <a:p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ntrees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= number of tress</a:t>
            </a:r>
            <a:endParaRPr lang="es-CO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5" name="Picture 2" descr="Resultado de imagen de for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962" y="985347"/>
            <a:ext cx="2382824" cy="144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353837" y="3413507"/>
            <a:ext cx="16484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split is based in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permutation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tests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0455" y="5243477"/>
            <a:ext cx="3387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Computationally</a:t>
            </a:r>
            <a:r>
              <a:rPr lang="es-CO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expensive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Reduce the random forest bias</a:t>
            </a:r>
            <a:endParaRPr lang="es-CO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1528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 smtClean="0"/>
              <a:t>Resumén</a:t>
            </a:r>
            <a:endParaRPr lang="es-C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dirty="0" smtClean="0"/>
              <a:t>Buscar </a:t>
            </a:r>
            <a:r>
              <a:rPr lang="es-CO" sz="2000" dirty="0" err="1" smtClean="0"/>
              <a:t>dat</a:t>
            </a:r>
            <a:r>
              <a:rPr lang="en-US" sz="2000" dirty="0" err="1" smtClean="0"/>
              <a:t>os</a:t>
            </a:r>
            <a:r>
              <a:rPr lang="en-US" sz="2000" dirty="0" smtClean="0"/>
              <a:t>:</a:t>
            </a:r>
            <a:endParaRPr lang="es-CO" sz="2000" dirty="0" smtClean="0"/>
          </a:p>
          <a:p>
            <a:r>
              <a:rPr lang="es-CO" sz="2000" dirty="0" smtClean="0">
                <a:hlinkClick r:id="rId2"/>
              </a:rPr>
              <a:t>https</a:t>
            </a:r>
            <a:r>
              <a:rPr lang="es-CO" sz="2000" dirty="0">
                <a:hlinkClick r:id="rId2"/>
              </a:rPr>
              <a:t>://</a:t>
            </a:r>
            <a:r>
              <a:rPr lang="es-CO" sz="2000" dirty="0" smtClean="0">
                <a:hlinkClick r:id="rId2"/>
              </a:rPr>
              <a:t>archive.ics.uci.edu/ml/datasets.html</a:t>
            </a:r>
            <a:endParaRPr lang="es-CO" sz="2000" dirty="0" smtClean="0"/>
          </a:p>
          <a:p>
            <a:pPr marL="0" indent="0">
              <a:buNone/>
            </a:pPr>
            <a:r>
              <a:rPr lang="es-CO" sz="2000" dirty="0" smtClean="0"/>
              <a:t>Filtrar datos:</a:t>
            </a:r>
          </a:p>
          <a:p>
            <a:r>
              <a:rPr lang="es-CO" sz="2000" dirty="0" smtClean="0"/>
              <a:t>Funciones básicas en R, desde la lectura.</a:t>
            </a:r>
          </a:p>
          <a:p>
            <a:pPr marL="0" indent="0">
              <a:buNone/>
            </a:pPr>
            <a:r>
              <a:rPr lang="en-US" sz="2000" dirty="0" smtClean="0"/>
              <a:t>A</a:t>
            </a:r>
            <a:r>
              <a:rPr lang="es-CO" sz="2000" dirty="0" err="1" smtClean="0"/>
              <a:t>nálisis</a:t>
            </a:r>
            <a:r>
              <a:rPr lang="en-US" sz="2000" dirty="0" smtClean="0"/>
              <a:t> </a:t>
            </a:r>
            <a:r>
              <a:rPr lang="en-US" sz="2000" dirty="0" err="1" smtClean="0"/>
              <a:t>exploratorio</a:t>
            </a:r>
            <a:endParaRPr lang="es-CO" sz="2000" dirty="0" smtClean="0"/>
          </a:p>
          <a:p>
            <a:pPr marL="0" indent="0">
              <a:buNone/>
            </a:pPr>
            <a:r>
              <a:rPr lang="es-CO" sz="2000" dirty="0" smtClean="0"/>
              <a:t>Transformar datos:</a:t>
            </a:r>
          </a:p>
          <a:p>
            <a:r>
              <a:rPr lang="es-CO" sz="2000" dirty="0" err="1" smtClean="0"/>
              <a:t>Merge</a:t>
            </a:r>
            <a:r>
              <a:rPr lang="es-CO" sz="2000" dirty="0" smtClean="0"/>
              <a:t>, </a:t>
            </a:r>
            <a:r>
              <a:rPr lang="es-CO" sz="2000" dirty="0" err="1" smtClean="0"/>
              <a:t>dcast</a:t>
            </a:r>
            <a:r>
              <a:rPr lang="es-CO" sz="2000" dirty="0" smtClean="0"/>
              <a:t>, </a:t>
            </a:r>
            <a:r>
              <a:rPr lang="es-CO" sz="2000" dirty="0" err="1" smtClean="0"/>
              <a:t>plyr</a:t>
            </a:r>
            <a:endParaRPr lang="es-CO" sz="2000" dirty="0" smtClean="0"/>
          </a:p>
          <a:p>
            <a:pPr marL="0" indent="0">
              <a:buNone/>
            </a:pPr>
            <a:r>
              <a:rPr lang="es-CO" sz="2000" dirty="0" smtClean="0"/>
              <a:t>Determinar estrategia de partición de datos de entrenamiento y validación.</a:t>
            </a:r>
          </a:p>
          <a:p>
            <a:r>
              <a:rPr lang="es-CO" sz="2000" dirty="0" smtClean="0"/>
              <a:t>Seleccionar atributos.</a:t>
            </a:r>
          </a:p>
          <a:p>
            <a:r>
              <a:rPr lang="es-CO" sz="2000" dirty="0" smtClean="0"/>
              <a:t>Optimizar parámetros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s-CO" sz="2000" dirty="0" smtClean="0"/>
              <a:t>Escoger el modelo final, resultados y pruebas de tasa de </a:t>
            </a:r>
            <a:r>
              <a:rPr lang="es-CO" sz="2000" dirty="0" err="1" smtClean="0"/>
              <a:t>érror</a:t>
            </a:r>
            <a:r>
              <a:rPr lang="es-CO" sz="2000" dirty="0" smtClean="0"/>
              <a:t>.</a:t>
            </a:r>
          </a:p>
          <a:p>
            <a:pPr marL="0" indent="0">
              <a:buNone/>
            </a:pPr>
            <a:r>
              <a:rPr lang="es-CO" sz="2000" dirty="0" smtClean="0"/>
              <a:t>Transferir resultados a usuario.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45071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Contenido</a:t>
            </a:r>
            <a:endParaRPr lang="es-C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79"/>
          </a:xfrm>
        </p:spPr>
        <p:txBody>
          <a:bodyPr>
            <a:normAutofit/>
          </a:bodyPr>
          <a:lstStyle/>
          <a:p>
            <a:r>
              <a:rPr lang="es-CO" dirty="0" smtClean="0"/>
              <a:t>Definiciones en minería de datos.</a:t>
            </a:r>
          </a:p>
          <a:p>
            <a:r>
              <a:rPr lang="es-CO" dirty="0" smtClean="0"/>
              <a:t>Tipo de aprendizaje.</a:t>
            </a:r>
          </a:p>
          <a:p>
            <a:r>
              <a:rPr lang="es-CO" dirty="0" smtClean="0"/>
              <a:t>Algoritmo de predicción.</a:t>
            </a:r>
          </a:p>
          <a:p>
            <a:r>
              <a:rPr lang="es-CO" dirty="0" smtClean="0"/>
              <a:t>Tipos error.</a:t>
            </a:r>
          </a:p>
          <a:p>
            <a:r>
              <a:rPr lang="es-CO" dirty="0" smtClean="0"/>
              <a:t>Sobre parametrización.</a:t>
            </a:r>
          </a:p>
          <a:p>
            <a:r>
              <a:rPr lang="es-CO" dirty="0" smtClean="0"/>
              <a:t>Diseño del estudio.</a:t>
            </a:r>
          </a:p>
          <a:p>
            <a:r>
              <a:rPr lang="es-CO" dirty="0" smtClean="0"/>
              <a:t>Validación cruzada</a:t>
            </a:r>
            <a:r>
              <a:rPr lang="en-US" dirty="0" smtClean="0"/>
              <a:t>.</a:t>
            </a:r>
          </a:p>
          <a:p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299652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Bibliografía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28800"/>
            <a:ext cx="9001000" cy="4525963"/>
          </a:xfrm>
        </p:spPr>
        <p:txBody>
          <a:bodyPr/>
          <a:lstStyle/>
          <a:p>
            <a:r>
              <a:rPr lang="es-CO" dirty="0">
                <a:hlinkClick r:id="rId2"/>
              </a:rPr>
              <a:t>http://caret.r-forge.r-project.org</a:t>
            </a:r>
            <a:r>
              <a:rPr lang="es-CO" dirty="0" smtClean="0">
                <a:hlinkClick r:id="rId2"/>
              </a:rPr>
              <a:t>/</a:t>
            </a:r>
            <a:endParaRPr lang="es-CO" dirty="0" smtClean="0"/>
          </a:p>
          <a:p>
            <a:r>
              <a:rPr lang="es-CO" dirty="0">
                <a:hlinkClick r:id="rId3"/>
              </a:rPr>
              <a:t>http://www.rdatamining.com</a:t>
            </a:r>
            <a:r>
              <a:rPr lang="es-CO" dirty="0" smtClean="0">
                <a:hlinkClick r:id="rId3"/>
              </a:rPr>
              <a:t>/</a:t>
            </a:r>
            <a:endParaRPr lang="es-CO" dirty="0" smtClean="0"/>
          </a:p>
          <a:p>
            <a:r>
              <a:rPr lang="es-CO" dirty="0">
                <a:hlinkClick r:id="rId4"/>
              </a:rPr>
              <a:t>http://ucanalytics.com/blogs/learn-r-12-books-and-online-resources</a:t>
            </a:r>
            <a:r>
              <a:rPr lang="es-CO" dirty="0" smtClean="0">
                <a:hlinkClick r:id="rId4"/>
              </a:rPr>
              <a:t>/</a:t>
            </a:r>
            <a:endParaRPr lang="es-CO" dirty="0" smtClean="0"/>
          </a:p>
          <a:p>
            <a:r>
              <a:rPr lang="es-CO" dirty="0">
                <a:hlinkClick r:id="rId5"/>
              </a:rPr>
              <a:t>https://</a:t>
            </a:r>
            <a:r>
              <a:rPr lang="es-CO" dirty="0" smtClean="0">
                <a:hlinkClick r:id="rId5"/>
              </a:rPr>
              <a:t>www.coursera.org/specializations/jhu-data-science</a:t>
            </a:r>
            <a:endParaRPr lang="es-CO" dirty="0" smtClean="0"/>
          </a:p>
          <a:p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778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5576" y="2789565"/>
            <a:ext cx="567629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GRACIAS!!!!</a:t>
            </a:r>
            <a:endParaRPr lang="es-CO" sz="8800" b="0" cap="none" spc="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026" name="Picture 2" descr="Resultado de imagen para mano bi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564904"/>
            <a:ext cx="1895872" cy="189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This is the end </a:t>
            </a:r>
            <a:r>
              <a:rPr lang="en-US" sz="3600" b="1" dirty="0" smtClean="0">
                <a:sym typeface="Wingdings" panose="05000000000000000000" pitchFamily="2" charset="2"/>
              </a:rPr>
              <a:t>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62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Definiciones</a:t>
            </a:r>
            <a:endParaRPr lang="es-C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84984"/>
          </a:xfrm>
        </p:spPr>
        <p:txBody>
          <a:bodyPr>
            <a:normAutofit lnSpcReduction="10000"/>
          </a:bodyPr>
          <a:lstStyle/>
          <a:p>
            <a:pPr algn="just"/>
            <a:endParaRPr lang="en-US" sz="2100" b="1" dirty="0" smtClean="0"/>
          </a:p>
          <a:p>
            <a:pPr algn="just"/>
            <a:r>
              <a:rPr lang="en-US" sz="2100" b="1" dirty="0" smtClean="0"/>
              <a:t>Big data</a:t>
            </a:r>
            <a:r>
              <a:rPr lang="en-US" sz="2100" dirty="0" smtClean="0"/>
              <a:t>: </a:t>
            </a:r>
            <a:r>
              <a:rPr lang="es-CO" sz="2100" dirty="0"/>
              <a:t> es un </a:t>
            </a:r>
            <a:r>
              <a:rPr lang="es-CO" sz="2100" dirty="0" smtClean="0"/>
              <a:t>tendencia que </a:t>
            </a:r>
            <a:r>
              <a:rPr lang="es-CO" sz="2100" dirty="0"/>
              <a:t>hace referencia al </a:t>
            </a:r>
            <a:r>
              <a:rPr lang="es-CO" sz="2100" b="1" dirty="0"/>
              <a:t>almacenamiento de grandes </a:t>
            </a:r>
            <a:r>
              <a:rPr lang="es-CO" sz="2100" b="1" dirty="0" smtClean="0"/>
              <a:t>volúmenes de </a:t>
            </a:r>
            <a:r>
              <a:rPr lang="es-CO" sz="2100" b="1" dirty="0"/>
              <a:t>datos</a:t>
            </a:r>
            <a:r>
              <a:rPr lang="es-CO" sz="2100" dirty="0"/>
              <a:t> y a los procedimientos usados para encontrar patrones repetitivos dentro de esos datos</a:t>
            </a:r>
            <a:r>
              <a:rPr lang="es-CO" sz="2100" dirty="0" smtClean="0"/>
              <a:t>.</a:t>
            </a:r>
          </a:p>
          <a:p>
            <a:pPr algn="just"/>
            <a:endParaRPr lang="en-US" sz="2100" dirty="0"/>
          </a:p>
          <a:p>
            <a:pPr algn="just"/>
            <a:r>
              <a:rPr lang="en-US" sz="2100" b="1" dirty="0" err="1" smtClean="0"/>
              <a:t>Minería</a:t>
            </a:r>
            <a:r>
              <a:rPr lang="en-US" sz="2100" b="1" dirty="0" smtClean="0"/>
              <a:t> de </a:t>
            </a:r>
            <a:r>
              <a:rPr lang="en-US" sz="2100" b="1" dirty="0" err="1" smtClean="0"/>
              <a:t>datos</a:t>
            </a:r>
            <a:r>
              <a:rPr lang="en-US" sz="2100" b="1" dirty="0" smtClean="0"/>
              <a:t>:  </a:t>
            </a:r>
            <a:r>
              <a:rPr lang="es-CO" sz="2100" dirty="0"/>
              <a:t>Es un campo de </a:t>
            </a:r>
            <a:r>
              <a:rPr lang="es-CO" sz="2100" dirty="0" smtClean="0"/>
              <a:t>las </a:t>
            </a:r>
            <a:r>
              <a:rPr lang="es-CO" sz="2100" dirty="0"/>
              <a:t>ciencias de la computación </a:t>
            </a:r>
            <a:r>
              <a:rPr lang="es-CO" sz="2100" dirty="0" smtClean="0"/>
              <a:t>que tiene como propósito </a:t>
            </a:r>
            <a:r>
              <a:rPr lang="es-CO" sz="2100" dirty="0"/>
              <a:t>descubrir </a:t>
            </a:r>
            <a:r>
              <a:rPr lang="es-CO" sz="2100" b="1" dirty="0"/>
              <a:t>patrones en grandes</a:t>
            </a:r>
            <a:r>
              <a:rPr lang="es-CO" sz="2100" dirty="0"/>
              <a:t> volúmenes de conjuntos de </a:t>
            </a:r>
            <a:r>
              <a:rPr lang="es-CO" sz="2100" dirty="0" smtClean="0"/>
              <a:t>datos. </a:t>
            </a:r>
          </a:p>
          <a:p>
            <a:pPr marL="0" indent="0" algn="just">
              <a:buNone/>
            </a:pPr>
            <a:r>
              <a:rPr lang="es-CO" sz="2100" dirty="0" smtClean="0"/>
              <a:t>     Utiliza </a:t>
            </a:r>
            <a:r>
              <a:rPr lang="es-CO" sz="2100" dirty="0"/>
              <a:t>los métodos de la inteligencia artificial, aprendizaje </a:t>
            </a:r>
            <a:r>
              <a:rPr lang="es-CO" sz="2100" dirty="0" smtClean="0"/>
              <a:t>automático y </a:t>
            </a:r>
          </a:p>
          <a:p>
            <a:pPr marL="0" indent="0" algn="just">
              <a:buNone/>
            </a:pPr>
            <a:r>
              <a:rPr lang="es-CO" sz="2100" dirty="0"/>
              <a:t> </a:t>
            </a:r>
            <a:r>
              <a:rPr lang="es-CO" sz="2100" dirty="0" smtClean="0"/>
              <a:t>     estadística.</a:t>
            </a:r>
            <a:endParaRPr lang="es-CO" sz="2100" dirty="0"/>
          </a:p>
        </p:txBody>
      </p:sp>
    </p:spTree>
    <p:extLst>
      <p:ext uri="{BB962C8B-B14F-4D97-AF65-F5344CB8AC3E}">
        <p14:creationId xmlns:p14="http://schemas.microsoft.com/office/powerpoint/2010/main" val="254798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Definiciones</a:t>
            </a:r>
            <a:endParaRPr lang="es-C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s-CO" sz="2200" b="1" dirty="0" smtClean="0"/>
              <a:t>Características, variables de entrada (</a:t>
            </a:r>
            <a:r>
              <a:rPr lang="es-CO" sz="2200" b="1" dirty="0" err="1" smtClean="0"/>
              <a:t>Features</a:t>
            </a:r>
            <a:r>
              <a:rPr lang="es-CO" sz="2200" b="1" dirty="0" smtClean="0"/>
              <a:t>): </a:t>
            </a:r>
            <a:r>
              <a:rPr lang="es-CO" sz="2200" dirty="0" smtClean="0"/>
              <a:t>Variables medidas sobre las observaciones que se asocian luego a un variable salida.</a:t>
            </a:r>
          </a:p>
          <a:p>
            <a:endParaRPr lang="es-CO" sz="2200" dirty="0" smtClean="0"/>
          </a:p>
          <a:p>
            <a:r>
              <a:rPr lang="es-CO" sz="2200" b="1" dirty="0" smtClean="0"/>
              <a:t>Variable de salida: </a:t>
            </a:r>
            <a:r>
              <a:rPr lang="es-CO" sz="2200" dirty="0" smtClean="0"/>
              <a:t>Variable a explicar de interés.</a:t>
            </a:r>
          </a:p>
          <a:p>
            <a:endParaRPr lang="en-US" sz="2200" dirty="0"/>
          </a:p>
          <a:p>
            <a:r>
              <a:rPr lang="es-CO" sz="2200" b="1" dirty="0" smtClean="0"/>
              <a:t>Función costo:  </a:t>
            </a:r>
            <a:r>
              <a:rPr lang="es-CO" sz="2200" dirty="0" smtClean="0"/>
              <a:t>Es una función que permite aproximar un conjunto de variables de entrada para generar una respuesta aproximada según la variable de salida.</a:t>
            </a:r>
            <a:endParaRPr lang="es-CO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62414" y="5229200"/>
                <a:ext cx="1650965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s-CO" sz="21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414" y="5229200"/>
                <a:ext cx="1650965" cy="323165"/>
              </a:xfrm>
              <a:prstGeom prst="rect">
                <a:avLst/>
              </a:prstGeom>
              <a:blipFill rotWithShape="0">
                <a:blip r:embed="rId2"/>
                <a:stretch>
                  <a:fillRect l="-3704" t="-1887" r="-1852" b="-3207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21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Tipo de aprendizaje</a:t>
            </a:r>
            <a:endParaRPr lang="es-C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s-CO" sz="2400" b="1" dirty="0" smtClean="0"/>
              <a:t>Aprendizaje supervisado</a:t>
            </a:r>
            <a:r>
              <a:rPr lang="es-CO" sz="2400" dirty="0" smtClean="0"/>
              <a:t>: se deduce una función, de acuerdo a un conjunto de variables de salida para la reducción de un error.</a:t>
            </a:r>
          </a:p>
          <a:p>
            <a:pPr lvl="1"/>
            <a:r>
              <a:rPr lang="es-CO" sz="2000" dirty="0" smtClean="0"/>
              <a:t>Clasificación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err="1" smtClean="0"/>
              <a:t>Regresión</a:t>
            </a:r>
            <a:r>
              <a:rPr lang="en-US" sz="2000" dirty="0"/>
              <a:t>.</a:t>
            </a:r>
          </a:p>
          <a:p>
            <a:endParaRPr lang="en-US" sz="2400" dirty="0" smtClean="0"/>
          </a:p>
          <a:p>
            <a:r>
              <a:rPr lang="es-CO" sz="2400" b="1" dirty="0" smtClean="0"/>
              <a:t>Aprendizaje no supervisado: </a:t>
            </a:r>
            <a:r>
              <a:rPr lang="es-CO" sz="2400" dirty="0" smtClean="0"/>
              <a:t>No hay una variable de salida, se busca compresión de los datos tratando un conjunto de variables de entrada.</a:t>
            </a:r>
          </a:p>
          <a:p>
            <a:pPr marL="0" indent="0">
              <a:buNone/>
            </a:pPr>
            <a:endParaRPr lang="es-CO" sz="2400" dirty="0" smtClean="0"/>
          </a:p>
          <a:p>
            <a:pPr lvl="1"/>
            <a:r>
              <a:rPr lang="en-US" sz="2000" dirty="0" smtClean="0"/>
              <a:t>Clustering.</a:t>
            </a:r>
          </a:p>
          <a:p>
            <a:pPr lvl="1"/>
            <a:r>
              <a:rPr lang="es-CO" sz="2000" dirty="0" smtClean="0"/>
              <a:t>Componentes</a:t>
            </a:r>
            <a:r>
              <a:rPr lang="en-US" sz="2000" dirty="0" smtClean="0"/>
              <a:t> principals.</a:t>
            </a:r>
            <a:endParaRPr lang="en-US" sz="2000" dirty="0"/>
          </a:p>
          <a:p>
            <a:pPr marL="0" indent="0">
              <a:buNone/>
            </a:pPr>
            <a:endParaRPr lang="es-CO" sz="2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15816" y="3068960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55976" y="285293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Predicción o interpretación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0300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Predicción en modelos de machine </a:t>
            </a:r>
            <a:r>
              <a:rPr lang="es-CO" b="1" dirty="0" err="1" smtClean="0"/>
              <a:t>learning</a:t>
            </a:r>
            <a:endParaRPr lang="es-CO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988840"/>
            <a:ext cx="61245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5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Algoritmos de predicción</a:t>
            </a:r>
            <a:endParaRPr lang="es-C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435280" cy="4525963"/>
          </a:xfrm>
        </p:spPr>
        <p:txBody>
          <a:bodyPr>
            <a:normAutofit/>
          </a:bodyPr>
          <a:lstStyle/>
          <a:p>
            <a:r>
              <a:rPr lang="es-CO" sz="2100" b="1" dirty="0" smtClean="0"/>
              <a:t>Pregunta</a:t>
            </a:r>
            <a:r>
              <a:rPr lang="es-CO" sz="2100" dirty="0" smtClean="0"/>
              <a:t>:¿Que mails son spam?,¿Que zonas son bosque?,¿Que clientes serán morosos?</a:t>
            </a:r>
          </a:p>
          <a:p>
            <a:endParaRPr lang="es-CO" sz="900" dirty="0" smtClean="0"/>
          </a:p>
          <a:p>
            <a:r>
              <a:rPr lang="es-CO" sz="2100" b="1" dirty="0" smtClean="0"/>
              <a:t>Entrada de datos: </a:t>
            </a:r>
            <a:r>
              <a:rPr lang="es-CO" sz="2100" dirty="0" smtClean="0"/>
              <a:t>conjuntos de e-mail, Imágenes satelitales, información de clientes. (Ya clasificados)</a:t>
            </a:r>
          </a:p>
          <a:p>
            <a:endParaRPr lang="es-CO" sz="900" dirty="0" smtClean="0"/>
          </a:p>
          <a:p>
            <a:r>
              <a:rPr lang="es-CO" sz="2100" b="1" dirty="0" smtClean="0"/>
              <a:t>Variables de entrada:</a:t>
            </a:r>
            <a:r>
              <a:rPr lang="es-CO" sz="2100" dirty="0" smtClean="0"/>
              <a:t> Frecuencia de ciertas palabras, índices espectrales por color, variables seleccionadas</a:t>
            </a:r>
          </a:p>
          <a:p>
            <a:endParaRPr lang="es-CO" sz="900" dirty="0" smtClean="0"/>
          </a:p>
          <a:p>
            <a:r>
              <a:rPr lang="es-CO" sz="2100" b="1" dirty="0" smtClean="0"/>
              <a:t>Algoritmo: </a:t>
            </a:r>
            <a:r>
              <a:rPr lang="es-CO" sz="2100" dirty="0" smtClean="0"/>
              <a:t>Redes neuronales artificiales, </a:t>
            </a:r>
            <a:r>
              <a:rPr lang="es-CO" sz="2100" dirty="0" err="1" smtClean="0"/>
              <a:t>suppor</a:t>
            </a:r>
            <a:r>
              <a:rPr lang="es-CO" sz="2100" dirty="0" smtClean="0"/>
              <a:t> vector machine, J46</a:t>
            </a:r>
          </a:p>
          <a:p>
            <a:endParaRPr lang="es-CO" sz="800" b="1" dirty="0" smtClean="0"/>
          </a:p>
          <a:p>
            <a:r>
              <a:rPr lang="es-CO" sz="2100" b="1" dirty="0" smtClean="0"/>
              <a:t>Parámetros:  </a:t>
            </a:r>
            <a:r>
              <a:rPr lang="es-CO" sz="2100" dirty="0" smtClean="0"/>
              <a:t>(Tasa de decaimiento, neuronas ocultas) ,(costo), (umbral de confianza)</a:t>
            </a:r>
          </a:p>
          <a:p>
            <a:endParaRPr lang="es-CO" sz="800" dirty="0" smtClean="0"/>
          </a:p>
          <a:p>
            <a:r>
              <a:rPr lang="es-CO" sz="2100" b="1" dirty="0" smtClean="0"/>
              <a:t>Evaluación. </a:t>
            </a:r>
            <a:r>
              <a:rPr lang="es-CO" sz="2100" dirty="0" smtClean="0"/>
              <a:t>(Precisión, exactitud, concordancia)</a:t>
            </a:r>
            <a:endParaRPr lang="es-CO" sz="2100" b="1" dirty="0"/>
          </a:p>
        </p:txBody>
      </p:sp>
    </p:spTree>
    <p:extLst>
      <p:ext uri="{BB962C8B-B14F-4D97-AF65-F5344CB8AC3E}">
        <p14:creationId xmlns:p14="http://schemas.microsoft.com/office/powerpoint/2010/main" val="215713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Tipos</a:t>
            </a:r>
            <a:r>
              <a:rPr lang="en-US" b="1" dirty="0" smtClean="0"/>
              <a:t> de error.</a:t>
            </a:r>
            <a:endParaRPr lang="es-C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400" b="1" dirty="0" smtClean="0"/>
              <a:t>Error dentro de la muestra: </a:t>
            </a:r>
            <a:r>
              <a:rPr lang="es-CO" sz="2400" dirty="0" smtClean="0"/>
              <a:t>La tasa de error que se obtiene en los mismos datos para construir el modelo.</a:t>
            </a:r>
          </a:p>
          <a:p>
            <a:endParaRPr lang="en-US" sz="2400" dirty="0"/>
          </a:p>
          <a:p>
            <a:r>
              <a:rPr lang="es-CO" sz="2400" b="1" dirty="0" smtClean="0"/>
              <a:t>Error fuera de la muestra: </a:t>
            </a:r>
            <a:r>
              <a:rPr lang="es-CO" sz="2400" dirty="0" smtClean="0"/>
              <a:t>La tasa de error que se obtiene al traer nuevos datos no mostrados, también conocido como error de generalización.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13252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Overfitting – </a:t>
            </a:r>
            <a:r>
              <a:rPr lang="es-CO" b="1" dirty="0" smtClean="0"/>
              <a:t>sobre parametrización</a:t>
            </a:r>
            <a:endParaRPr lang="es-CO" b="1" dirty="0"/>
          </a:p>
        </p:txBody>
      </p:sp>
      <p:pic>
        <p:nvPicPr>
          <p:cNvPr id="1026" name="Picture 2" descr="Resultado de imagen para overfit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04864"/>
            <a:ext cx="3391644" cy="339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80112" y="378904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Generalización</a:t>
            </a:r>
          </a:p>
          <a:p>
            <a:r>
              <a:rPr lang="es-CO" dirty="0" smtClean="0"/>
              <a:t>Nuevos datos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6501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3919</TotalTime>
  <Words>1043</Words>
  <Application>Microsoft Office PowerPoint</Application>
  <PresentationFormat>On-screen Show (4:3)</PresentationFormat>
  <Paragraphs>485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Trebuchet MS</vt:lpstr>
      <vt:lpstr>Wingdings</vt:lpstr>
      <vt:lpstr>Tema de Office</vt:lpstr>
      <vt:lpstr>SESIÓN 5 PROGRAMACIÓN EN R MINERÍA DE DATOS EN R.</vt:lpstr>
      <vt:lpstr>Contenido</vt:lpstr>
      <vt:lpstr>Definiciones</vt:lpstr>
      <vt:lpstr>Definiciones</vt:lpstr>
      <vt:lpstr>Tipo de aprendizaje</vt:lpstr>
      <vt:lpstr>Predicción en modelos de machine learning</vt:lpstr>
      <vt:lpstr>Algoritmos de predicción</vt:lpstr>
      <vt:lpstr>Tipos de error.</vt:lpstr>
      <vt:lpstr>Overfitting – sobre parametrización</vt:lpstr>
      <vt:lpstr>Diseño de estudio para el conjunto de datos </vt:lpstr>
      <vt:lpstr>K - fold</vt:lpstr>
      <vt:lpstr>Medir el desempeño</vt:lpstr>
      <vt:lpstr>Métodos en machine learning para implementar</vt:lpstr>
      <vt:lpstr>El mejor método de aprendizaje de máquina</vt:lpstr>
      <vt:lpstr>PowerPoint Presentation</vt:lpstr>
      <vt:lpstr>PowerPoint Presentation</vt:lpstr>
      <vt:lpstr>PowerPoint Presentation</vt:lpstr>
      <vt:lpstr>PowerPoint Presentation</vt:lpstr>
      <vt:lpstr>Resumén</vt:lpstr>
      <vt:lpstr>Bibliografía</vt:lpstr>
      <vt:lpstr>This is the end </vt:lpstr>
    </vt:vector>
  </TitlesOfParts>
  <Company>Betancourt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ESTADISTICA</dc:title>
  <dc:creator>HugoAndreD</dc:creator>
  <cp:lastModifiedBy>Dorado Betancourt, Hugo Andres (CIAT)</cp:lastModifiedBy>
  <cp:revision>273</cp:revision>
  <dcterms:created xsi:type="dcterms:W3CDTF">2012-04-22T01:20:44Z</dcterms:created>
  <dcterms:modified xsi:type="dcterms:W3CDTF">2018-05-15T18:37:07Z</dcterms:modified>
</cp:coreProperties>
</file>