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3" r:id="rId3"/>
    <p:sldId id="264" r:id="rId4"/>
    <p:sldId id="258" r:id="rId5"/>
    <p:sldId id="261" r:id="rId6"/>
    <p:sldId id="260" r:id="rId7"/>
    <p:sldId id="262" r:id="rId8"/>
    <p:sldId id="269" r:id="rId9"/>
    <p:sldId id="270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2D932-98F2-415E-9BA7-1E677E21B9A8}" type="datetimeFigureOut">
              <a:rPr lang="es-CO" smtClean="0"/>
              <a:t>25/05/2018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E4938-D41D-4A0B-A8CF-8E497F059D1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23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4224-2108-4D4A-B2AC-0AF053EBDDD5}" type="datetimeFigureOut">
              <a:rPr lang="es-CO" smtClean="0"/>
              <a:t>25/05/2018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4B39-FB42-4DEE-8C97-60786F7EF6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318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4224-2108-4D4A-B2AC-0AF053EBDDD5}" type="datetimeFigureOut">
              <a:rPr lang="es-CO" smtClean="0"/>
              <a:t>25/05/2018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4B39-FB42-4DEE-8C97-60786F7EF6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473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4224-2108-4D4A-B2AC-0AF053EBDDD5}" type="datetimeFigureOut">
              <a:rPr lang="es-CO" smtClean="0"/>
              <a:t>25/05/2018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4B39-FB42-4DEE-8C97-60786F7EF6B2}" type="slidenum">
              <a:rPr lang="es-CO" smtClean="0"/>
              <a:t>‹#›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867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4224-2108-4D4A-B2AC-0AF053EBDDD5}" type="datetimeFigureOut">
              <a:rPr lang="es-CO" smtClean="0"/>
              <a:t>25/05/2018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4B39-FB42-4DEE-8C97-60786F7EF6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627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4224-2108-4D4A-B2AC-0AF053EBDDD5}" type="datetimeFigureOut">
              <a:rPr lang="es-CO" smtClean="0"/>
              <a:t>25/05/2018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4B39-FB42-4DEE-8C97-60786F7EF6B2}" type="slidenum">
              <a:rPr lang="es-CO" smtClean="0"/>
              <a:t>‹#›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876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4224-2108-4D4A-B2AC-0AF053EBDDD5}" type="datetimeFigureOut">
              <a:rPr lang="es-CO" smtClean="0"/>
              <a:t>25/05/2018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4B39-FB42-4DEE-8C97-60786F7EF6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4913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4224-2108-4D4A-B2AC-0AF053EBDDD5}" type="datetimeFigureOut">
              <a:rPr lang="es-CO" smtClean="0"/>
              <a:t>25/05/2018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4B39-FB42-4DEE-8C97-60786F7EF6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8767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4224-2108-4D4A-B2AC-0AF053EBDDD5}" type="datetimeFigureOut">
              <a:rPr lang="es-CO" smtClean="0"/>
              <a:t>25/05/2018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4B39-FB42-4DEE-8C97-60786F7EF6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139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4224-2108-4D4A-B2AC-0AF053EBDDD5}" type="datetimeFigureOut">
              <a:rPr lang="es-CO" smtClean="0"/>
              <a:t>25/05/2018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4B39-FB42-4DEE-8C97-60786F7EF6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159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4224-2108-4D4A-B2AC-0AF053EBDDD5}" type="datetimeFigureOut">
              <a:rPr lang="es-CO" smtClean="0"/>
              <a:t>25/05/2018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4B39-FB42-4DEE-8C97-60786F7EF6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095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4224-2108-4D4A-B2AC-0AF053EBDDD5}" type="datetimeFigureOut">
              <a:rPr lang="es-CO" smtClean="0"/>
              <a:t>25/05/2018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4B39-FB42-4DEE-8C97-60786F7EF6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716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4224-2108-4D4A-B2AC-0AF053EBDDD5}" type="datetimeFigureOut">
              <a:rPr lang="es-CO" smtClean="0"/>
              <a:t>25/05/2018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4B39-FB42-4DEE-8C97-60786F7EF6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105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4224-2108-4D4A-B2AC-0AF053EBDDD5}" type="datetimeFigureOut">
              <a:rPr lang="es-CO" smtClean="0"/>
              <a:t>25/05/2018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4B39-FB42-4DEE-8C97-60786F7EF6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882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4224-2108-4D4A-B2AC-0AF053EBDDD5}" type="datetimeFigureOut">
              <a:rPr lang="es-CO" smtClean="0"/>
              <a:t>25/05/2018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4B39-FB42-4DEE-8C97-60786F7EF6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727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4224-2108-4D4A-B2AC-0AF053EBDDD5}" type="datetimeFigureOut">
              <a:rPr lang="es-CO" smtClean="0"/>
              <a:t>25/05/2018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4B39-FB42-4DEE-8C97-60786F7EF6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539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4224-2108-4D4A-B2AC-0AF053EBDDD5}" type="datetimeFigureOut">
              <a:rPr lang="es-CO" smtClean="0"/>
              <a:t>25/05/2018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4B39-FB42-4DEE-8C97-60786F7EF6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370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B4224-2108-4D4A-B2AC-0AF053EBDDD5}" type="datetimeFigureOut">
              <a:rPr lang="es-CO" smtClean="0"/>
              <a:t>25/05/2018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1F4B39-FB42-4DEE-8C97-60786F7EF6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725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ANÁLISIS DE DATOS EN AGRICULTURA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8844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Antes de </a:t>
            </a:r>
            <a:r>
              <a:rPr lang="en-US" dirty="0" err="1" smtClean="0"/>
              <a:t>empezar</a:t>
            </a:r>
            <a:endParaRPr lang="en-US" dirty="0" smtClean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8" y="2612717"/>
            <a:ext cx="4014519" cy="3028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701" y="2612717"/>
            <a:ext cx="3917019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Leer </a:t>
            </a:r>
            <a:r>
              <a:rPr lang="en-US" dirty="0" err="1" smtClean="0"/>
              <a:t>archivos</a:t>
            </a:r>
            <a:endParaRPr lang="es-CO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885" y="1406840"/>
            <a:ext cx="5593565" cy="3574090"/>
          </a:xfrm>
        </p:spPr>
      </p:pic>
    </p:spTree>
    <p:extLst>
      <p:ext uri="{BB962C8B-B14F-4D97-AF65-F5344CB8AC3E}">
        <p14:creationId xmlns:p14="http://schemas.microsoft.com/office/powerpoint/2010/main" val="2003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Medidas</a:t>
            </a:r>
            <a:r>
              <a:rPr lang="en-US" dirty="0" smtClean="0"/>
              <a:t> </a:t>
            </a:r>
            <a:r>
              <a:rPr lang="en-US" dirty="0" err="1" smtClean="0"/>
              <a:t>descriptivas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</a:t>
            </a:r>
            <a:endParaRPr lang="es-CO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24815"/>
              </p:ext>
            </p:extLst>
          </p:nvPr>
        </p:nvGraphicFramePr>
        <p:xfrm>
          <a:off x="772541" y="1685825"/>
          <a:ext cx="8621624" cy="3498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0812"/>
                <a:gridCol w="4310812"/>
              </a:tblGrid>
              <a:tr h="49980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Medidas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Comando</a:t>
                      </a:r>
                      <a:endParaRPr lang="es-CO" dirty="0"/>
                    </a:p>
                  </a:txBody>
                  <a:tcPr/>
                </a:tc>
              </a:tr>
              <a:tr h="4998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Media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mean(valor, na.rm=T)</a:t>
                      </a:r>
                      <a:endParaRPr lang="es-C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9807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Mediana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median(valor, na.rm=T)</a:t>
                      </a:r>
                      <a:endParaRPr lang="es-CO" sz="1600" dirty="0"/>
                    </a:p>
                  </a:txBody>
                  <a:tcPr/>
                </a:tc>
              </a:tr>
              <a:tr h="499807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Moda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mlv(datos,</a:t>
                      </a:r>
                      <a:r>
                        <a:rPr lang="es-CO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es-CO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lang="es-CO" sz="16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mfv</a:t>
                      </a:r>
                      <a:r>
                        <a:rPr lang="es-CO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</a:t>
                      </a:r>
                      <a:endParaRPr lang="es-C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9807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Varianza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datos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C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9807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Desviación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Estándar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datos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C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98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Quantiles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quantiles(</a:t>
                      </a:r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datos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CO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0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endParaRPr lang="es-CO" dirty="0"/>
          </a:p>
        </p:txBody>
      </p:sp>
      <p:sp>
        <p:nvSpPr>
          <p:cNvPr id="9" name="22 Rectángulo"/>
          <p:cNvSpPr/>
          <p:nvPr/>
        </p:nvSpPr>
        <p:spPr>
          <a:xfrm>
            <a:off x="3939817" y="1270000"/>
            <a:ext cx="207170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CUALITATIVAS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36 Rectángulo"/>
          <p:cNvSpPr/>
          <p:nvPr/>
        </p:nvSpPr>
        <p:spPr>
          <a:xfrm>
            <a:off x="3061001" y="1930400"/>
            <a:ext cx="40719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Si sus valores (modalidades) no se </a:t>
            </a:r>
          </a:p>
          <a:p>
            <a:pPr algn="just"/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 pueden asociar naturalmente a un </a:t>
            </a:r>
          </a:p>
          <a:p>
            <a:pPr algn="just"/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 número.</a:t>
            </a:r>
          </a:p>
          <a:p>
            <a:pPr algn="just">
              <a:buFontTx/>
              <a:buChar char="-"/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No se pueden hacer operaciones </a:t>
            </a:r>
          </a:p>
          <a:p>
            <a:pPr algn="just"/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  algebraicas con ellos.</a:t>
            </a:r>
          </a:p>
        </p:txBody>
      </p:sp>
      <p:sp>
        <p:nvSpPr>
          <p:cNvPr id="13" name="40 CuadroTexto"/>
          <p:cNvSpPr txBox="1"/>
          <p:nvPr/>
        </p:nvSpPr>
        <p:spPr>
          <a:xfrm>
            <a:off x="232337" y="3936334"/>
            <a:ext cx="4500594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Nominales:</a:t>
            </a:r>
          </a:p>
          <a:p>
            <a:pPr lvl="0" algn="just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Si sus valores </a:t>
            </a:r>
            <a:r>
              <a:rPr lang="es-ES" u="sng" dirty="0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 se pueden ordenar, 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jemplos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Sexo (Masculino, Femenino)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Color ojos (Verde, Azul, Gris, Negro</a:t>
            </a:r>
            <a:r>
              <a:rPr lang="es-E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Fumar (Si/No)</a:t>
            </a:r>
          </a:p>
          <a:p>
            <a:pPr lvl="0" algn="just"/>
            <a:endParaRPr lang="es-E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s-ES" b="1" i="1" dirty="0" smtClean="0">
                <a:latin typeface="Times New Roman" pitchFamily="18" charset="0"/>
                <a:cs typeface="Times New Roman" pitchFamily="18" charset="0"/>
              </a:rPr>
              <a:t>Escala Nominal.</a:t>
            </a:r>
          </a:p>
        </p:txBody>
      </p:sp>
      <p:sp>
        <p:nvSpPr>
          <p:cNvPr id="16" name="41 CuadroTexto"/>
          <p:cNvSpPr txBox="1"/>
          <p:nvPr/>
        </p:nvSpPr>
        <p:spPr>
          <a:xfrm>
            <a:off x="5199301" y="3936334"/>
            <a:ext cx="4500594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Ordinales:</a:t>
            </a:r>
          </a:p>
          <a:p>
            <a:pPr lvl="0" algn="just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Si sus valores se pueden ordenar, ejemplos: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Grado de satisfacción (Excelente, Bueno, Regular, Malo)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E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Intensidad de dolor (Intenso, leve)</a:t>
            </a:r>
          </a:p>
          <a:p>
            <a:pPr lvl="0" algn="just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Escala ordinal</a:t>
            </a:r>
          </a:p>
        </p:txBody>
      </p:sp>
    </p:spTree>
    <p:extLst>
      <p:ext uri="{BB962C8B-B14F-4D97-AF65-F5344CB8AC3E}">
        <p14:creationId xmlns:p14="http://schemas.microsoft.com/office/powerpoint/2010/main" val="200503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3 Rectángulo"/>
          <p:cNvSpPr/>
          <p:nvPr/>
        </p:nvSpPr>
        <p:spPr>
          <a:xfrm>
            <a:off x="3874042" y="928403"/>
            <a:ext cx="2286016" cy="5000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CUANTITATIVAS</a:t>
            </a:r>
            <a:endParaRPr lang="es-E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10 Rectángulo"/>
          <p:cNvSpPr/>
          <p:nvPr/>
        </p:nvSpPr>
        <p:spPr>
          <a:xfrm>
            <a:off x="3371549" y="1725298"/>
            <a:ext cx="392909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- Si sus valores son numéricos.</a:t>
            </a:r>
          </a:p>
          <a:p>
            <a:pPr algn="just"/>
            <a:endParaRPr lang="es-ES" sz="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Tiene sentido hacer operaciones </a:t>
            </a:r>
          </a:p>
          <a:p>
            <a:pPr algn="just"/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  algebraicas con ellos.</a:t>
            </a:r>
          </a:p>
        </p:txBody>
      </p:sp>
      <p:sp>
        <p:nvSpPr>
          <p:cNvPr id="6" name="42 CuadroTexto"/>
          <p:cNvSpPr txBox="1"/>
          <p:nvPr/>
        </p:nvSpPr>
        <p:spPr>
          <a:xfrm>
            <a:off x="334003" y="3160900"/>
            <a:ext cx="4500594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Discretas: </a:t>
            </a:r>
          </a:p>
          <a:p>
            <a:pPr algn="just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Si toma valores enteros.</a:t>
            </a:r>
          </a:p>
          <a:p>
            <a:pPr algn="just"/>
            <a:r>
              <a:rPr lang="es-E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Número de hijos, Número de carros.</a:t>
            </a:r>
          </a:p>
          <a:p>
            <a:pPr algn="just"/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ES" sz="1600" b="1" dirty="0" smtClean="0">
                <a:latin typeface="Times New Roman" pitchFamily="18" charset="0"/>
                <a:cs typeface="Times New Roman" pitchFamily="18" charset="0"/>
              </a:rPr>
              <a:t>Escala de la razón: </a:t>
            </a:r>
          </a:p>
          <a:p>
            <a:pPr algn="just"/>
            <a:r>
              <a:rPr lang="es-ES" sz="1600" dirty="0" smtClean="0">
                <a:latin typeface="Times New Roman" pitchFamily="18" charset="0"/>
                <a:cs typeface="Times New Roman" pitchFamily="18" charset="0"/>
              </a:rPr>
              <a:t>El valor cero refleja ausencia de la característica</a:t>
            </a:r>
            <a:r>
              <a:rPr lang="es-E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endParaRPr lang="es-E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43 CuadroTexto"/>
          <p:cNvSpPr txBox="1"/>
          <p:nvPr/>
        </p:nvSpPr>
        <p:spPr>
          <a:xfrm>
            <a:off x="5199301" y="3160900"/>
            <a:ext cx="45720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>
                <a:latin typeface="Times New Roman" pitchFamily="18" charset="0"/>
                <a:cs typeface="Times New Roman" pitchFamily="18" charset="0"/>
              </a:rPr>
              <a:t>Continuas:</a:t>
            </a:r>
          </a:p>
          <a:p>
            <a:pPr algn="just"/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Si entre dos valores, son posibles infinitos valores intermedios.</a:t>
            </a:r>
          </a:p>
          <a:p>
            <a:pPr algn="just"/>
            <a:r>
              <a:rPr lang="es-E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Altura, Temperatura, Duración de una batería, Peso(kg).</a:t>
            </a:r>
          </a:p>
          <a:p>
            <a:pPr algn="just"/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s-ES" sz="1600" b="1" dirty="0" smtClean="0">
                <a:latin typeface="Times New Roman" pitchFamily="18" charset="0"/>
                <a:cs typeface="Times New Roman" pitchFamily="18" charset="0"/>
              </a:rPr>
              <a:t>Escala de intervalo:</a:t>
            </a:r>
          </a:p>
          <a:p>
            <a:pPr algn="just"/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El valor 0 es un valor arbitrario, no implica la no presencia de una característica. </a:t>
            </a:r>
          </a:p>
        </p:txBody>
      </p:sp>
    </p:spTree>
    <p:extLst>
      <p:ext uri="{BB962C8B-B14F-4D97-AF65-F5344CB8AC3E}">
        <p14:creationId xmlns:p14="http://schemas.microsoft.com/office/powerpoint/2010/main" val="322314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MEDIDAS DESCRIPTIVAS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endParaRPr lang="en-US" dirty="0"/>
          </a:p>
          <a:p>
            <a:r>
              <a:rPr lang="en-US" dirty="0" err="1" smtClean="0"/>
              <a:t>Mediana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Moda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Varianza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Desviación</a:t>
            </a:r>
            <a:r>
              <a:rPr lang="en-US" dirty="0" smtClean="0"/>
              <a:t> </a:t>
            </a:r>
            <a:r>
              <a:rPr lang="en-US" dirty="0" err="1" smtClean="0"/>
              <a:t>estandar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807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Mediana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344" y="1387783"/>
            <a:ext cx="7974961" cy="110525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Es</a:t>
            </a:r>
            <a:r>
              <a:rPr lang="en-US" dirty="0" smtClean="0"/>
              <a:t> el valor que </a:t>
            </a:r>
            <a:r>
              <a:rPr lang="en-US" dirty="0" err="1" smtClean="0"/>
              <a:t>separa</a:t>
            </a:r>
            <a:r>
              <a:rPr lang="en-US" dirty="0" smtClean="0"/>
              <a:t> la </a:t>
            </a:r>
            <a:r>
              <a:rPr lang="en-US" dirty="0" err="1" smtClean="0"/>
              <a:t>mitad</a:t>
            </a:r>
            <a:r>
              <a:rPr lang="en-US" dirty="0" smtClean="0"/>
              <a:t> de las </a:t>
            </a:r>
            <a:r>
              <a:rPr lang="en-US" dirty="0" err="1" smtClean="0"/>
              <a:t>observaciones</a:t>
            </a:r>
            <a:r>
              <a:rPr lang="en-US" dirty="0" smtClean="0"/>
              <a:t> </a:t>
            </a:r>
            <a:r>
              <a:rPr lang="en-US" dirty="0" err="1" smtClean="0"/>
              <a:t>ordenadas</a:t>
            </a:r>
            <a:r>
              <a:rPr lang="en-US" dirty="0" smtClean="0"/>
              <a:t> de </a:t>
            </a:r>
            <a:r>
              <a:rPr lang="en-US" dirty="0" err="1" smtClean="0"/>
              <a:t>menor</a:t>
            </a:r>
            <a:r>
              <a:rPr lang="en-US" dirty="0" smtClean="0"/>
              <a:t> a mayor.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47609" y="3010349"/>
            <a:ext cx="948906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013104" y="2487129"/>
            <a:ext cx="948906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73488" y="2243008"/>
            <a:ext cx="100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Muestra</a:t>
            </a:r>
            <a:r>
              <a:rPr lang="en-US" sz="1400" dirty="0" smtClean="0"/>
              <a:t> Original</a:t>
            </a:r>
            <a:endParaRPr lang="es-CO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49798" y="2817226"/>
            <a:ext cx="189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Organizarlos</a:t>
            </a:r>
            <a:r>
              <a:rPr lang="en-US" sz="1400" dirty="0" smtClean="0"/>
              <a:t> </a:t>
            </a:r>
            <a:r>
              <a:rPr lang="en-US" sz="1400" dirty="0" err="1" smtClean="0"/>
              <a:t>menor</a:t>
            </a:r>
            <a:r>
              <a:rPr lang="en-US" sz="1400" dirty="0" smtClean="0"/>
              <a:t> a mayor</a:t>
            </a:r>
            <a:endParaRPr lang="es-CO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78445" y="3682049"/>
            <a:ext cx="8627" cy="39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56400" y="4078864"/>
            <a:ext cx="83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Mediana</a:t>
            </a:r>
            <a:endParaRPr lang="es-CO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996515" y="2243008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3, 1, 5, 6, 7, 9, 10</a:t>
            </a:r>
          </a:p>
          <a:p>
            <a:endParaRPr lang="es-CO" dirty="0"/>
          </a:p>
        </p:txBody>
      </p:sp>
      <p:sp>
        <p:nvSpPr>
          <p:cNvPr id="19" name="TextBox 18"/>
          <p:cNvSpPr txBox="1"/>
          <p:nvPr/>
        </p:nvSpPr>
        <p:spPr>
          <a:xfrm>
            <a:off x="3971298" y="2791597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1, 3, 5, </a:t>
            </a:r>
            <a:r>
              <a:rPr lang="en-US" dirty="0" smtClean="0">
                <a:solidFill>
                  <a:schemeClr val="tx1"/>
                </a:solidFill>
              </a:rPr>
              <a:t>6</a:t>
            </a:r>
            <a:r>
              <a:rPr lang="en-US" dirty="0" smtClean="0"/>
              <a:t>, 7, 9, 10 </a:t>
            </a:r>
          </a:p>
          <a:p>
            <a:endParaRPr lang="es-CO" dirty="0"/>
          </a:p>
        </p:txBody>
      </p:sp>
      <p:sp>
        <p:nvSpPr>
          <p:cNvPr id="21" name="TextBox 20"/>
          <p:cNvSpPr txBox="1"/>
          <p:nvPr/>
        </p:nvSpPr>
        <p:spPr>
          <a:xfrm>
            <a:off x="3971298" y="331271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1, 3, 5, </a:t>
            </a:r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, 7, 9, 10</a:t>
            </a:r>
            <a:endParaRPr lang="es-CO" dirty="0"/>
          </a:p>
        </p:txBody>
      </p:sp>
      <p:sp>
        <p:nvSpPr>
          <p:cNvPr id="23" name="TextBox 22"/>
          <p:cNvSpPr txBox="1"/>
          <p:nvPr/>
        </p:nvSpPr>
        <p:spPr>
          <a:xfrm>
            <a:off x="746345" y="4718649"/>
            <a:ext cx="5081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¿</a:t>
            </a:r>
            <a:r>
              <a:rPr lang="en-US" dirty="0"/>
              <a:t>Que </a:t>
            </a:r>
            <a:r>
              <a:rPr lang="en-US" dirty="0" err="1"/>
              <a:t>pasa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tamaño</a:t>
            </a:r>
            <a:r>
              <a:rPr lang="en-US" dirty="0"/>
              <a:t> de la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impar</a:t>
            </a:r>
            <a:r>
              <a:rPr lang="en-US" dirty="0"/>
              <a:t>?</a:t>
            </a:r>
          </a:p>
          <a:p>
            <a:endParaRPr lang="es-CO" dirty="0"/>
          </a:p>
        </p:txBody>
      </p:sp>
      <p:sp>
        <p:nvSpPr>
          <p:cNvPr id="24" name="TextBox 23"/>
          <p:cNvSpPr txBox="1"/>
          <p:nvPr/>
        </p:nvSpPr>
        <p:spPr>
          <a:xfrm>
            <a:off x="6737231" y="479628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20, 2, 6, 12</a:t>
            </a:r>
            <a:endParaRPr lang="es-CO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151298" y="5516092"/>
            <a:ext cx="17253" cy="38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70608" y="5364980"/>
            <a:ext cx="2096218" cy="1199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2, 6, 12, 2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(6+12)÷2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9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254815" y="5426015"/>
            <a:ext cx="0" cy="28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536611" y="5426015"/>
            <a:ext cx="0" cy="28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3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7600"/>
          </a:xfrm>
        </p:spPr>
        <p:txBody>
          <a:bodyPr/>
          <a:lstStyle/>
          <a:p>
            <a:r>
              <a:rPr lang="en-US" dirty="0" smtClean="0"/>
              <a:t>Media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24950"/>
            <a:ext cx="3825655" cy="14868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Promedio</a:t>
            </a:r>
            <a:r>
              <a:rPr lang="en-US" dirty="0" smtClean="0"/>
              <a:t> </a:t>
            </a:r>
            <a:r>
              <a:rPr lang="en-US" dirty="0" err="1" smtClean="0"/>
              <a:t>aritmético</a:t>
            </a:r>
            <a:r>
              <a:rPr lang="en-US" dirty="0" smtClean="0"/>
              <a:t> de las </a:t>
            </a:r>
            <a:r>
              <a:rPr lang="en-US" dirty="0" err="1" smtClean="0"/>
              <a:t>observaciones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  <a:endParaRPr lang="es-CO" dirty="0"/>
          </a:p>
        </p:txBody>
      </p:sp>
      <p:sp>
        <p:nvSpPr>
          <p:cNvPr id="5" name="TextBox 4"/>
          <p:cNvSpPr txBox="1"/>
          <p:nvPr/>
        </p:nvSpPr>
        <p:spPr>
          <a:xfrm>
            <a:off x="5513763" y="1785834"/>
            <a:ext cx="806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n  =  5</a:t>
            </a:r>
            <a:endParaRPr lang="es-CO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3 CuadroTexto"/>
              <p:cNvSpPr txBox="1"/>
              <p:nvPr/>
            </p:nvSpPr>
            <p:spPr>
              <a:xfrm>
                <a:off x="677334" y="1653107"/>
                <a:ext cx="2486865" cy="764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16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s-CO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1600" i="1" smtClean="0">
                              <a:latin typeface="Cambria Math"/>
                            </a:rPr>
                            <m:t>𝑖</m:t>
                          </m:r>
                          <m:r>
                            <a:rPr lang="es-CO" sz="16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s-CO" sz="160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CO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6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1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O" sz="1600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6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653107"/>
                <a:ext cx="2486865" cy="7647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3 CuadroTexto"/>
              <p:cNvSpPr txBox="1"/>
              <p:nvPr/>
            </p:nvSpPr>
            <p:spPr>
              <a:xfrm>
                <a:off x="4772693" y="2191736"/>
                <a:ext cx="3094868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0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s-CO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5+15+3+2+25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s-CO" sz="1400" dirty="0" smtClean="0"/>
                  <a:t>= </a:t>
                </a:r>
                <a:r>
                  <a:rPr lang="es-CO" sz="1400" dirty="0" smtClean="0">
                    <a:solidFill>
                      <a:srgbClr val="FF0000"/>
                    </a:solidFill>
                  </a:rPr>
                  <a:t>5</a:t>
                </a:r>
                <a:r>
                  <a:rPr lang="es-CO" sz="1400" dirty="0" smtClean="0"/>
                  <a:t> </a:t>
                </a:r>
                <a:endParaRPr lang="es-CO" sz="1400" dirty="0"/>
              </a:p>
            </p:txBody>
          </p:sp>
        </mc:Choice>
        <mc:Fallback xmlns="">
          <p:sp>
            <p:nvSpPr>
              <p:cNvPr id="7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693" y="2191736"/>
                <a:ext cx="3094868" cy="5339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77381" y="1168400"/>
            <a:ext cx="3493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r>
              <a:rPr lang="en-US" sz="1400" dirty="0" smtClean="0"/>
              <a:t>, 15, 3, 2, 25</a:t>
            </a:r>
          </a:p>
          <a:p>
            <a:endParaRPr lang="es-CO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5691361" y="1123509"/>
            <a:ext cx="340580" cy="1095551"/>
          </a:xfrm>
          <a:prstGeom prst="leftBrace">
            <a:avLst>
              <a:gd name="adj1" fmla="val 0"/>
              <a:gd name="adj2" fmla="val 493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7334" y="3059380"/>
            <a:ext cx="3998183" cy="111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400" dirty="0" err="1" smtClean="0"/>
              <a:t>Moda</a:t>
            </a:r>
            <a:endParaRPr lang="en-US" sz="14400" dirty="0" smtClean="0"/>
          </a:p>
          <a:p>
            <a:endParaRPr lang="en-US" dirty="0" smtClean="0"/>
          </a:p>
          <a:p>
            <a:r>
              <a:rPr lang="es-CO" sz="6000" dirty="0" smtClean="0">
                <a:solidFill>
                  <a:schemeClr val="tx1"/>
                </a:solidFill>
              </a:rPr>
              <a:t>Es </a:t>
            </a:r>
            <a:r>
              <a:rPr lang="es-CO" sz="6000" dirty="0">
                <a:solidFill>
                  <a:schemeClr val="tx1"/>
                </a:solidFill>
              </a:rPr>
              <a:t>el valor de la variable que más veces se repite, es decir, aquella cuya frecuencia absoluta es </a:t>
            </a:r>
            <a:r>
              <a:rPr lang="es-CO" sz="6000" dirty="0" smtClean="0">
                <a:solidFill>
                  <a:schemeClr val="tx1"/>
                </a:solidFill>
              </a:rPr>
              <a:t>mayor.</a:t>
            </a:r>
            <a:endParaRPr lang="es-CO" sz="6000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s-CO" dirty="0"/>
          </a:p>
        </p:txBody>
      </p:sp>
      <p:sp>
        <p:nvSpPr>
          <p:cNvPr id="12" name="TextBox 11"/>
          <p:cNvSpPr txBox="1"/>
          <p:nvPr/>
        </p:nvSpPr>
        <p:spPr>
          <a:xfrm>
            <a:off x="5391509" y="3726611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1,2,2,3,3,3,3,1,12,4 </a:t>
            </a:r>
            <a:endParaRPr lang="es-CO" dirty="0"/>
          </a:p>
        </p:txBody>
      </p:sp>
      <p:sp>
        <p:nvSpPr>
          <p:cNvPr id="15" name="Left Brace 14"/>
          <p:cNvSpPr/>
          <p:nvPr/>
        </p:nvSpPr>
        <p:spPr>
          <a:xfrm rot="16200000">
            <a:off x="6387862" y="3856559"/>
            <a:ext cx="194092" cy="6728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TextBox 15"/>
          <p:cNvSpPr txBox="1"/>
          <p:nvPr/>
        </p:nvSpPr>
        <p:spPr>
          <a:xfrm>
            <a:off x="6331661" y="42900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65697" y="3726611"/>
            <a:ext cx="138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Unimodal</a:t>
            </a:r>
            <a:endParaRPr lang="es-CO" dirty="0"/>
          </a:p>
        </p:txBody>
      </p:sp>
      <p:sp>
        <p:nvSpPr>
          <p:cNvPr id="18" name="TextBox 17"/>
          <p:cNvSpPr txBox="1"/>
          <p:nvPr/>
        </p:nvSpPr>
        <p:spPr>
          <a:xfrm>
            <a:off x="5322580" y="4853459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1,2, 2, 2, 3,3,3,12,13</a:t>
            </a:r>
            <a:endParaRPr lang="es-CO" dirty="0"/>
          </a:p>
        </p:txBody>
      </p:sp>
      <p:sp>
        <p:nvSpPr>
          <p:cNvPr id="19" name="Left Brace 18"/>
          <p:cNvSpPr/>
          <p:nvPr/>
        </p:nvSpPr>
        <p:spPr>
          <a:xfrm rot="16200000">
            <a:off x="5886651" y="4969242"/>
            <a:ext cx="194092" cy="6728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Left Brace 19"/>
          <p:cNvSpPr/>
          <p:nvPr/>
        </p:nvSpPr>
        <p:spPr>
          <a:xfrm rot="16200000">
            <a:off x="6626473" y="4998663"/>
            <a:ext cx="187009" cy="6211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TextBox 20"/>
          <p:cNvSpPr txBox="1"/>
          <p:nvPr/>
        </p:nvSpPr>
        <p:spPr>
          <a:xfrm>
            <a:off x="5891331" y="5477774"/>
            <a:ext cx="2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91403" y="5477774"/>
            <a:ext cx="2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65697" y="4831443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Bimodal o </a:t>
            </a:r>
          </a:p>
          <a:p>
            <a:r>
              <a:rPr lang="en-US" dirty="0" smtClean="0"/>
              <a:t>Multimodal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222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animBg="1"/>
      <p:bldP spid="10" grpId="0"/>
      <p:bldP spid="12" grpId="0"/>
      <p:bldP spid="15" grpId="0" animBg="1"/>
      <p:bldP spid="16" grpId="0"/>
      <p:bldP spid="17" grpId="0"/>
      <p:bldP spid="18" grpId="0"/>
      <p:bldP spid="19" grpId="0" animBg="1"/>
      <p:bldP spid="20" grpId="0" animBg="1"/>
      <p:bldP spid="21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4" y="3702699"/>
            <a:ext cx="8596668" cy="77002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Desviación</a:t>
            </a:r>
            <a:r>
              <a:rPr lang="en-US" dirty="0" smtClean="0"/>
              <a:t> </a:t>
            </a:r>
            <a:r>
              <a:rPr lang="en-US" dirty="0" err="1" smtClean="0"/>
              <a:t>Estandar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         </a:t>
            </a:r>
            <a:r>
              <a:rPr lang="en-US" dirty="0" smtClean="0"/>
              <a:t/>
            </a:r>
            <a:br>
              <a:rPr lang="en-US" dirty="0" smtClean="0"/>
            </a:b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9622"/>
            <a:ext cx="3679006" cy="2323078"/>
          </a:xfrm>
        </p:spPr>
        <p:txBody>
          <a:bodyPr/>
          <a:lstStyle/>
          <a:p>
            <a:r>
              <a:rPr lang="es-CO" dirty="0"/>
              <a:t>E</a:t>
            </a:r>
            <a:r>
              <a:rPr lang="es-CO" dirty="0" smtClean="0"/>
              <a:t>s </a:t>
            </a:r>
            <a:r>
              <a:rPr lang="es-CO" dirty="0"/>
              <a:t>el promedio del cuadrado de las distancias entre cada observación y la media aritmética del conjunto de observaciones</a:t>
            </a:r>
            <a:r>
              <a:rPr lang="es-CO" dirty="0" smtClean="0"/>
              <a:t>.</a:t>
            </a:r>
          </a:p>
          <a:p>
            <a:endParaRPr lang="es-CO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89584" y="1379621"/>
                <a:ext cx="4433977" cy="1601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 </a:t>
                </a:r>
                <a:r>
                  <a:rPr lang="en-US" sz="1400" b="1" i="1" u="sng" dirty="0"/>
                  <a:t>Que tan </a:t>
                </a:r>
                <a:r>
                  <a:rPr lang="en-US" sz="1400" b="1" i="1" u="sng" dirty="0" err="1"/>
                  <a:t>dispersos</a:t>
                </a:r>
                <a:r>
                  <a:rPr lang="en-US" sz="1400" b="1" i="1" u="sng" dirty="0"/>
                  <a:t> </a:t>
                </a:r>
                <a:r>
                  <a:rPr lang="en-US" sz="1400" b="1" i="1" u="sng" dirty="0" err="1"/>
                  <a:t>están</a:t>
                </a:r>
                <a:r>
                  <a:rPr lang="en-US" sz="1400" b="1" i="1" u="sng" dirty="0"/>
                  <a:t> </a:t>
                </a:r>
                <a:r>
                  <a:rPr lang="en-US" sz="1400" b="1" i="1" u="sng" dirty="0" err="1"/>
                  <a:t>los</a:t>
                </a:r>
                <a:r>
                  <a:rPr lang="en-US" sz="1400" b="1" i="1" u="sng" dirty="0"/>
                  <a:t> </a:t>
                </a:r>
                <a:r>
                  <a:rPr lang="en-US" sz="1400" b="1" i="1" u="sng" dirty="0" err="1"/>
                  <a:t>datos</a:t>
                </a:r>
                <a:r>
                  <a:rPr lang="en-US" sz="1400" b="1" dirty="0"/>
                  <a:t>.</a:t>
                </a:r>
              </a:p>
              <a:p>
                <a:endParaRPr lang="en-US" sz="1400" dirty="0" smtClean="0"/>
              </a:p>
              <a:p>
                <a:r>
                  <a:rPr lang="en-US" sz="1400" dirty="0" err="1" smtClean="0"/>
                  <a:t>Ejemplo</a:t>
                </a:r>
                <a:r>
                  <a:rPr lang="en-US" sz="1400" dirty="0" smtClean="0"/>
                  <a:t>          5, 15, 3, 2, 25</a:t>
                </a:r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                    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(5−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5−</m:t>
                            </m:r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(3−</m:t>
                            </m:r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sz="1400" dirty="0" smtClean="0"/>
                  <a:t>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V = 35.583</a:t>
                </a:r>
              </a:p>
              <a:p>
                <a:endParaRPr lang="es-CO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584" y="1379621"/>
                <a:ext cx="4433977" cy="1601657"/>
              </a:xfrm>
              <a:prstGeom prst="rect">
                <a:avLst/>
              </a:prstGeom>
              <a:blipFill rotWithShape="0">
                <a:blip r:embed="rId2"/>
                <a:stretch>
                  <a:fillRect l="-413" t="-76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http://www.definicionabc.com/wp-content/uploads/varianza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191" y="2853320"/>
            <a:ext cx="2193291" cy="84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9734" y="762000"/>
            <a:ext cx="8596668" cy="7700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Varianza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73305" y="4101481"/>
                <a:ext cx="4433977" cy="98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  </a:t>
                </a:r>
              </a:p>
              <a:p>
                <a:r>
                  <a:rPr lang="en-US" sz="1400" dirty="0" err="1" smtClean="0"/>
                  <a:t>Ejemplo</a:t>
                </a:r>
                <a:r>
                  <a:rPr lang="en-US" sz="1400" dirty="0" smtClean="0"/>
                  <a:t>            </a:t>
                </a:r>
                <a:r>
                  <a:rPr lang="en-US" sz="1400" dirty="0"/>
                  <a:t>S</a:t>
                </a:r>
                <a:r>
                  <a:rPr lang="en-US" sz="1400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35.583</m:t>
                        </m:r>
                      </m:e>
                    </m:rad>
                  </m:oMath>
                </a14:m>
                <a:r>
                  <a:rPr lang="en-US" sz="1400" dirty="0" smtClean="0"/>
                  <a:t> </a:t>
                </a:r>
                <a:endParaRPr lang="en-US" dirty="0" smtClean="0"/>
              </a:p>
              <a:p>
                <a:r>
                  <a:rPr lang="en-US" sz="1400" dirty="0" smtClean="0"/>
                  <a:t>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S = 5.96</a:t>
                </a:r>
              </a:p>
              <a:p>
                <a:endParaRPr lang="es-CO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305" y="4101481"/>
                <a:ext cx="4433977" cy="984372"/>
              </a:xfrm>
              <a:prstGeom prst="rect">
                <a:avLst/>
              </a:prstGeom>
              <a:blipFill rotWithShape="0">
                <a:blip r:embed="rId4"/>
                <a:stretch>
                  <a:fillRect l="-4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9734" y="4472720"/>
                <a:ext cx="4449632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Que tan </a:t>
                </a:r>
                <a:r>
                  <a:rPr lang="en-US" dirty="0" err="1"/>
                  <a:t>dispersos</a:t>
                </a:r>
                <a:r>
                  <a:rPr lang="en-US" dirty="0"/>
                  <a:t> </a:t>
                </a:r>
                <a:r>
                  <a:rPr lang="en-US" dirty="0" err="1"/>
                  <a:t>están</a:t>
                </a:r>
                <a:r>
                  <a:rPr lang="en-US" dirty="0"/>
                  <a:t> </a:t>
                </a:r>
                <a:r>
                  <a:rPr lang="en-US" dirty="0" err="1"/>
                  <a:t>los</a:t>
                </a:r>
                <a:r>
                  <a:rPr lang="en-US" dirty="0"/>
                  <a:t> </a:t>
                </a:r>
                <a:r>
                  <a:rPr lang="en-US" dirty="0" err="1"/>
                  <a:t>datos</a:t>
                </a:r>
                <a:r>
                  <a:rPr lang="en-US" dirty="0"/>
                  <a:t> </a:t>
                </a:r>
                <a:r>
                  <a:rPr lang="en-US" dirty="0" err="1"/>
                  <a:t>respecto</a:t>
                </a:r>
                <a:r>
                  <a:rPr lang="en-US" dirty="0"/>
                  <a:t> a la</a:t>
                </a:r>
                <a:br>
                  <a:rPr lang="en-US" dirty="0"/>
                </a:br>
                <a:r>
                  <a:rPr lang="en-US" dirty="0"/>
                  <a:t>media</a:t>
                </a:r>
                <a:r>
                  <a:rPr lang="en-US" dirty="0" smtClean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34" y="4472720"/>
                <a:ext cx="4449632" cy="1785104"/>
              </a:xfrm>
              <a:prstGeom prst="rect">
                <a:avLst/>
              </a:prstGeom>
              <a:blipFill rotWithShape="0">
                <a:blip r:embed="rId5"/>
                <a:stretch>
                  <a:fillRect l="-1096" t="-23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88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9" grpId="0"/>
      <p:bldP spid="10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Cuantiles</a:t>
            </a:r>
            <a:r>
              <a:rPr lang="en-US" dirty="0" smtClean="0"/>
              <a:t> 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9623"/>
            <a:ext cx="8596668" cy="420777"/>
          </a:xfrm>
        </p:spPr>
        <p:txBody>
          <a:bodyPr/>
          <a:lstStyle/>
          <a:p>
            <a:r>
              <a:rPr lang="en-US" dirty="0" smtClean="0"/>
              <a:t>Son </a:t>
            </a:r>
            <a:r>
              <a:rPr lang="en-US" dirty="0" err="1" smtClean="0"/>
              <a:t>puntos</a:t>
            </a:r>
            <a:r>
              <a:rPr lang="en-US" dirty="0" smtClean="0"/>
              <a:t> que </a:t>
            </a:r>
            <a:r>
              <a:rPr lang="en-US" dirty="0" err="1" smtClean="0"/>
              <a:t>dividen</a:t>
            </a:r>
            <a:r>
              <a:rPr lang="en-US" dirty="0" smtClean="0"/>
              <a:t> la </a:t>
            </a:r>
            <a:r>
              <a:rPr lang="en-US" dirty="0" err="1" smtClean="0"/>
              <a:t>muestra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cuatro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iguales</a:t>
            </a:r>
            <a:r>
              <a:rPr lang="en-US" dirty="0" smtClean="0"/>
              <a:t>. </a:t>
            </a:r>
          </a:p>
          <a:p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95" y="3261112"/>
            <a:ext cx="5143946" cy="2423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35" y="2201840"/>
            <a:ext cx="3424686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46982"/>
            <a:ext cx="8596668" cy="1112808"/>
          </a:xfrm>
        </p:spPr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Datos</a:t>
            </a:r>
            <a:r>
              <a:rPr lang="en-US" dirty="0" smtClean="0"/>
              <a:t>:                          6, 7, 15, 36, 39, 40, 41, 42, 43, 47, 49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5" y="1906438"/>
            <a:ext cx="679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2 </a:t>
            </a:r>
            <a:r>
              <a:rPr lang="en-US" dirty="0" err="1" smtClean="0"/>
              <a:t>Quantil</a:t>
            </a:r>
            <a:r>
              <a:rPr lang="en-US" dirty="0" smtClean="0"/>
              <a:t> (</a:t>
            </a:r>
            <a:r>
              <a:rPr lang="en-US" dirty="0" err="1" smtClean="0"/>
              <a:t>Mediana</a:t>
            </a:r>
            <a:r>
              <a:rPr lang="en-US" dirty="0" smtClean="0"/>
              <a:t>):    6</a:t>
            </a:r>
            <a:r>
              <a:rPr lang="en-US" dirty="0"/>
              <a:t>, 7, 15, 36, 39, </a:t>
            </a:r>
            <a:r>
              <a:rPr lang="en-US" dirty="0">
                <a:solidFill>
                  <a:srgbClr val="FF0000"/>
                </a:solidFill>
              </a:rPr>
              <a:t>40</a:t>
            </a:r>
            <a:r>
              <a:rPr lang="en-US" dirty="0" smtClean="0"/>
              <a:t>, 41</a:t>
            </a:r>
            <a:r>
              <a:rPr lang="en-US" dirty="0"/>
              <a:t>, 42, 43, 47, 49</a:t>
            </a:r>
          </a:p>
          <a:p>
            <a:r>
              <a:rPr lang="en-US" dirty="0" smtClean="0"/>
              <a:t>  </a:t>
            </a:r>
            <a:endParaRPr lang="es-CO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2699417"/>
            <a:ext cx="679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1 </a:t>
            </a:r>
            <a:r>
              <a:rPr lang="en-US" dirty="0" err="1" smtClean="0"/>
              <a:t>Quantil</a:t>
            </a:r>
            <a:r>
              <a:rPr lang="en-US" dirty="0" smtClean="0"/>
              <a:t>:                    6</a:t>
            </a:r>
            <a:r>
              <a:rPr lang="en-US" dirty="0"/>
              <a:t>, 7, </a:t>
            </a:r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/>
              <a:t>, 36, 39, 40</a:t>
            </a:r>
            <a:r>
              <a:rPr lang="en-US" dirty="0" smtClean="0"/>
              <a:t>, 41</a:t>
            </a:r>
            <a:r>
              <a:rPr lang="en-US" dirty="0"/>
              <a:t>, 42, 43, 47, 49</a:t>
            </a:r>
          </a:p>
          <a:p>
            <a:r>
              <a:rPr lang="en-US" dirty="0" smtClean="0"/>
              <a:t>  </a:t>
            </a:r>
            <a:endParaRPr lang="es-CO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3492396"/>
            <a:ext cx="679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3 </a:t>
            </a:r>
            <a:r>
              <a:rPr lang="en-US" dirty="0" err="1" smtClean="0"/>
              <a:t>Quantil</a:t>
            </a:r>
            <a:r>
              <a:rPr lang="en-US" dirty="0" smtClean="0"/>
              <a:t>:                    6</a:t>
            </a:r>
            <a:r>
              <a:rPr lang="en-US" dirty="0"/>
              <a:t>, 7, 15, 36, 39, 40</a:t>
            </a:r>
            <a:r>
              <a:rPr lang="en-US" dirty="0" smtClean="0"/>
              <a:t>, 41</a:t>
            </a:r>
            <a:r>
              <a:rPr lang="en-US" dirty="0"/>
              <a:t>, 42, </a:t>
            </a:r>
            <a:r>
              <a:rPr lang="en-US" dirty="0">
                <a:solidFill>
                  <a:srgbClr val="FF0000"/>
                </a:solidFill>
              </a:rPr>
              <a:t>43</a:t>
            </a:r>
            <a:r>
              <a:rPr lang="en-US" dirty="0"/>
              <a:t>, 47, 49</a:t>
            </a:r>
          </a:p>
          <a:p>
            <a:r>
              <a:rPr lang="en-US" dirty="0" smtClean="0"/>
              <a:t>  </a:t>
            </a:r>
            <a:endParaRPr lang="es-CO" dirty="0"/>
          </a:p>
        </p:txBody>
      </p:sp>
      <p:sp>
        <p:nvSpPr>
          <p:cNvPr id="8" name="TextBox 7"/>
          <p:cNvSpPr txBox="1"/>
          <p:nvPr/>
        </p:nvSpPr>
        <p:spPr>
          <a:xfrm>
            <a:off x="677334" y="4285375"/>
            <a:ext cx="679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Total Quantiles:           6</a:t>
            </a:r>
            <a:r>
              <a:rPr lang="en-US" dirty="0"/>
              <a:t>, 7, </a:t>
            </a:r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/>
              <a:t>, 36, 39, </a:t>
            </a:r>
            <a:r>
              <a:rPr lang="en-US" dirty="0">
                <a:solidFill>
                  <a:srgbClr val="FF0000"/>
                </a:solidFill>
              </a:rPr>
              <a:t>40</a:t>
            </a:r>
            <a:r>
              <a:rPr lang="en-US" dirty="0" smtClean="0"/>
              <a:t>, 41</a:t>
            </a:r>
            <a:r>
              <a:rPr lang="en-US" dirty="0"/>
              <a:t>, 42, </a:t>
            </a:r>
            <a:r>
              <a:rPr lang="en-US" dirty="0">
                <a:solidFill>
                  <a:srgbClr val="FF0000"/>
                </a:solidFill>
              </a:rPr>
              <a:t>43</a:t>
            </a:r>
            <a:r>
              <a:rPr lang="en-US" dirty="0"/>
              <a:t>, 47, 49</a:t>
            </a:r>
          </a:p>
          <a:p>
            <a:r>
              <a:rPr lang="en-US" dirty="0" smtClean="0"/>
              <a:t>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245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3123</TotalTime>
  <Words>604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Facet</vt:lpstr>
      <vt:lpstr>ANÁLISIS DE DATOS EN AGRICULTURA </vt:lpstr>
      <vt:lpstr>VARIABLES </vt:lpstr>
      <vt:lpstr>PowerPoint Presentation</vt:lpstr>
      <vt:lpstr>MEDIDAS DESCRIPTIVAS</vt:lpstr>
      <vt:lpstr>Mediana</vt:lpstr>
      <vt:lpstr>Media</vt:lpstr>
      <vt:lpstr>Desviación Estandar                </vt:lpstr>
      <vt:lpstr>Cuantiles </vt:lpstr>
      <vt:lpstr>PowerPoint Presentation</vt:lpstr>
      <vt:lpstr>Implementación en R</vt:lpstr>
      <vt:lpstr>Leer archivos</vt:lpstr>
      <vt:lpstr>Medidas descriptivas en 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EN AGRICULTURA</dc:title>
  <dc:creator>Rivera, Juan Camilo (CIAT)</dc:creator>
  <cp:lastModifiedBy>Rivera, Juan Camilo (CIAT)</cp:lastModifiedBy>
  <cp:revision>44</cp:revision>
  <dcterms:created xsi:type="dcterms:W3CDTF">2018-05-16T14:57:23Z</dcterms:created>
  <dcterms:modified xsi:type="dcterms:W3CDTF">2018-05-25T20:06:25Z</dcterms:modified>
</cp:coreProperties>
</file>