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D48B13"/>
    <a:srgbClr val="0072B2"/>
    <a:srgbClr val="FBFBFB"/>
    <a:srgbClr val="E69F00"/>
    <a:srgbClr val="D36321"/>
    <a:srgbClr val="D8CD39"/>
    <a:srgbClr val="009E73"/>
    <a:srgbClr val="F0E442"/>
    <a:srgbClr val="55B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6"/>
    <p:restoredTop sz="94680"/>
  </p:normalViewPr>
  <p:slideViewPr>
    <p:cSldViewPr snapToGrid="0">
      <p:cViewPr>
        <p:scale>
          <a:sx n="130" d="100"/>
          <a:sy n="130" d="100"/>
        </p:scale>
        <p:origin x="3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3426-0EC8-F443-B18C-43E22A38550E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B869-E114-8D49-BBE4-68B320648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6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FB869-E114-8D49-BBE4-68B320648B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1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5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0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7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0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21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3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055314B-712B-B4C1-1BCC-A0E98DDD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609"/>
            <a:ext cx="3657600" cy="2743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8FAB078-BA10-C3E6-990F-58B75220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7430"/>
            <a:ext cx="3657600" cy="27432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0B9D875-88D9-4E16-6EBD-8576303B60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6658651"/>
            <a:ext cx="3657600" cy="27432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5C5501-BE37-8E38-EDBA-B387E970E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79871"/>
            <a:ext cx="3657600" cy="27432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02C8E95-5E9F-3A0B-EFD0-55C765CDB75B}"/>
              </a:ext>
            </a:extLst>
          </p:cNvPr>
          <p:cNvSpPr txBox="1"/>
          <p:nvPr/>
        </p:nvSpPr>
        <p:spPr>
          <a:xfrm>
            <a:off x="0" y="10509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Helvetica" pitchFamily="2" charset="0"/>
              </a:rPr>
              <a:t>Different </a:t>
            </a:r>
            <a:r>
              <a:rPr lang="de-DE" sz="2000" dirty="0" err="1">
                <a:latin typeface="Helvetica" pitchFamily="2" charset="0"/>
              </a:rPr>
              <a:t>ways</a:t>
            </a:r>
            <a:r>
              <a:rPr lang="de-DE" sz="2000" dirty="0">
                <a:latin typeface="Helvetica" pitchFamily="2" charset="0"/>
              </a:rPr>
              <a:t> </a:t>
            </a:r>
            <a:r>
              <a:rPr lang="de-DE" sz="2000" dirty="0" err="1">
                <a:latin typeface="Helvetica" pitchFamily="2" charset="0"/>
              </a:rPr>
              <a:t>to</a:t>
            </a:r>
            <a:r>
              <a:rPr lang="de-DE" sz="2000" dirty="0">
                <a:latin typeface="Helvetica" pitchFamily="2" charset="0"/>
              </a:rPr>
              <a:t> </a:t>
            </a:r>
            <a:r>
              <a:rPr lang="de-DE" sz="2000" dirty="0" err="1">
                <a:latin typeface="Helvetica" pitchFamily="2" charset="0"/>
              </a:rPr>
              <a:t>model</a:t>
            </a:r>
            <a:r>
              <a:rPr lang="de-DE" sz="2000" dirty="0">
                <a:latin typeface="Helvetica" pitchFamily="2" charset="0"/>
              </a:rPr>
              <a:t> </a:t>
            </a:r>
            <a:r>
              <a:rPr lang="de-DE" sz="2000" dirty="0" err="1">
                <a:latin typeface="Helvetica" pitchFamily="2" charset="0"/>
              </a:rPr>
              <a:t>age</a:t>
            </a:r>
            <a:r>
              <a:rPr lang="de-DE" sz="2000" dirty="0">
                <a:latin typeface="Helvetica" pitchFamily="2" charset="0"/>
              </a:rPr>
              <a:t>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F3AF2C-E268-D8B5-CB8C-CCAE8DECE971}"/>
              </a:ext>
            </a:extLst>
          </p:cNvPr>
          <p:cNvSpPr txBox="1"/>
          <p:nvPr/>
        </p:nvSpPr>
        <p:spPr>
          <a:xfrm>
            <a:off x="3541853" y="456294"/>
            <a:ext cx="3163748" cy="332398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Let‘s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say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you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want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to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include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covariate</a:t>
            </a:r>
            <a:r>
              <a:rPr lang="de-DE" sz="1000" dirty="0">
                <a:latin typeface="Helvetica" pitchFamily="2" charset="0"/>
              </a:rPr>
              <a:t> in a linear </a:t>
            </a:r>
            <a:r>
              <a:rPr lang="de-DE" sz="1000" dirty="0" err="1">
                <a:latin typeface="Helvetica" pitchFamily="2" charset="0"/>
              </a:rPr>
              <a:t>model</a:t>
            </a:r>
            <a:r>
              <a:rPr lang="de-DE" sz="1000" dirty="0">
                <a:latin typeface="Helvetica" pitchFamily="2" charset="0"/>
              </a:rPr>
              <a:t> – </a:t>
            </a:r>
            <a:r>
              <a:rPr lang="de-DE" sz="1000" dirty="0" err="1">
                <a:latin typeface="Helvetica" pitchFamily="2" charset="0"/>
              </a:rPr>
              <a:t>for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example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 err="1">
                <a:latin typeface="Helvetica" pitchFamily="2" charset="0"/>
              </a:rPr>
              <a:t>because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you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consider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it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confounder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some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other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association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interest</a:t>
            </a:r>
            <a:r>
              <a:rPr lang="de-DE" sz="1000" dirty="0">
                <a:latin typeface="Helvetica" pitchFamily="2" charset="0"/>
              </a:rPr>
              <a:t>.</a:t>
            </a:r>
          </a:p>
          <a:p>
            <a:r>
              <a:rPr lang="de-DE" sz="1000" dirty="0" err="1">
                <a:latin typeface="Helvetica" pitchFamily="2" charset="0"/>
              </a:rPr>
              <a:t>There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are</a:t>
            </a:r>
            <a:r>
              <a:rPr lang="de-DE" sz="1000" dirty="0">
                <a:latin typeface="Helvetica" pitchFamily="2" charset="0"/>
              </a:rPr>
              <a:t> different </a:t>
            </a:r>
            <a:r>
              <a:rPr lang="de-DE" sz="1000" dirty="0" err="1">
                <a:latin typeface="Helvetica" pitchFamily="2" charset="0"/>
              </a:rPr>
              <a:t>ways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to</a:t>
            </a:r>
            <a:r>
              <a:rPr lang="de-DE" sz="1000" dirty="0">
                <a:latin typeface="Helvetica" pitchFamily="2" charset="0"/>
              </a:rPr>
              <a:t> do </a:t>
            </a:r>
            <a:r>
              <a:rPr lang="de-DE" sz="1000" dirty="0" err="1">
                <a:latin typeface="Helvetica" pitchFamily="2" charset="0"/>
              </a:rPr>
              <a:t>this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which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vary</a:t>
            </a:r>
            <a:r>
              <a:rPr lang="de-DE" sz="1000" dirty="0">
                <a:latin typeface="Helvetica" pitchFamily="2" charset="0"/>
              </a:rPr>
              <a:t> in </a:t>
            </a:r>
            <a:r>
              <a:rPr lang="de-DE" sz="1000" dirty="0" err="1">
                <a:latin typeface="Helvetica" pitchFamily="2" charset="0"/>
              </a:rPr>
              <a:t>their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flexibility</a:t>
            </a:r>
            <a:r>
              <a:rPr lang="de-DE" sz="1000" dirty="0">
                <a:latin typeface="Helvetica" pitchFamily="2" charset="0"/>
              </a:rPr>
              <a:t> and in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trajectory</a:t>
            </a:r>
            <a:r>
              <a:rPr lang="de-DE" sz="1000" dirty="0">
                <a:latin typeface="Helvetica" pitchFamily="2" charset="0"/>
              </a:rPr>
              <a:t>. </a:t>
            </a:r>
          </a:p>
          <a:p>
            <a:endParaRPr lang="de-DE" sz="1000" dirty="0">
              <a:latin typeface="Helvetica" pitchFamily="2" charset="0"/>
            </a:endParaRPr>
          </a:p>
          <a:p>
            <a:r>
              <a:rPr lang="de-DE" sz="1000" dirty="0" err="1">
                <a:latin typeface="Helvetica" pitchFamily="2" charset="0"/>
              </a:rPr>
              <a:t>One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solution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to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simply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include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numerical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predictor</a:t>
            </a:r>
            <a:r>
              <a:rPr lang="de-DE" sz="1000" dirty="0">
                <a:latin typeface="Helvetica" pitchFamily="2" charset="0"/>
              </a:rPr>
              <a:t>:</a:t>
            </a:r>
          </a:p>
          <a:p>
            <a:r>
              <a:rPr lang="de-DE" sz="1000" dirty="0">
                <a:solidFill>
                  <a:srgbClr val="CC79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lm(</a:t>
            </a:r>
            <a:r>
              <a:rPr lang="de-DE" sz="1000" dirty="0" err="1">
                <a:solidFill>
                  <a:srgbClr val="CC79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outcome</a:t>
            </a:r>
            <a:r>
              <a:rPr lang="de-DE" sz="1000" dirty="0">
                <a:solidFill>
                  <a:srgbClr val="CC79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DE" sz="1000" dirty="0" err="1">
                <a:solidFill>
                  <a:srgbClr val="CC79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CC79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000" dirty="0">
                <a:latin typeface="Helvetica" pitchFamily="2" charset="0"/>
              </a:rPr>
              <a:t>This </a:t>
            </a:r>
            <a:r>
              <a:rPr lang="de-DE" sz="1000" dirty="0" err="1">
                <a:latin typeface="Helvetica" pitchFamily="2" charset="0"/>
              </a:rPr>
              <a:t>fits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straight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line</a:t>
            </a:r>
            <a:r>
              <a:rPr lang="de-DE" sz="1000" dirty="0">
                <a:latin typeface="Helvetica" pitchFamily="2" charset="0"/>
              </a:rPr>
              <a:t>. The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uncertainty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solidFill>
                  <a:srgbClr val="CC79A7"/>
                </a:solidFill>
                <a:latin typeface="Helvetica" pitchFamily="2" charset="0"/>
              </a:rPr>
              <a:t>quite</a:t>
            </a:r>
            <a:r>
              <a:rPr lang="de-DE" sz="1000" dirty="0">
                <a:solidFill>
                  <a:srgbClr val="CC79A7"/>
                </a:solidFill>
                <a:latin typeface="Helvetica" pitchFamily="2" charset="0"/>
              </a:rPr>
              <a:t> </a:t>
            </a:r>
            <a:r>
              <a:rPr lang="de-DE" sz="1000" dirty="0" err="1">
                <a:solidFill>
                  <a:srgbClr val="CC79A7"/>
                </a:solidFill>
                <a:latin typeface="Helvetica" pitchFamily="2" charset="0"/>
              </a:rPr>
              <a:t>low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including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costs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CC79A7"/>
                </a:solidFill>
                <a:latin typeface="Helvetica" pitchFamily="2" charset="0"/>
              </a:rPr>
              <a:t>1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freedom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single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parameter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additionally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estimated</a:t>
            </a:r>
            <a:r>
              <a:rPr lang="de-DE" sz="1000" dirty="0">
                <a:latin typeface="Helvetica" pitchFamily="2" charset="0"/>
              </a:rPr>
              <a:t> –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slope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straight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line</a:t>
            </a:r>
            <a:r>
              <a:rPr lang="de-DE" sz="1000" dirty="0">
                <a:latin typeface="Helvetica" pitchFamily="2" charset="0"/>
              </a:rPr>
              <a:t>.</a:t>
            </a:r>
          </a:p>
          <a:p>
            <a:endParaRPr lang="de-DE" sz="1000" dirty="0">
              <a:latin typeface="Helvetica" pitchFamily="2" charset="0"/>
            </a:endParaRPr>
          </a:p>
          <a:p>
            <a:r>
              <a:rPr lang="de-DE" sz="1000" dirty="0" err="1">
                <a:latin typeface="Helvetica" pitchFamily="2" charset="0"/>
              </a:rPr>
              <a:t>Another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solution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to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simply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include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categorical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predictor</a:t>
            </a:r>
            <a:r>
              <a:rPr lang="de-DE" sz="1000" dirty="0">
                <a:latin typeface="Helvetica" pitchFamily="2" charset="0"/>
              </a:rPr>
              <a:t>:</a:t>
            </a:r>
          </a:p>
          <a:p>
            <a:r>
              <a:rPr lang="de-DE" sz="1000" dirty="0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lm(</a:t>
            </a:r>
            <a:r>
              <a:rPr lang="de-DE" sz="1000" dirty="0" err="1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outcome</a:t>
            </a:r>
            <a:r>
              <a:rPr lang="de-DE" sz="1000" dirty="0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DE" sz="1000" dirty="0" err="1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de-DE" sz="1000" dirty="0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D48B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de-DE" sz="1000" dirty="0">
                <a:latin typeface="Helvetica" pitchFamily="2" charset="0"/>
              </a:rPr>
              <a:t>This </a:t>
            </a:r>
            <a:r>
              <a:rPr lang="de-DE" sz="1000" dirty="0" err="1">
                <a:latin typeface="Helvetica" pitchFamily="2" charset="0"/>
              </a:rPr>
              <a:t>estimates</a:t>
            </a:r>
            <a:r>
              <a:rPr lang="de-DE" sz="1000" dirty="0">
                <a:latin typeface="Helvetica" pitchFamily="2" charset="0"/>
              </a:rPr>
              <a:t> an individual </a:t>
            </a:r>
            <a:r>
              <a:rPr lang="de-DE" sz="1000" dirty="0" err="1">
                <a:latin typeface="Helvetica" pitchFamily="2" charset="0"/>
              </a:rPr>
              <a:t>value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for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each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year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. The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uncertainty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solidFill>
                  <a:srgbClr val="D48B13"/>
                </a:solidFill>
                <a:latin typeface="Helvetica" pitchFamily="2" charset="0"/>
              </a:rPr>
              <a:t>quite</a:t>
            </a:r>
            <a:r>
              <a:rPr lang="de-DE" sz="1000" dirty="0">
                <a:solidFill>
                  <a:srgbClr val="D48B13"/>
                </a:solidFill>
                <a:latin typeface="Helvetica" pitchFamily="2" charset="0"/>
              </a:rPr>
              <a:t> high </a:t>
            </a:r>
            <a:r>
              <a:rPr lang="de-DE" sz="1000" dirty="0">
                <a:latin typeface="Helvetica" pitchFamily="2" charset="0"/>
              </a:rPr>
              <a:t>and </a:t>
            </a:r>
            <a:r>
              <a:rPr lang="de-DE" sz="1000" dirty="0" err="1">
                <a:latin typeface="Helvetica" pitchFamily="2" charset="0"/>
              </a:rPr>
              <a:t>including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costs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many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freedom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years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, minus 1 (in </a:t>
            </a:r>
            <a:r>
              <a:rPr lang="de-DE" sz="1000" dirty="0" err="1">
                <a:latin typeface="Helvetica" pitchFamily="2" charset="0"/>
              </a:rPr>
              <a:t>this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example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>
                <a:solidFill>
                  <a:srgbClr val="D48B13"/>
                </a:solidFill>
                <a:latin typeface="Helvetica" pitchFamily="2" charset="0"/>
              </a:rPr>
              <a:t>41</a:t>
            </a:r>
            <a:r>
              <a:rPr lang="de-DE" sz="1000" dirty="0">
                <a:latin typeface="Helvetica" pitchFamily="2" charset="0"/>
              </a:rPr>
              <a:t>).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24FB5D-FE8B-4BE0-4DEF-197E3DB39627}"/>
              </a:ext>
            </a:extLst>
          </p:cNvPr>
          <p:cNvSpPr txBox="1"/>
          <p:nvPr/>
        </p:nvSpPr>
        <p:spPr>
          <a:xfrm>
            <a:off x="3541853" y="4102970"/>
            <a:ext cx="3163748" cy="1938992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Other </a:t>
            </a:r>
            <a:r>
              <a:rPr lang="de-DE" sz="1000" dirty="0" err="1">
                <a:solidFill>
                  <a:srgbClr val="0072B2"/>
                </a:solidFill>
                <a:latin typeface="Helvetica" pitchFamily="2" charset="0"/>
              </a:rPr>
              <a:t>solutions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lie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somewhere</a:t>
            </a:r>
            <a:r>
              <a:rPr lang="de-DE" sz="1000" dirty="0">
                <a:latin typeface="Helvetica" pitchFamily="2" charset="0"/>
              </a:rPr>
              <a:t> in </a:t>
            </a:r>
            <a:r>
              <a:rPr lang="de-DE" sz="1000" dirty="0" err="1">
                <a:latin typeface="Helvetica" pitchFamily="2" charset="0"/>
              </a:rPr>
              <a:t>between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these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two</a:t>
            </a:r>
            <a:r>
              <a:rPr lang="de-DE" sz="1000" dirty="0">
                <a:latin typeface="Helvetica" pitchFamily="2" charset="0"/>
              </a:rPr>
              <a:t> extremes. </a:t>
            </a:r>
          </a:p>
          <a:p>
            <a:endParaRPr lang="de-DE" sz="1000" dirty="0">
              <a:latin typeface="Helvetica" pitchFamily="2" charset="0"/>
            </a:endParaRPr>
          </a:p>
          <a:p>
            <a:r>
              <a:rPr lang="de-DE" sz="1000" dirty="0" err="1">
                <a:latin typeface="Helvetica" pitchFamily="2" charset="0"/>
              </a:rPr>
              <a:t>For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example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 err="1">
                <a:latin typeface="Helvetica" pitchFamily="2" charset="0"/>
              </a:rPr>
              <a:t>we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could</a:t>
            </a:r>
            <a:r>
              <a:rPr lang="de-DE" sz="1000" dirty="0">
                <a:latin typeface="Helvetica" pitchFamily="2" charset="0"/>
              </a:rPr>
              <a:t> form </a:t>
            </a:r>
            <a:r>
              <a:rPr lang="de-DE" sz="1000" dirty="0" err="1">
                <a:latin typeface="Helvetica" pitchFamily="2" charset="0"/>
              </a:rPr>
              <a:t>broader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categories</a:t>
            </a:r>
            <a:r>
              <a:rPr lang="de-DE" sz="1000" dirty="0">
                <a:latin typeface="Helvetica" pitchFamily="2" charset="0"/>
              </a:rPr>
              <a:t>: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lm(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outcome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I(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22)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22 &amp; 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29)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29 &amp; 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39)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39 &amp; 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50))</a:t>
            </a:r>
          </a:p>
          <a:p>
            <a:r>
              <a:rPr lang="de-DE" sz="1000" dirty="0">
                <a:latin typeface="Helvetica" pitchFamily="2" charset="0"/>
              </a:rPr>
              <a:t>This </a:t>
            </a:r>
            <a:r>
              <a:rPr lang="de-DE" sz="1000" dirty="0" err="1">
                <a:latin typeface="Helvetica" pitchFamily="2" charset="0"/>
              </a:rPr>
              <a:t>estimates</a:t>
            </a:r>
            <a:r>
              <a:rPr lang="de-DE" sz="1000" dirty="0">
                <a:latin typeface="Helvetica" pitchFamily="2" charset="0"/>
              </a:rPr>
              <a:t> an individual </a:t>
            </a:r>
            <a:r>
              <a:rPr lang="de-DE" sz="1000" dirty="0" err="1">
                <a:latin typeface="Helvetica" pitchFamily="2" charset="0"/>
              </a:rPr>
              <a:t>value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for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each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category</a:t>
            </a:r>
            <a:r>
              <a:rPr lang="de-DE" sz="1000" dirty="0">
                <a:latin typeface="Helvetica" pitchFamily="2" charset="0"/>
              </a:rPr>
              <a:t>. The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uncertainty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medium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including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costs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many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freedom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categories</a:t>
            </a:r>
            <a:r>
              <a:rPr lang="de-DE" sz="1000" dirty="0">
                <a:latin typeface="Helvetica" pitchFamily="2" charset="0"/>
              </a:rPr>
              <a:t>, minus 1 (in </a:t>
            </a:r>
            <a:r>
              <a:rPr lang="de-DE" sz="1000" dirty="0" err="1">
                <a:latin typeface="Helvetica" pitchFamily="2" charset="0"/>
              </a:rPr>
              <a:t>this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example</a:t>
            </a:r>
            <a:r>
              <a:rPr lang="de-DE" sz="1000" dirty="0">
                <a:latin typeface="Helvetica" pitchFamily="2" charset="0"/>
              </a:rPr>
              <a:t>, 5 − 1 =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4</a:t>
            </a:r>
            <a:r>
              <a:rPr lang="de-DE" sz="1000" dirty="0">
                <a:latin typeface="Helvetica" pitchFamily="2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22901EC-D319-6C93-5067-17439105234D}"/>
              </a:ext>
            </a:extLst>
          </p:cNvPr>
          <p:cNvSpPr txBox="1"/>
          <p:nvPr/>
        </p:nvSpPr>
        <p:spPr>
          <a:xfrm>
            <a:off x="3541853" y="7063992"/>
            <a:ext cx="3163748" cy="1477328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We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could</a:t>
            </a:r>
            <a:r>
              <a:rPr lang="de-DE" sz="1000" dirty="0">
                <a:latin typeface="Helvetica" pitchFamily="2" charset="0"/>
              </a:rPr>
              <a:t> also </a:t>
            </a:r>
            <a:r>
              <a:rPr lang="de-DE" sz="1000" dirty="0" err="1">
                <a:latin typeface="Helvetica" pitchFamily="2" charset="0"/>
              </a:rPr>
              <a:t>use</a:t>
            </a:r>
            <a:r>
              <a:rPr lang="de-DE" sz="1000" dirty="0">
                <a:latin typeface="Helvetica" pitchFamily="2" charset="0"/>
              </a:rPr>
              <a:t> a polynomial: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lm(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outcome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I(age^4)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I(age^3)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I(age^2) + 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000" dirty="0">
                <a:latin typeface="Helvetica" pitchFamily="2" charset="0"/>
              </a:rPr>
              <a:t>This </a:t>
            </a:r>
            <a:r>
              <a:rPr lang="de-DE" sz="1000" dirty="0" err="1">
                <a:latin typeface="Helvetica" pitchFamily="2" charset="0"/>
              </a:rPr>
              <a:t>fits</a:t>
            </a:r>
            <a:r>
              <a:rPr lang="de-DE" sz="1000" dirty="0">
                <a:latin typeface="Helvetica" pitchFamily="2" charset="0"/>
              </a:rPr>
              <a:t> a </a:t>
            </a:r>
            <a:r>
              <a:rPr lang="de-DE" sz="1000" dirty="0" err="1">
                <a:latin typeface="Helvetica" pitchFamily="2" charset="0"/>
              </a:rPr>
              <a:t>fourth-degree</a:t>
            </a:r>
            <a:r>
              <a:rPr lang="de-DE" sz="1000" dirty="0">
                <a:latin typeface="Helvetica" pitchFamily="2" charset="0"/>
              </a:rPr>
              <a:t> polynomial. The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uncertainty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medium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including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costs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many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freedom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polynomial, so in </a:t>
            </a:r>
            <a:r>
              <a:rPr lang="de-DE" sz="1000" dirty="0" err="1">
                <a:latin typeface="Helvetica" pitchFamily="2" charset="0"/>
              </a:rPr>
              <a:t>this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case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4</a:t>
            </a:r>
            <a:r>
              <a:rPr lang="de-DE" sz="1000" dirty="0">
                <a:latin typeface="Helvetica" pitchFamily="2" charset="0"/>
              </a:rPr>
              <a:t>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0D609CA-0938-1038-5DE6-B81BA7BAE5D3}"/>
              </a:ext>
            </a:extLst>
          </p:cNvPr>
          <p:cNvSpPr txBox="1"/>
          <p:nvPr/>
        </p:nvSpPr>
        <p:spPr>
          <a:xfrm>
            <a:off x="3541853" y="9100469"/>
            <a:ext cx="3163748" cy="2554545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And </a:t>
            </a:r>
            <a:r>
              <a:rPr lang="de-DE" sz="1000" dirty="0" err="1">
                <a:latin typeface="Helvetica" pitchFamily="2" charset="0"/>
              </a:rPr>
              <a:t>we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could</a:t>
            </a:r>
            <a:r>
              <a:rPr lang="de-DE" sz="1000" dirty="0">
                <a:latin typeface="Helvetica" pitchFamily="2" charset="0"/>
              </a:rPr>
              <a:t> also </a:t>
            </a:r>
            <a:r>
              <a:rPr lang="de-DE" sz="1000" dirty="0" err="1">
                <a:latin typeface="Helvetica" pitchFamily="2" charset="0"/>
              </a:rPr>
              <a:t>use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splines</a:t>
            </a:r>
            <a:r>
              <a:rPr lang="de-DE" sz="1000" dirty="0">
                <a:latin typeface="Helvetica" pitchFamily="2" charset="0"/>
              </a:rPr>
              <a:t>: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splines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lm(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outcome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0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de-DE" sz="1000" dirty="0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4))</a:t>
            </a:r>
          </a:p>
          <a:p>
            <a:endParaRPr lang="de-DE" sz="1000" dirty="0">
              <a:solidFill>
                <a:srgbClr val="0072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000" dirty="0">
                <a:latin typeface="Helvetica" pitchFamily="2" charset="0"/>
              </a:rPr>
              <a:t>These </a:t>
            </a:r>
            <a:r>
              <a:rPr lang="de-DE" sz="1000" dirty="0" err="1">
                <a:latin typeface="Helvetica" pitchFamily="2" charset="0"/>
              </a:rPr>
              <a:t>result</a:t>
            </a:r>
            <a:r>
              <a:rPr lang="de-DE" sz="1000" dirty="0">
                <a:latin typeface="Helvetica" pitchFamily="2" charset="0"/>
              </a:rPr>
              <a:t> in a </a:t>
            </a:r>
            <a:r>
              <a:rPr lang="de-DE" sz="1000" dirty="0" err="1">
                <a:latin typeface="Helvetica" pitchFamily="2" charset="0"/>
              </a:rPr>
              <a:t>trajectory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that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locally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smoothed</a:t>
            </a:r>
            <a:r>
              <a:rPr lang="de-DE" sz="1000" dirty="0">
                <a:latin typeface="Helvetica" pitchFamily="2" charset="0"/>
              </a:rPr>
              <a:t>. Under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hood</a:t>
            </a:r>
            <a:r>
              <a:rPr lang="de-DE" sz="1000" dirty="0">
                <a:latin typeface="Helvetica" pitchFamily="2" charset="0"/>
              </a:rPr>
              <a:t>, multiple </a:t>
            </a:r>
            <a:r>
              <a:rPr lang="de-DE" sz="1000" dirty="0" err="1">
                <a:latin typeface="Helvetica" pitchFamily="2" charset="0"/>
              </a:rPr>
              <a:t>synthetic</a:t>
            </a:r>
            <a:r>
              <a:rPr lang="de-DE" sz="1000" dirty="0">
                <a:latin typeface="Helvetica" pitchFamily="2" charset="0"/>
              </a:rPr>
              <a:t> variables </a:t>
            </a:r>
            <a:r>
              <a:rPr lang="de-DE" sz="1000" dirty="0" err="1">
                <a:latin typeface="Helvetica" pitchFamily="2" charset="0"/>
              </a:rPr>
              <a:t>are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calculated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tranformations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then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included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predictors</a:t>
            </a:r>
            <a:r>
              <a:rPr lang="de-DE" sz="1000" dirty="0">
                <a:latin typeface="Helvetica" pitchFamily="2" charset="0"/>
              </a:rPr>
              <a:t>. The </a:t>
            </a:r>
            <a:r>
              <a:rPr lang="de-DE" sz="1000" dirty="0" err="1">
                <a:latin typeface="Helvetica" pitchFamily="2" charset="0"/>
              </a:rPr>
              <a:t>resulting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uncertainty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medium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including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costs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many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degrees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of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freedom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synthetic</a:t>
            </a:r>
            <a:r>
              <a:rPr lang="de-DE" sz="1000" dirty="0">
                <a:latin typeface="Helvetica" pitchFamily="2" charset="0"/>
              </a:rPr>
              <a:t> variables, in </a:t>
            </a:r>
            <a:r>
              <a:rPr lang="de-DE" sz="1000" dirty="0" err="1">
                <a:latin typeface="Helvetica" pitchFamily="2" charset="0"/>
              </a:rPr>
              <a:t>this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case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>
                <a:solidFill>
                  <a:srgbClr val="0072B2"/>
                </a:solidFill>
                <a:latin typeface="Helvetica" pitchFamily="2" charset="0"/>
              </a:rPr>
              <a:t>4</a:t>
            </a:r>
            <a:r>
              <a:rPr lang="de-DE" sz="1000" dirty="0">
                <a:latin typeface="Helvetica" pitchFamily="2" charset="0"/>
              </a:rPr>
              <a:t>.</a:t>
            </a:r>
          </a:p>
          <a:p>
            <a:endParaRPr lang="de-DE" sz="1000" dirty="0">
              <a:latin typeface="Helvetica" pitchFamily="2" charset="0"/>
            </a:endParaRPr>
          </a:p>
          <a:p>
            <a:r>
              <a:rPr lang="de-DE" sz="1000" dirty="0">
                <a:latin typeface="Helvetica" pitchFamily="2" charset="0"/>
              </a:rPr>
              <a:t>Even </a:t>
            </a:r>
            <a:r>
              <a:rPr lang="de-DE" sz="1000" dirty="0" err="1">
                <a:latin typeface="Helvetica" pitchFamily="2" charset="0"/>
              </a:rPr>
              <a:t>though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splines</a:t>
            </a:r>
            <a:r>
              <a:rPr lang="de-DE" sz="1000" dirty="0">
                <a:latin typeface="Helvetica" pitchFamily="2" charset="0"/>
              </a:rPr>
              <a:t> and </a:t>
            </a:r>
            <a:r>
              <a:rPr lang="de-DE" sz="1000" dirty="0" err="1">
                <a:latin typeface="Helvetica" pitchFamily="2" charset="0"/>
              </a:rPr>
              <a:t>polynomials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result</a:t>
            </a:r>
            <a:r>
              <a:rPr lang="de-DE" sz="1000" dirty="0">
                <a:latin typeface="Helvetica" pitchFamily="2" charset="0"/>
              </a:rPr>
              <a:t> in </a:t>
            </a:r>
            <a:r>
              <a:rPr lang="de-DE" sz="1000" dirty="0" err="1">
                <a:latin typeface="Helvetica" pitchFamily="2" charset="0"/>
              </a:rPr>
              <a:t>regression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outputs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that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look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very</a:t>
            </a:r>
            <a:r>
              <a:rPr lang="de-DE" sz="1000" dirty="0">
                <a:latin typeface="Helvetica" pitchFamily="2" charset="0"/>
              </a:rPr>
              <a:t> different, </a:t>
            </a:r>
            <a:r>
              <a:rPr lang="de-DE" sz="1000" dirty="0" err="1">
                <a:latin typeface="Helvetica" pitchFamily="2" charset="0"/>
              </a:rPr>
              <a:t>note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how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here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arrive</a:t>
            </a:r>
            <a:r>
              <a:rPr lang="de-DE" sz="1000" dirty="0">
                <a:latin typeface="Helvetica" pitchFamily="2" charset="0"/>
              </a:rPr>
              <a:t> at </a:t>
            </a:r>
            <a:r>
              <a:rPr lang="de-DE" sz="1000" dirty="0" err="1">
                <a:latin typeface="Helvetica" pitchFamily="2" charset="0"/>
              </a:rPr>
              <a:t>almost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precisely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the</a:t>
            </a:r>
            <a:r>
              <a:rPr lang="de-DE" sz="1000" dirty="0">
                <a:latin typeface="Helvetica" pitchFamily="2" charset="0"/>
              </a:rPr>
              <a:t> same </a:t>
            </a:r>
            <a:r>
              <a:rPr lang="de-DE" sz="1000" dirty="0" err="1">
                <a:latin typeface="Helvetica" pitchFamily="2" charset="0"/>
              </a:rPr>
              <a:t>age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trajectory</a:t>
            </a:r>
            <a:r>
              <a:rPr lang="de-DE" sz="10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470</Words>
  <Application>Microsoft Macintosh PowerPoint</Application>
  <PresentationFormat>Breitbild</PresentationFormat>
  <Paragraphs>33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8</cp:revision>
  <dcterms:created xsi:type="dcterms:W3CDTF">2025-05-23T14:51:54Z</dcterms:created>
  <dcterms:modified xsi:type="dcterms:W3CDTF">2025-07-16T12:24:39Z</dcterms:modified>
</cp:coreProperties>
</file>