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16459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F5CC"/>
    <a:srgbClr val="FBDCBF"/>
    <a:srgbClr val="FFCFE7"/>
    <a:srgbClr val="BFE7FF"/>
    <a:srgbClr val="D7F5CD"/>
    <a:srgbClr val="FCDCBF"/>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38" y="-73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1" y="5387365"/>
            <a:ext cx="13990320" cy="11460480"/>
          </a:xfrm>
        </p:spPr>
        <p:txBody>
          <a:bodyPr anchor="b"/>
          <a:lstStyle>
            <a:lvl1pPr algn="ctr">
              <a:defRPr sz="10810"/>
            </a:lvl1pPr>
          </a:lstStyle>
          <a:p>
            <a:r>
              <a:rPr lang="en-US"/>
              <a:t>Click to edit Master title style</a:t>
            </a:r>
            <a:endParaRPr lang="en-US" dirty="0"/>
          </a:p>
        </p:txBody>
      </p:sp>
      <p:sp>
        <p:nvSpPr>
          <p:cNvPr id="3" name="Subtitle 2"/>
          <p:cNvSpPr>
            <a:spLocks noGrp="1"/>
          </p:cNvSpPr>
          <p:nvPr>
            <p:ph type="subTitle" idx="1"/>
          </p:nvPr>
        </p:nvSpPr>
        <p:spPr>
          <a:xfrm>
            <a:off x="2057400" y="17289780"/>
            <a:ext cx="12344400" cy="7947659"/>
          </a:xfrm>
        </p:spPr>
        <p:txBody>
          <a:bodyPr/>
          <a:lstStyle>
            <a:lvl1pPr marL="0" indent="0" algn="ctr">
              <a:buNone/>
              <a:defRPr sz="4323"/>
            </a:lvl1pPr>
            <a:lvl2pPr marL="823285" indent="0" algn="ctr">
              <a:buNone/>
              <a:defRPr sz="3602"/>
            </a:lvl2pPr>
            <a:lvl3pPr marL="1646571" indent="0" algn="ctr">
              <a:buNone/>
              <a:defRPr sz="3241"/>
            </a:lvl3pPr>
            <a:lvl4pPr marL="2469856" indent="0" algn="ctr">
              <a:buNone/>
              <a:defRPr sz="2880"/>
            </a:lvl4pPr>
            <a:lvl5pPr marL="3293142" indent="0" algn="ctr">
              <a:buNone/>
              <a:defRPr sz="2880"/>
            </a:lvl5pPr>
            <a:lvl6pPr marL="4116427" indent="0" algn="ctr">
              <a:buNone/>
              <a:defRPr sz="2880"/>
            </a:lvl6pPr>
            <a:lvl7pPr marL="4939713" indent="0" algn="ctr">
              <a:buNone/>
              <a:defRPr sz="2880"/>
            </a:lvl7pPr>
            <a:lvl8pPr marL="5762993" indent="0" algn="ctr">
              <a:buNone/>
              <a:defRPr sz="2880"/>
            </a:lvl8pPr>
            <a:lvl9pPr marL="6586284" indent="0" algn="ctr">
              <a:buNone/>
              <a:defRPr sz="28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668891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76497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78616" y="1752621"/>
            <a:ext cx="3549015" cy="278968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31576" y="1752621"/>
            <a:ext cx="10441305" cy="278968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38014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12115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2998" y="8206752"/>
            <a:ext cx="14196060" cy="13693136"/>
          </a:xfrm>
        </p:spPr>
        <p:txBody>
          <a:bodyPr anchor="b"/>
          <a:lstStyle>
            <a:lvl1pPr>
              <a:defRPr sz="10810"/>
            </a:lvl1pPr>
          </a:lstStyle>
          <a:p>
            <a:r>
              <a:rPr lang="en-US"/>
              <a:t>Click to edit Master title style</a:t>
            </a:r>
            <a:endParaRPr lang="en-US" dirty="0"/>
          </a:p>
        </p:txBody>
      </p:sp>
      <p:sp>
        <p:nvSpPr>
          <p:cNvPr id="3" name="Text Placeholder 2"/>
          <p:cNvSpPr>
            <a:spLocks noGrp="1"/>
          </p:cNvSpPr>
          <p:nvPr>
            <p:ph type="body" idx="1"/>
          </p:nvPr>
        </p:nvSpPr>
        <p:spPr>
          <a:xfrm>
            <a:off x="1122998" y="22029429"/>
            <a:ext cx="14196060" cy="7200899"/>
          </a:xfrm>
        </p:spPr>
        <p:txBody>
          <a:bodyPr/>
          <a:lstStyle>
            <a:lvl1pPr marL="0" indent="0">
              <a:buNone/>
              <a:defRPr sz="4323">
                <a:solidFill>
                  <a:schemeClr val="tx1"/>
                </a:solidFill>
              </a:defRPr>
            </a:lvl1pPr>
            <a:lvl2pPr marL="823285" indent="0">
              <a:buNone/>
              <a:defRPr sz="3602">
                <a:solidFill>
                  <a:schemeClr val="tx1">
                    <a:tint val="75000"/>
                  </a:schemeClr>
                </a:solidFill>
              </a:defRPr>
            </a:lvl2pPr>
            <a:lvl3pPr marL="1646571" indent="0">
              <a:buNone/>
              <a:defRPr sz="3241">
                <a:solidFill>
                  <a:schemeClr val="tx1">
                    <a:tint val="75000"/>
                  </a:schemeClr>
                </a:solidFill>
              </a:defRPr>
            </a:lvl3pPr>
            <a:lvl4pPr marL="2469856" indent="0">
              <a:buNone/>
              <a:defRPr sz="2880">
                <a:solidFill>
                  <a:schemeClr val="tx1">
                    <a:tint val="75000"/>
                  </a:schemeClr>
                </a:solidFill>
              </a:defRPr>
            </a:lvl4pPr>
            <a:lvl5pPr marL="3293142" indent="0">
              <a:buNone/>
              <a:defRPr sz="2880">
                <a:solidFill>
                  <a:schemeClr val="tx1">
                    <a:tint val="75000"/>
                  </a:schemeClr>
                </a:solidFill>
              </a:defRPr>
            </a:lvl5pPr>
            <a:lvl6pPr marL="4116427" indent="0">
              <a:buNone/>
              <a:defRPr sz="2880">
                <a:solidFill>
                  <a:schemeClr val="tx1">
                    <a:tint val="75000"/>
                  </a:schemeClr>
                </a:solidFill>
              </a:defRPr>
            </a:lvl6pPr>
            <a:lvl7pPr marL="4939713" indent="0">
              <a:buNone/>
              <a:defRPr sz="2880">
                <a:solidFill>
                  <a:schemeClr val="tx1">
                    <a:tint val="75000"/>
                  </a:schemeClr>
                </a:solidFill>
              </a:defRPr>
            </a:lvl7pPr>
            <a:lvl8pPr marL="5762993" indent="0">
              <a:buNone/>
              <a:defRPr sz="2880">
                <a:solidFill>
                  <a:schemeClr val="tx1">
                    <a:tint val="75000"/>
                  </a:schemeClr>
                </a:solidFill>
              </a:defRPr>
            </a:lvl8pPr>
            <a:lvl9pPr marL="6586284" indent="0">
              <a:buNone/>
              <a:defRPr sz="28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374664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31570" y="876302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332470" y="8763025"/>
            <a:ext cx="6995160" cy="208864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6699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33714" y="1752608"/>
            <a:ext cx="14196060" cy="63627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33716" y="8069588"/>
            <a:ext cx="6963012" cy="3954780"/>
          </a:xfrm>
        </p:spPr>
        <p:txBody>
          <a:bodyPr anchor="b"/>
          <a:lstStyle>
            <a:lvl1pPr marL="0" indent="0">
              <a:buNone/>
              <a:defRPr sz="4323" b="1"/>
            </a:lvl1pPr>
            <a:lvl2pPr marL="823285" indent="0">
              <a:buNone/>
              <a:defRPr sz="3602" b="1"/>
            </a:lvl2pPr>
            <a:lvl3pPr marL="1646571" indent="0">
              <a:buNone/>
              <a:defRPr sz="3241" b="1"/>
            </a:lvl3pPr>
            <a:lvl4pPr marL="2469856" indent="0">
              <a:buNone/>
              <a:defRPr sz="2880" b="1"/>
            </a:lvl4pPr>
            <a:lvl5pPr marL="3293142" indent="0">
              <a:buNone/>
              <a:defRPr sz="2880" b="1"/>
            </a:lvl5pPr>
            <a:lvl6pPr marL="4116427" indent="0">
              <a:buNone/>
              <a:defRPr sz="2880" b="1"/>
            </a:lvl6pPr>
            <a:lvl7pPr marL="4939713" indent="0">
              <a:buNone/>
              <a:defRPr sz="2880" b="1"/>
            </a:lvl7pPr>
            <a:lvl8pPr marL="5762993" indent="0">
              <a:buNone/>
              <a:defRPr sz="2880" b="1"/>
            </a:lvl8pPr>
            <a:lvl9pPr marL="6586284" indent="0">
              <a:buNone/>
              <a:defRPr sz="2880" b="1"/>
            </a:lvl9pPr>
          </a:lstStyle>
          <a:p>
            <a:pPr lvl="0"/>
            <a:r>
              <a:rPr lang="en-US"/>
              <a:t>Click to edit Master text styles</a:t>
            </a:r>
          </a:p>
        </p:txBody>
      </p:sp>
      <p:sp>
        <p:nvSpPr>
          <p:cNvPr id="4" name="Content Placeholder 3"/>
          <p:cNvSpPr>
            <a:spLocks noGrp="1"/>
          </p:cNvSpPr>
          <p:nvPr>
            <p:ph sz="half" idx="2"/>
          </p:nvPr>
        </p:nvSpPr>
        <p:spPr>
          <a:xfrm>
            <a:off x="1133716" y="12024360"/>
            <a:ext cx="6963012"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332471" y="8069588"/>
            <a:ext cx="6997304" cy="3954780"/>
          </a:xfrm>
        </p:spPr>
        <p:txBody>
          <a:bodyPr anchor="b"/>
          <a:lstStyle>
            <a:lvl1pPr marL="0" indent="0">
              <a:buNone/>
              <a:defRPr sz="4323" b="1"/>
            </a:lvl1pPr>
            <a:lvl2pPr marL="823285" indent="0">
              <a:buNone/>
              <a:defRPr sz="3602" b="1"/>
            </a:lvl2pPr>
            <a:lvl3pPr marL="1646571" indent="0">
              <a:buNone/>
              <a:defRPr sz="3241" b="1"/>
            </a:lvl3pPr>
            <a:lvl4pPr marL="2469856" indent="0">
              <a:buNone/>
              <a:defRPr sz="2880" b="1"/>
            </a:lvl4pPr>
            <a:lvl5pPr marL="3293142" indent="0">
              <a:buNone/>
              <a:defRPr sz="2880" b="1"/>
            </a:lvl5pPr>
            <a:lvl6pPr marL="4116427" indent="0">
              <a:buNone/>
              <a:defRPr sz="2880" b="1"/>
            </a:lvl6pPr>
            <a:lvl7pPr marL="4939713" indent="0">
              <a:buNone/>
              <a:defRPr sz="2880" b="1"/>
            </a:lvl7pPr>
            <a:lvl8pPr marL="5762993" indent="0">
              <a:buNone/>
              <a:defRPr sz="2880" b="1"/>
            </a:lvl8pPr>
            <a:lvl9pPr marL="6586284" indent="0">
              <a:buNone/>
              <a:defRPr sz="2880" b="1"/>
            </a:lvl9pPr>
          </a:lstStyle>
          <a:p>
            <a:pPr lvl="0"/>
            <a:r>
              <a:rPr lang="en-US"/>
              <a:t>Click to edit Master text styles</a:t>
            </a:r>
          </a:p>
        </p:txBody>
      </p:sp>
      <p:sp>
        <p:nvSpPr>
          <p:cNvPr id="6" name="Content Placeholder 5"/>
          <p:cNvSpPr>
            <a:spLocks noGrp="1"/>
          </p:cNvSpPr>
          <p:nvPr>
            <p:ph sz="quarter" idx="4"/>
          </p:nvPr>
        </p:nvSpPr>
        <p:spPr>
          <a:xfrm>
            <a:off x="8332471" y="12024360"/>
            <a:ext cx="6997304" cy="17686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2208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91747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74877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84"/>
            <a:ext cx="5308520" cy="7680961"/>
          </a:xfrm>
        </p:spPr>
        <p:txBody>
          <a:bodyPr anchor="b"/>
          <a:lstStyle>
            <a:lvl1pPr>
              <a:defRPr sz="5761"/>
            </a:lvl1pPr>
          </a:lstStyle>
          <a:p>
            <a:r>
              <a:rPr lang="en-US"/>
              <a:t>Click to edit Master title style</a:t>
            </a:r>
            <a:endParaRPr lang="en-US" dirty="0"/>
          </a:p>
        </p:txBody>
      </p:sp>
      <p:sp>
        <p:nvSpPr>
          <p:cNvPr id="3" name="Content Placeholder 2"/>
          <p:cNvSpPr>
            <a:spLocks noGrp="1"/>
          </p:cNvSpPr>
          <p:nvPr>
            <p:ph idx="1"/>
          </p:nvPr>
        </p:nvSpPr>
        <p:spPr>
          <a:xfrm>
            <a:off x="6997304" y="4739649"/>
            <a:ext cx="8332470" cy="23393398"/>
          </a:xfrm>
        </p:spPr>
        <p:txBody>
          <a:bodyPr/>
          <a:lstStyle>
            <a:lvl1pPr>
              <a:defRPr sz="5761"/>
            </a:lvl1pPr>
            <a:lvl2pPr>
              <a:defRPr sz="5039"/>
            </a:lvl2pPr>
            <a:lvl3pPr>
              <a:defRPr sz="4323"/>
            </a:lvl3pPr>
            <a:lvl4pPr>
              <a:defRPr sz="3602"/>
            </a:lvl4pPr>
            <a:lvl5pPr>
              <a:defRPr sz="3602"/>
            </a:lvl5pPr>
            <a:lvl6pPr>
              <a:defRPr sz="3602"/>
            </a:lvl6pPr>
            <a:lvl7pPr>
              <a:defRPr sz="3602"/>
            </a:lvl7pPr>
            <a:lvl8pPr>
              <a:defRPr sz="3602"/>
            </a:lvl8pPr>
            <a:lvl9pPr>
              <a:defRPr sz="360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3285" indent="0">
              <a:buNone/>
              <a:defRPr sz="2520"/>
            </a:lvl2pPr>
            <a:lvl3pPr marL="1646571" indent="0">
              <a:buNone/>
              <a:defRPr sz="2159"/>
            </a:lvl3pPr>
            <a:lvl4pPr marL="2469856" indent="0">
              <a:buNone/>
              <a:defRPr sz="1798"/>
            </a:lvl4pPr>
            <a:lvl5pPr marL="3293142" indent="0">
              <a:buNone/>
              <a:defRPr sz="1798"/>
            </a:lvl5pPr>
            <a:lvl6pPr marL="4116427" indent="0">
              <a:buNone/>
              <a:defRPr sz="1798"/>
            </a:lvl6pPr>
            <a:lvl7pPr marL="4939713" indent="0">
              <a:buNone/>
              <a:defRPr sz="1798"/>
            </a:lvl7pPr>
            <a:lvl8pPr marL="5762993" indent="0">
              <a:buNone/>
              <a:defRPr sz="1798"/>
            </a:lvl8pPr>
            <a:lvl9pPr marL="6586284" indent="0">
              <a:buNone/>
              <a:defRPr sz="1798"/>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199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33714" y="2194584"/>
            <a:ext cx="5308520" cy="7680961"/>
          </a:xfrm>
        </p:spPr>
        <p:txBody>
          <a:bodyPr anchor="b"/>
          <a:lstStyle>
            <a:lvl1pPr>
              <a:defRPr sz="5761"/>
            </a:lvl1pPr>
          </a:lstStyle>
          <a:p>
            <a:r>
              <a:rPr lang="en-US"/>
              <a:t>Click to edit Master title style</a:t>
            </a:r>
            <a:endParaRPr lang="en-US" dirty="0"/>
          </a:p>
        </p:txBody>
      </p:sp>
      <p:sp>
        <p:nvSpPr>
          <p:cNvPr id="3" name="Picture Placeholder 2"/>
          <p:cNvSpPr>
            <a:spLocks noGrp="1" noChangeAspect="1"/>
          </p:cNvSpPr>
          <p:nvPr>
            <p:ph type="pic" idx="1"/>
          </p:nvPr>
        </p:nvSpPr>
        <p:spPr>
          <a:xfrm>
            <a:off x="6997304" y="4739649"/>
            <a:ext cx="8332470" cy="23393398"/>
          </a:xfrm>
        </p:spPr>
        <p:txBody>
          <a:bodyPr anchor="t"/>
          <a:lstStyle>
            <a:lvl1pPr marL="0" indent="0">
              <a:buNone/>
              <a:defRPr sz="5761"/>
            </a:lvl1pPr>
            <a:lvl2pPr marL="823285" indent="0">
              <a:buNone/>
              <a:defRPr sz="5039"/>
            </a:lvl2pPr>
            <a:lvl3pPr marL="1646571" indent="0">
              <a:buNone/>
              <a:defRPr sz="4323"/>
            </a:lvl3pPr>
            <a:lvl4pPr marL="2469856" indent="0">
              <a:buNone/>
              <a:defRPr sz="3602"/>
            </a:lvl4pPr>
            <a:lvl5pPr marL="3293142" indent="0">
              <a:buNone/>
              <a:defRPr sz="3602"/>
            </a:lvl5pPr>
            <a:lvl6pPr marL="4116427" indent="0">
              <a:buNone/>
              <a:defRPr sz="3602"/>
            </a:lvl6pPr>
            <a:lvl7pPr marL="4939713" indent="0">
              <a:buNone/>
              <a:defRPr sz="3602"/>
            </a:lvl7pPr>
            <a:lvl8pPr marL="5762993" indent="0">
              <a:buNone/>
              <a:defRPr sz="3602"/>
            </a:lvl8pPr>
            <a:lvl9pPr marL="6586284" indent="0">
              <a:buNone/>
              <a:defRPr sz="3602"/>
            </a:lvl9pPr>
          </a:lstStyle>
          <a:p>
            <a:r>
              <a:rPr lang="en-US"/>
              <a:t>Click icon to add picture</a:t>
            </a:r>
            <a:endParaRPr lang="en-US" dirty="0"/>
          </a:p>
        </p:txBody>
      </p:sp>
      <p:sp>
        <p:nvSpPr>
          <p:cNvPr id="4" name="Text Placeholder 3"/>
          <p:cNvSpPr>
            <a:spLocks noGrp="1"/>
          </p:cNvSpPr>
          <p:nvPr>
            <p:ph type="body" sz="half" idx="2"/>
          </p:nvPr>
        </p:nvSpPr>
        <p:spPr>
          <a:xfrm>
            <a:off x="1133714" y="9875517"/>
            <a:ext cx="5308520" cy="18295624"/>
          </a:xfrm>
        </p:spPr>
        <p:txBody>
          <a:bodyPr/>
          <a:lstStyle>
            <a:lvl1pPr marL="0" indent="0">
              <a:buNone/>
              <a:defRPr sz="2880"/>
            </a:lvl1pPr>
            <a:lvl2pPr marL="823285" indent="0">
              <a:buNone/>
              <a:defRPr sz="2520"/>
            </a:lvl2pPr>
            <a:lvl3pPr marL="1646571" indent="0">
              <a:buNone/>
              <a:defRPr sz="2159"/>
            </a:lvl3pPr>
            <a:lvl4pPr marL="2469856" indent="0">
              <a:buNone/>
              <a:defRPr sz="1798"/>
            </a:lvl4pPr>
            <a:lvl5pPr marL="3293142" indent="0">
              <a:buNone/>
              <a:defRPr sz="1798"/>
            </a:lvl5pPr>
            <a:lvl6pPr marL="4116427" indent="0">
              <a:buNone/>
              <a:defRPr sz="1798"/>
            </a:lvl6pPr>
            <a:lvl7pPr marL="4939713" indent="0">
              <a:buNone/>
              <a:defRPr sz="1798"/>
            </a:lvl7pPr>
            <a:lvl8pPr marL="5762993" indent="0">
              <a:buNone/>
              <a:defRPr sz="1798"/>
            </a:lvl8pPr>
            <a:lvl9pPr marL="6586284" indent="0">
              <a:buNone/>
              <a:defRPr sz="1798"/>
            </a:lvl9pPr>
          </a:lstStyle>
          <a:p>
            <a:pPr lvl="0"/>
            <a:r>
              <a:rPr lang="en-US"/>
              <a:t>Click to 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9298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1752608"/>
            <a:ext cx="14196060" cy="63627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8763025"/>
            <a:ext cx="14196060" cy="208864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30510502"/>
            <a:ext cx="3703320" cy="1752598"/>
          </a:xfrm>
          <a:prstGeom prst="rect">
            <a:avLst/>
          </a:prstGeom>
        </p:spPr>
        <p:txBody>
          <a:bodyPr vert="horz" lIns="91440" tIns="45720" rIns="91440" bIns="45720" rtlCol="0" anchor="ctr"/>
          <a:lstStyle>
            <a:lvl1pPr algn="l">
              <a:defRPr sz="2159">
                <a:solidFill>
                  <a:schemeClr val="tx1">
                    <a:tint val="75000"/>
                  </a:schemeClr>
                </a:solidFill>
              </a:defRPr>
            </a:lvl1pPr>
          </a:lstStyle>
          <a:p>
            <a:fld id="{3E22DA87-17A3-43A0-B86E-2FCFB6EFBC32}" type="datetimeFigureOut">
              <a:rPr lang="en-IN" smtClean="0"/>
              <a:t>21-05-2025</a:t>
            </a:fld>
            <a:endParaRPr lang="en-IN"/>
          </a:p>
        </p:txBody>
      </p:sp>
      <p:sp>
        <p:nvSpPr>
          <p:cNvPr id="5" name="Footer Placeholder 4"/>
          <p:cNvSpPr>
            <a:spLocks noGrp="1"/>
          </p:cNvSpPr>
          <p:nvPr>
            <p:ph type="ftr" sz="quarter" idx="3"/>
          </p:nvPr>
        </p:nvSpPr>
        <p:spPr>
          <a:xfrm>
            <a:off x="5452110" y="30510502"/>
            <a:ext cx="5554980" cy="1752598"/>
          </a:xfrm>
          <a:prstGeom prst="rect">
            <a:avLst/>
          </a:prstGeom>
        </p:spPr>
        <p:txBody>
          <a:bodyPr vert="horz" lIns="91440" tIns="45720" rIns="91440" bIns="45720" rtlCol="0" anchor="ctr"/>
          <a:lstStyle>
            <a:lvl1pPr algn="ctr">
              <a:defRPr sz="215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24310" y="30510502"/>
            <a:ext cx="3703320" cy="1752598"/>
          </a:xfrm>
          <a:prstGeom prst="rect">
            <a:avLst/>
          </a:prstGeom>
        </p:spPr>
        <p:txBody>
          <a:bodyPr vert="horz" lIns="91440" tIns="45720" rIns="91440" bIns="45720" rtlCol="0" anchor="ctr"/>
          <a:lstStyle>
            <a:lvl1pPr algn="r">
              <a:defRPr sz="2159">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35967978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46571" rtl="0" eaLnBrk="1" latinLnBrk="0" hangingPunct="1">
        <a:lnSpc>
          <a:spcPct val="90000"/>
        </a:lnSpc>
        <a:spcBef>
          <a:spcPct val="0"/>
        </a:spcBef>
        <a:buNone/>
        <a:defRPr sz="7920" kern="1200">
          <a:solidFill>
            <a:schemeClr val="tx1"/>
          </a:solidFill>
          <a:latin typeface="+mj-lt"/>
          <a:ea typeface="+mj-ea"/>
          <a:cs typeface="+mj-cs"/>
        </a:defRPr>
      </a:lvl1pPr>
    </p:titleStyle>
    <p:bodyStyle>
      <a:lvl1pPr marL="411645" indent="-411645" algn="l" defTabSz="1646571" rtl="0" eaLnBrk="1" latinLnBrk="0" hangingPunct="1">
        <a:lnSpc>
          <a:spcPct val="90000"/>
        </a:lnSpc>
        <a:spcBef>
          <a:spcPts val="1798"/>
        </a:spcBef>
        <a:buFont typeface="Arial" panose="020B0604020202020204" pitchFamily="34" charset="0"/>
        <a:buChar char="•"/>
        <a:defRPr sz="5039" kern="1200">
          <a:solidFill>
            <a:schemeClr val="tx1"/>
          </a:solidFill>
          <a:latin typeface="+mn-lt"/>
          <a:ea typeface="+mn-ea"/>
          <a:cs typeface="+mn-cs"/>
        </a:defRPr>
      </a:lvl1pPr>
      <a:lvl2pPr marL="1234930" indent="-411645" algn="l" defTabSz="1646571" rtl="0" eaLnBrk="1" latinLnBrk="0" hangingPunct="1">
        <a:lnSpc>
          <a:spcPct val="90000"/>
        </a:lnSpc>
        <a:spcBef>
          <a:spcPts val="899"/>
        </a:spcBef>
        <a:buFont typeface="Arial" panose="020B0604020202020204" pitchFamily="34" charset="0"/>
        <a:buChar char="•"/>
        <a:defRPr sz="4323" kern="1200">
          <a:solidFill>
            <a:schemeClr val="tx1"/>
          </a:solidFill>
          <a:latin typeface="+mn-lt"/>
          <a:ea typeface="+mn-ea"/>
          <a:cs typeface="+mn-cs"/>
        </a:defRPr>
      </a:lvl2pPr>
      <a:lvl3pPr marL="2058212" indent="-411645" algn="l" defTabSz="1646571" rtl="0" eaLnBrk="1" latinLnBrk="0" hangingPunct="1">
        <a:lnSpc>
          <a:spcPct val="90000"/>
        </a:lnSpc>
        <a:spcBef>
          <a:spcPts val="899"/>
        </a:spcBef>
        <a:buFont typeface="Arial" panose="020B0604020202020204" pitchFamily="34" charset="0"/>
        <a:buChar char="•"/>
        <a:defRPr sz="3602" kern="1200">
          <a:solidFill>
            <a:schemeClr val="tx1"/>
          </a:solidFill>
          <a:latin typeface="+mn-lt"/>
          <a:ea typeface="+mn-ea"/>
          <a:cs typeface="+mn-cs"/>
        </a:defRPr>
      </a:lvl3pPr>
      <a:lvl4pPr marL="2881502"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4pPr>
      <a:lvl5pPr marL="3704783"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5pPr>
      <a:lvl6pPr marL="4528073"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6pPr>
      <a:lvl7pPr marL="5351359"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7pPr>
      <a:lvl8pPr marL="6174639"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8pPr>
      <a:lvl9pPr marL="6997930" indent="-411645" algn="l" defTabSz="1646571" rtl="0" eaLnBrk="1" latinLnBrk="0" hangingPunct="1">
        <a:lnSpc>
          <a:spcPct val="90000"/>
        </a:lnSpc>
        <a:spcBef>
          <a:spcPts val="899"/>
        </a:spcBef>
        <a:buFont typeface="Arial" panose="020B0604020202020204" pitchFamily="34" charset="0"/>
        <a:buChar char="•"/>
        <a:defRPr sz="3241" kern="1200">
          <a:solidFill>
            <a:schemeClr val="tx1"/>
          </a:solidFill>
          <a:latin typeface="+mn-lt"/>
          <a:ea typeface="+mn-ea"/>
          <a:cs typeface="+mn-cs"/>
        </a:defRPr>
      </a:lvl9pPr>
    </p:bodyStyle>
    <p:otherStyle>
      <a:defPPr>
        <a:defRPr lang="en-US"/>
      </a:defPPr>
      <a:lvl1pPr marL="0" algn="l" defTabSz="1646571" rtl="0" eaLnBrk="1" latinLnBrk="0" hangingPunct="1">
        <a:defRPr sz="3241" kern="1200">
          <a:solidFill>
            <a:schemeClr val="tx1"/>
          </a:solidFill>
          <a:latin typeface="+mn-lt"/>
          <a:ea typeface="+mn-ea"/>
          <a:cs typeface="+mn-cs"/>
        </a:defRPr>
      </a:lvl1pPr>
      <a:lvl2pPr marL="823285" algn="l" defTabSz="1646571" rtl="0" eaLnBrk="1" latinLnBrk="0" hangingPunct="1">
        <a:defRPr sz="3241" kern="1200">
          <a:solidFill>
            <a:schemeClr val="tx1"/>
          </a:solidFill>
          <a:latin typeface="+mn-lt"/>
          <a:ea typeface="+mn-ea"/>
          <a:cs typeface="+mn-cs"/>
        </a:defRPr>
      </a:lvl2pPr>
      <a:lvl3pPr marL="1646571" algn="l" defTabSz="1646571" rtl="0" eaLnBrk="1" latinLnBrk="0" hangingPunct="1">
        <a:defRPr sz="3241" kern="1200">
          <a:solidFill>
            <a:schemeClr val="tx1"/>
          </a:solidFill>
          <a:latin typeface="+mn-lt"/>
          <a:ea typeface="+mn-ea"/>
          <a:cs typeface="+mn-cs"/>
        </a:defRPr>
      </a:lvl3pPr>
      <a:lvl4pPr marL="2469856" algn="l" defTabSz="1646571" rtl="0" eaLnBrk="1" latinLnBrk="0" hangingPunct="1">
        <a:defRPr sz="3241" kern="1200">
          <a:solidFill>
            <a:schemeClr val="tx1"/>
          </a:solidFill>
          <a:latin typeface="+mn-lt"/>
          <a:ea typeface="+mn-ea"/>
          <a:cs typeface="+mn-cs"/>
        </a:defRPr>
      </a:lvl4pPr>
      <a:lvl5pPr marL="3293142" algn="l" defTabSz="1646571" rtl="0" eaLnBrk="1" latinLnBrk="0" hangingPunct="1">
        <a:defRPr sz="3241" kern="1200">
          <a:solidFill>
            <a:schemeClr val="tx1"/>
          </a:solidFill>
          <a:latin typeface="+mn-lt"/>
          <a:ea typeface="+mn-ea"/>
          <a:cs typeface="+mn-cs"/>
        </a:defRPr>
      </a:lvl5pPr>
      <a:lvl6pPr marL="4116427" algn="l" defTabSz="1646571" rtl="0" eaLnBrk="1" latinLnBrk="0" hangingPunct="1">
        <a:defRPr sz="3241" kern="1200">
          <a:solidFill>
            <a:schemeClr val="tx1"/>
          </a:solidFill>
          <a:latin typeface="+mn-lt"/>
          <a:ea typeface="+mn-ea"/>
          <a:cs typeface="+mn-cs"/>
        </a:defRPr>
      </a:lvl6pPr>
      <a:lvl7pPr marL="4939713" algn="l" defTabSz="1646571" rtl="0" eaLnBrk="1" latinLnBrk="0" hangingPunct="1">
        <a:defRPr sz="3241" kern="1200">
          <a:solidFill>
            <a:schemeClr val="tx1"/>
          </a:solidFill>
          <a:latin typeface="+mn-lt"/>
          <a:ea typeface="+mn-ea"/>
          <a:cs typeface="+mn-cs"/>
        </a:defRPr>
      </a:lvl7pPr>
      <a:lvl8pPr marL="5762993" algn="l" defTabSz="1646571" rtl="0" eaLnBrk="1" latinLnBrk="0" hangingPunct="1">
        <a:defRPr sz="3241" kern="1200">
          <a:solidFill>
            <a:schemeClr val="tx1"/>
          </a:solidFill>
          <a:latin typeface="+mn-lt"/>
          <a:ea typeface="+mn-ea"/>
          <a:cs typeface="+mn-cs"/>
        </a:defRPr>
      </a:lvl8pPr>
      <a:lvl9pPr marL="6586284" algn="l" defTabSz="1646571" rtl="0" eaLnBrk="1" latinLnBrk="0" hangingPunct="1">
        <a:defRPr sz="32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55F827C5-EB36-36D8-57E4-E142A1A8C67D}"/>
              </a:ext>
            </a:extLst>
          </p:cNvPr>
          <p:cNvSpPr/>
          <p:nvPr/>
        </p:nvSpPr>
        <p:spPr>
          <a:xfrm>
            <a:off x="0" y="12244206"/>
            <a:ext cx="8257345" cy="2919040"/>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1" name="Rectangle 30">
            <a:extLst>
              <a:ext uri="{FF2B5EF4-FFF2-40B4-BE49-F238E27FC236}">
                <a16:creationId xmlns:a16="http://schemas.microsoft.com/office/drawing/2014/main" id="{55F827C5-EB36-36D8-57E4-E142A1A8C67D}"/>
              </a:ext>
            </a:extLst>
          </p:cNvPr>
          <p:cNvSpPr/>
          <p:nvPr/>
        </p:nvSpPr>
        <p:spPr>
          <a:xfrm>
            <a:off x="0" y="9310486"/>
            <a:ext cx="8253177" cy="294985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tabLst/>
            </a:pPr>
            <a:endParaRPr lang="en-IN" sz="1798"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5F827C5-EB36-36D8-57E4-E142A1A8C67D}"/>
              </a:ext>
            </a:extLst>
          </p:cNvPr>
          <p:cNvSpPr/>
          <p:nvPr/>
        </p:nvSpPr>
        <p:spPr>
          <a:xfrm>
            <a:off x="-3" y="3495088"/>
            <a:ext cx="8257345"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19" name="Rectangle 18"/>
          <p:cNvSpPr/>
          <p:nvPr/>
        </p:nvSpPr>
        <p:spPr>
          <a:xfrm>
            <a:off x="208209" y="3594344"/>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A700850-254E-CEFB-BC41-4AE4951B636A}"/>
              </a:ext>
            </a:extLst>
          </p:cNvPr>
          <p:cNvSpPr/>
          <p:nvPr/>
        </p:nvSpPr>
        <p:spPr>
          <a:xfrm>
            <a:off x="-1" y="2719578"/>
            <a:ext cx="8253178" cy="802627"/>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22" name="Rectangle 21"/>
          <p:cNvSpPr/>
          <p:nvPr/>
        </p:nvSpPr>
        <p:spPr>
          <a:xfrm>
            <a:off x="247487" y="9409760"/>
            <a:ext cx="1879890"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211986" y="12336935"/>
            <a:ext cx="59089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37EBDFB-488C-7F01-6765-9DA15C34FC9B}"/>
              </a:ext>
            </a:extLst>
          </p:cNvPr>
          <p:cNvSpPr txBox="1"/>
          <p:nvPr/>
        </p:nvSpPr>
        <p:spPr>
          <a:xfrm>
            <a:off x="39110" y="2708164"/>
            <a:ext cx="8257345"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Efficient Prediction of Accuracy in Inflation Rate Using Extreme Gradient Boosting Algorithm in Comparison with Decision Tree Algorithm</a:t>
            </a:r>
          </a:p>
        </p:txBody>
      </p:sp>
      <p:sp>
        <p:nvSpPr>
          <p:cNvPr id="13" name="Rectangle 12">
            <a:extLst>
              <a:ext uri="{FF2B5EF4-FFF2-40B4-BE49-F238E27FC236}">
                <a16:creationId xmlns:a16="http://schemas.microsoft.com/office/drawing/2014/main" id="{DAF757CC-C832-3EB9-8642-C2DADE82A7D6}"/>
              </a:ext>
            </a:extLst>
          </p:cNvPr>
          <p:cNvSpPr/>
          <p:nvPr/>
        </p:nvSpPr>
        <p:spPr>
          <a:xfrm>
            <a:off x="-1" y="1"/>
            <a:ext cx="16459202" cy="269206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98"/>
          </a:p>
        </p:txBody>
      </p:sp>
      <p:sp>
        <p:nvSpPr>
          <p:cNvPr id="16" name="TextBox 15">
            <a:extLst>
              <a:ext uri="{FF2B5EF4-FFF2-40B4-BE49-F238E27FC236}">
                <a16:creationId xmlns:a16="http://schemas.microsoft.com/office/drawing/2014/main" id="{2C70C69D-E356-94D3-988E-D3E99B4033C3}"/>
              </a:ext>
            </a:extLst>
          </p:cNvPr>
          <p:cNvSpPr txBox="1"/>
          <p:nvPr/>
        </p:nvSpPr>
        <p:spPr>
          <a:xfrm>
            <a:off x="9643463" y="1470940"/>
            <a:ext cx="6420886" cy="1292405"/>
          </a:xfrm>
          <a:prstGeom prst="rect">
            <a:avLst/>
          </a:prstGeom>
          <a:noFill/>
        </p:spPr>
        <p:txBody>
          <a:bodyPr wrap="square" rtlCol="0">
            <a:spAutoFit/>
          </a:bodyPr>
          <a:lstStyle/>
          <a:p>
            <a:pPr algn="r"/>
            <a:r>
              <a:rPr lang="en-US" sz="2499" b="1" dirty="0">
                <a:solidFill>
                  <a:schemeClr val="bg1"/>
                </a:solidFill>
                <a:latin typeface="Times New Roman" panose="02020603050405020304" pitchFamily="18" charset="0"/>
                <a:cs typeface="Times New Roman" panose="02020603050405020304" pitchFamily="18" charset="0"/>
              </a:rPr>
              <a:t>Students Name: </a:t>
            </a:r>
            <a:r>
              <a:rPr lang="en-US" sz="1800" i="0" dirty="0">
                <a:solidFill>
                  <a:schemeClr val="bg1"/>
                </a:solidFill>
                <a:effectLst/>
                <a:latin typeface="Times New Roman" panose="02020603050405020304" pitchFamily="18" charset="0"/>
                <a:cs typeface="Times New Roman" panose="02020603050405020304" pitchFamily="18" charset="0"/>
              </a:rPr>
              <a:t>JONNALAGADDA SAI CHANDU</a:t>
            </a:r>
          </a:p>
          <a:p>
            <a:pPr algn="r"/>
            <a:r>
              <a:rPr lang="en-US" sz="2499" b="1" dirty="0">
                <a:solidFill>
                  <a:schemeClr val="bg1"/>
                </a:solidFill>
                <a:latin typeface="Times New Roman" panose="02020603050405020304" pitchFamily="18" charset="0"/>
                <a:cs typeface="Times New Roman" panose="02020603050405020304" pitchFamily="18" charset="0"/>
              </a:rPr>
              <a:t>Register No: </a:t>
            </a:r>
            <a:r>
              <a:rPr lang="en-US" i="0" dirty="0">
                <a:solidFill>
                  <a:schemeClr val="bg1"/>
                </a:solidFill>
                <a:effectLst/>
                <a:latin typeface="Times New Roman" panose="02020603050405020304" pitchFamily="18" charset="0"/>
                <a:cs typeface="Times New Roman" panose="02020603050405020304" pitchFamily="18" charset="0"/>
              </a:rPr>
              <a:t>192211216</a:t>
            </a:r>
            <a:r>
              <a:rPr lang="en-US" sz="2499" b="1" dirty="0">
                <a:solidFill>
                  <a:schemeClr val="bg1"/>
                </a:solidFill>
                <a:latin typeface="Times New Roman" panose="02020603050405020304" pitchFamily="18" charset="0"/>
                <a:cs typeface="Times New Roman" panose="02020603050405020304" pitchFamily="18" charset="0"/>
              </a:rPr>
              <a:t> </a:t>
            </a:r>
          </a:p>
          <a:p>
            <a:pPr algn="r"/>
            <a:r>
              <a:rPr lang="en-US" sz="2499" b="1" dirty="0">
                <a:solidFill>
                  <a:schemeClr val="bg1"/>
                </a:solidFill>
                <a:latin typeface="Times New Roman" panose="02020603050405020304" pitchFamily="18" charset="0"/>
                <a:cs typeface="Times New Roman" panose="02020603050405020304" pitchFamily="18" charset="0"/>
              </a:rPr>
              <a:t>Guided By </a:t>
            </a:r>
            <a:r>
              <a:rPr lang="en-IN" sz="1800" i="0" dirty="0">
                <a:solidFill>
                  <a:schemeClr val="bg1"/>
                </a:solidFill>
                <a:effectLst/>
                <a:latin typeface="Times New Roman" panose="02020603050405020304" pitchFamily="18" charset="0"/>
                <a:cs typeface="Times New Roman" panose="02020603050405020304" pitchFamily="18" charset="0"/>
              </a:rPr>
              <a:t>Dr. </a:t>
            </a:r>
            <a:r>
              <a:rPr lang="en-IN" dirty="0">
                <a:solidFill>
                  <a:schemeClr val="bg1"/>
                </a:solidFill>
                <a:latin typeface="Times New Roman" panose="02020603050405020304" pitchFamily="18" charset="0"/>
                <a:cs typeface="Times New Roman" panose="02020603050405020304" pitchFamily="18" charset="0"/>
              </a:rPr>
              <a:t>V. Balasubramani</a:t>
            </a:r>
            <a:endParaRPr lang="en-IN" sz="2499" b="1" dirty="0">
              <a:solidFill>
                <a:schemeClr val="bg1"/>
              </a:solidFill>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55F827C5-EB36-36D8-57E4-E142A1A8C67D}"/>
              </a:ext>
            </a:extLst>
          </p:cNvPr>
          <p:cNvSpPr/>
          <p:nvPr/>
        </p:nvSpPr>
        <p:spPr>
          <a:xfrm>
            <a:off x="-4" y="6397991"/>
            <a:ext cx="8257345" cy="291904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3" name="Rectangle 32">
            <a:extLst>
              <a:ext uri="{FF2B5EF4-FFF2-40B4-BE49-F238E27FC236}">
                <a16:creationId xmlns:a16="http://schemas.microsoft.com/office/drawing/2014/main" id="{55F827C5-EB36-36D8-57E4-E142A1A8C67D}"/>
              </a:ext>
            </a:extLst>
          </p:cNvPr>
          <p:cNvSpPr/>
          <p:nvPr/>
        </p:nvSpPr>
        <p:spPr>
          <a:xfrm>
            <a:off x="14204" y="14778836"/>
            <a:ext cx="8257345" cy="2919040"/>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4" name="Rectangle 33">
            <a:extLst>
              <a:ext uri="{FF2B5EF4-FFF2-40B4-BE49-F238E27FC236}">
                <a16:creationId xmlns:a16="http://schemas.microsoft.com/office/drawing/2014/main" id="{55F827C5-EB36-36D8-57E4-E142A1A8C67D}"/>
              </a:ext>
            </a:extLst>
          </p:cNvPr>
          <p:cNvSpPr/>
          <p:nvPr/>
        </p:nvSpPr>
        <p:spPr>
          <a:xfrm>
            <a:off x="20212" y="18711686"/>
            <a:ext cx="8257345"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35" name="Rectangle 34">
            <a:extLst>
              <a:ext uri="{FF2B5EF4-FFF2-40B4-BE49-F238E27FC236}">
                <a16:creationId xmlns:a16="http://schemas.microsoft.com/office/drawing/2014/main" id="{BA700850-254E-CEFB-BC41-4AE4951B636A}"/>
              </a:ext>
            </a:extLst>
          </p:cNvPr>
          <p:cNvSpPr/>
          <p:nvPr/>
        </p:nvSpPr>
        <p:spPr>
          <a:xfrm>
            <a:off x="14207" y="17936177"/>
            <a:ext cx="8238970" cy="77551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40" name="TextBox 39">
            <a:extLst>
              <a:ext uri="{FF2B5EF4-FFF2-40B4-BE49-F238E27FC236}">
                <a16:creationId xmlns:a16="http://schemas.microsoft.com/office/drawing/2014/main" id="{937EBDFB-488C-7F01-6765-9DA15C34FC9B}"/>
              </a:ext>
            </a:extLst>
          </p:cNvPr>
          <p:cNvSpPr txBox="1"/>
          <p:nvPr/>
        </p:nvSpPr>
        <p:spPr>
          <a:xfrm>
            <a:off x="497292" y="17909670"/>
            <a:ext cx="7761346"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Prediction of Accuracy in Inflation Rate Using Extreme Gradient Boosting Algorithm in Comparison with Random Forest Algorithm</a:t>
            </a:r>
          </a:p>
        </p:txBody>
      </p:sp>
      <p:sp>
        <p:nvSpPr>
          <p:cNvPr id="41" name="Rectangle 40">
            <a:extLst>
              <a:ext uri="{FF2B5EF4-FFF2-40B4-BE49-F238E27FC236}">
                <a16:creationId xmlns:a16="http://schemas.microsoft.com/office/drawing/2014/main" id="{55F827C5-EB36-36D8-57E4-E142A1A8C67D}"/>
              </a:ext>
            </a:extLst>
          </p:cNvPr>
          <p:cNvSpPr/>
          <p:nvPr/>
        </p:nvSpPr>
        <p:spPr>
          <a:xfrm>
            <a:off x="20212" y="21614589"/>
            <a:ext cx="8257345" cy="291904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2" name="Rectangle 41">
            <a:extLst>
              <a:ext uri="{FF2B5EF4-FFF2-40B4-BE49-F238E27FC236}">
                <a16:creationId xmlns:a16="http://schemas.microsoft.com/office/drawing/2014/main" id="{55F827C5-EB36-36D8-57E4-E142A1A8C67D}"/>
              </a:ext>
            </a:extLst>
          </p:cNvPr>
          <p:cNvSpPr/>
          <p:nvPr/>
        </p:nvSpPr>
        <p:spPr>
          <a:xfrm>
            <a:off x="20212" y="24557902"/>
            <a:ext cx="8257345" cy="291904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3" name="Rectangle 42">
            <a:extLst>
              <a:ext uri="{FF2B5EF4-FFF2-40B4-BE49-F238E27FC236}">
                <a16:creationId xmlns:a16="http://schemas.microsoft.com/office/drawing/2014/main" id="{55F827C5-EB36-36D8-57E4-E142A1A8C67D}"/>
              </a:ext>
            </a:extLst>
          </p:cNvPr>
          <p:cNvSpPr/>
          <p:nvPr/>
        </p:nvSpPr>
        <p:spPr>
          <a:xfrm>
            <a:off x="20212" y="27446123"/>
            <a:ext cx="8257345" cy="2919040"/>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44" name="Rectangle 43">
            <a:extLst>
              <a:ext uri="{FF2B5EF4-FFF2-40B4-BE49-F238E27FC236}">
                <a16:creationId xmlns:a16="http://schemas.microsoft.com/office/drawing/2014/main" id="{55F827C5-EB36-36D8-57E4-E142A1A8C67D}"/>
              </a:ext>
            </a:extLst>
          </p:cNvPr>
          <p:cNvSpPr/>
          <p:nvPr/>
        </p:nvSpPr>
        <p:spPr>
          <a:xfrm>
            <a:off x="20212" y="29995434"/>
            <a:ext cx="8257345" cy="2919040"/>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20" name="Rectangle 19"/>
          <p:cNvSpPr/>
          <p:nvPr/>
        </p:nvSpPr>
        <p:spPr>
          <a:xfrm>
            <a:off x="184731" y="6499184"/>
            <a:ext cx="51850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223449" y="14854638"/>
            <a:ext cx="3022889"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5" name="Rectangle 44"/>
          <p:cNvSpPr/>
          <p:nvPr/>
        </p:nvSpPr>
        <p:spPr>
          <a:xfrm>
            <a:off x="208209" y="18807370"/>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6" name="Rectangle 45"/>
          <p:cNvSpPr/>
          <p:nvPr/>
        </p:nvSpPr>
        <p:spPr>
          <a:xfrm>
            <a:off x="224659" y="24654199"/>
            <a:ext cx="1879890"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184731" y="27561181"/>
            <a:ext cx="59089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51" name="Rectangle 50"/>
          <p:cNvSpPr/>
          <p:nvPr/>
        </p:nvSpPr>
        <p:spPr>
          <a:xfrm>
            <a:off x="203856" y="21713096"/>
            <a:ext cx="51850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53" name="Rectangle 52"/>
          <p:cNvSpPr/>
          <p:nvPr/>
        </p:nvSpPr>
        <p:spPr>
          <a:xfrm>
            <a:off x="184731" y="30139091"/>
            <a:ext cx="3022889" cy="4744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55F827C5-EB36-36D8-57E4-E142A1A8C67D}"/>
              </a:ext>
            </a:extLst>
          </p:cNvPr>
          <p:cNvSpPr/>
          <p:nvPr/>
        </p:nvSpPr>
        <p:spPr>
          <a:xfrm>
            <a:off x="8441041" y="12224518"/>
            <a:ext cx="8038263" cy="2919040"/>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67" name="Rectangle 66">
            <a:extLst>
              <a:ext uri="{FF2B5EF4-FFF2-40B4-BE49-F238E27FC236}">
                <a16:creationId xmlns:a16="http://schemas.microsoft.com/office/drawing/2014/main" id="{55F827C5-EB36-36D8-57E4-E142A1A8C67D}"/>
              </a:ext>
            </a:extLst>
          </p:cNvPr>
          <p:cNvSpPr/>
          <p:nvPr/>
        </p:nvSpPr>
        <p:spPr>
          <a:xfrm>
            <a:off x="8445207" y="9321615"/>
            <a:ext cx="8038263" cy="291904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68" name="Rectangle 67">
            <a:extLst>
              <a:ext uri="{FF2B5EF4-FFF2-40B4-BE49-F238E27FC236}">
                <a16:creationId xmlns:a16="http://schemas.microsoft.com/office/drawing/2014/main" id="{55F827C5-EB36-36D8-57E4-E142A1A8C67D}"/>
              </a:ext>
            </a:extLst>
          </p:cNvPr>
          <p:cNvSpPr/>
          <p:nvPr/>
        </p:nvSpPr>
        <p:spPr>
          <a:xfrm>
            <a:off x="8449374" y="3506218"/>
            <a:ext cx="8038263"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69" name="Rectangle 68">
            <a:extLst>
              <a:ext uri="{FF2B5EF4-FFF2-40B4-BE49-F238E27FC236}">
                <a16:creationId xmlns:a16="http://schemas.microsoft.com/office/drawing/2014/main" id="{55F827C5-EB36-36D8-57E4-E142A1A8C67D}"/>
              </a:ext>
            </a:extLst>
          </p:cNvPr>
          <p:cNvSpPr/>
          <p:nvPr/>
        </p:nvSpPr>
        <p:spPr>
          <a:xfrm>
            <a:off x="8449373" y="6409121"/>
            <a:ext cx="8038263" cy="291904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0" name="Rectangle 69">
            <a:extLst>
              <a:ext uri="{FF2B5EF4-FFF2-40B4-BE49-F238E27FC236}">
                <a16:creationId xmlns:a16="http://schemas.microsoft.com/office/drawing/2014/main" id="{55F827C5-EB36-36D8-57E4-E142A1A8C67D}"/>
              </a:ext>
            </a:extLst>
          </p:cNvPr>
          <p:cNvSpPr/>
          <p:nvPr/>
        </p:nvSpPr>
        <p:spPr>
          <a:xfrm>
            <a:off x="8436875" y="14788219"/>
            <a:ext cx="8038263" cy="2919040"/>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1" name="Rectangle 70">
            <a:extLst>
              <a:ext uri="{FF2B5EF4-FFF2-40B4-BE49-F238E27FC236}">
                <a16:creationId xmlns:a16="http://schemas.microsoft.com/office/drawing/2014/main" id="{55F827C5-EB36-36D8-57E4-E142A1A8C67D}"/>
              </a:ext>
            </a:extLst>
          </p:cNvPr>
          <p:cNvSpPr/>
          <p:nvPr/>
        </p:nvSpPr>
        <p:spPr>
          <a:xfrm>
            <a:off x="8455156" y="18694037"/>
            <a:ext cx="8038263" cy="291904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2" name="Rectangle 71">
            <a:extLst>
              <a:ext uri="{FF2B5EF4-FFF2-40B4-BE49-F238E27FC236}">
                <a16:creationId xmlns:a16="http://schemas.microsoft.com/office/drawing/2014/main" id="{55F827C5-EB36-36D8-57E4-E142A1A8C67D}"/>
              </a:ext>
            </a:extLst>
          </p:cNvPr>
          <p:cNvSpPr/>
          <p:nvPr/>
        </p:nvSpPr>
        <p:spPr>
          <a:xfrm>
            <a:off x="8469589" y="21625719"/>
            <a:ext cx="8038263" cy="2919040"/>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3" name="Rectangle 72">
            <a:extLst>
              <a:ext uri="{FF2B5EF4-FFF2-40B4-BE49-F238E27FC236}">
                <a16:creationId xmlns:a16="http://schemas.microsoft.com/office/drawing/2014/main" id="{55F827C5-EB36-36D8-57E4-E142A1A8C67D}"/>
              </a:ext>
            </a:extLst>
          </p:cNvPr>
          <p:cNvSpPr/>
          <p:nvPr/>
        </p:nvSpPr>
        <p:spPr>
          <a:xfrm>
            <a:off x="8469589" y="24569032"/>
            <a:ext cx="8038263" cy="2919040"/>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4" name="Rectangle 73">
            <a:extLst>
              <a:ext uri="{FF2B5EF4-FFF2-40B4-BE49-F238E27FC236}">
                <a16:creationId xmlns:a16="http://schemas.microsoft.com/office/drawing/2014/main" id="{55F827C5-EB36-36D8-57E4-E142A1A8C67D}"/>
              </a:ext>
            </a:extLst>
          </p:cNvPr>
          <p:cNvSpPr/>
          <p:nvPr/>
        </p:nvSpPr>
        <p:spPr>
          <a:xfrm>
            <a:off x="8469589" y="27457253"/>
            <a:ext cx="8038263" cy="2919040"/>
          </a:xfrm>
          <a:prstGeom prst="rect">
            <a:avLst/>
          </a:prstGeom>
          <a:solidFill>
            <a:srgbClr val="FB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5" name="Rectangle 74">
            <a:extLst>
              <a:ext uri="{FF2B5EF4-FFF2-40B4-BE49-F238E27FC236}">
                <a16:creationId xmlns:a16="http://schemas.microsoft.com/office/drawing/2014/main" id="{55F827C5-EB36-36D8-57E4-E142A1A8C67D}"/>
              </a:ext>
            </a:extLst>
          </p:cNvPr>
          <p:cNvSpPr/>
          <p:nvPr/>
        </p:nvSpPr>
        <p:spPr>
          <a:xfrm>
            <a:off x="8469589" y="30006564"/>
            <a:ext cx="8038263" cy="2919040"/>
          </a:xfrm>
          <a:prstGeom prst="rect">
            <a:avLst/>
          </a:prstGeom>
          <a:solidFill>
            <a:srgbClr val="D6F5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dirty="0"/>
          </a:p>
        </p:txBody>
      </p:sp>
      <p:sp>
        <p:nvSpPr>
          <p:cNvPr id="77" name="Rectangle 76">
            <a:extLst>
              <a:ext uri="{FF2B5EF4-FFF2-40B4-BE49-F238E27FC236}">
                <a16:creationId xmlns:a16="http://schemas.microsoft.com/office/drawing/2014/main" id="{BA700850-254E-CEFB-BC41-4AE4951B636A}"/>
              </a:ext>
            </a:extLst>
          </p:cNvPr>
          <p:cNvSpPr/>
          <p:nvPr/>
        </p:nvSpPr>
        <p:spPr>
          <a:xfrm>
            <a:off x="8445208" y="2691614"/>
            <a:ext cx="8048211" cy="802627"/>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78" name="TextBox 77">
            <a:extLst>
              <a:ext uri="{FF2B5EF4-FFF2-40B4-BE49-F238E27FC236}">
                <a16:creationId xmlns:a16="http://schemas.microsoft.com/office/drawing/2014/main" id="{937EBDFB-488C-7F01-6765-9DA15C34FC9B}"/>
              </a:ext>
            </a:extLst>
          </p:cNvPr>
          <p:cNvSpPr txBox="1"/>
          <p:nvPr/>
        </p:nvSpPr>
        <p:spPr>
          <a:xfrm>
            <a:off x="8233158" y="2777415"/>
            <a:ext cx="8460505"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Enhanced Accuracy Prediction in Inflation Rate Using Extreme Gradient Boosting Algorithm in Comparison with Gradient Boosting Algorithm</a:t>
            </a:r>
          </a:p>
        </p:txBody>
      </p:sp>
      <p:sp>
        <p:nvSpPr>
          <p:cNvPr id="79" name="Rectangle 78">
            <a:extLst>
              <a:ext uri="{FF2B5EF4-FFF2-40B4-BE49-F238E27FC236}">
                <a16:creationId xmlns:a16="http://schemas.microsoft.com/office/drawing/2014/main" id="{BA700850-254E-CEFB-BC41-4AE4951B636A}"/>
              </a:ext>
            </a:extLst>
          </p:cNvPr>
          <p:cNvSpPr/>
          <p:nvPr/>
        </p:nvSpPr>
        <p:spPr>
          <a:xfrm>
            <a:off x="8445207" y="17936177"/>
            <a:ext cx="8038263" cy="775510"/>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8"/>
          </a:p>
        </p:txBody>
      </p:sp>
      <p:sp>
        <p:nvSpPr>
          <p:cNvPr id="80" name="TextBox 79">
            <a:extLst>
              <a:ext uri="{FF2B5EF4-FFF2-40B4-BE49-F238E27FC236}">
                <a16:creationId xmlns:a16="http://schemas.microsoft.com/office/drawing/2014/main" id="{937EBDFB-488C-7F01-6765-9DA15C34FC9B}"/>
              </a:ext>
            </a:extLst>
          </p:cNvPr>
          <p:cNvSpPr txBox="1"/>
          <p:nvPr/>
        </p:nvSpPr>
        <p:spPr>
          <a:xfrm>
            <a:off x="8399998" y="17995643"/>
            <a:ext cx="8181455"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Advanced Accuracy Prediction in Inflation Rate Using Extreme Gradient Boosting Algorithm in Comparison with K-Nearest Neighbors Algorithm</a:t>
            </a:r>
          </a:p>
        </p:txBody>
      </p:sp>
      <p:sp>
        <p:nvSpPr>
          <p:cNvPr id="82" name="Rectangle 81"/>
          <p:cNvSpPr/>
          <p:nvPr/>
        </p:nvSpPr>
        <p:spPr>
          <a:xfrm>
            <a:off x="8635842" y="18807370"/>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83" name="Rectangle 82"/>
          <p:cNvSpPr/>
          <p:nvPr/>
        </p:nvSpPr>
        <p:spPr>
          <a:xfrm>
            <a:off x="8635842" y="24664905"/>
            <a:ext cx="1879890"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84" name="Rectangle 83"/>
          <p:cNvSpPr/>
          <p:nvPr/>
        </p:nvSpPr>
        <p:spPr>
          <a:xfrm>
            <a:off x="8538755" y="27623766"/>
            <a:ext cx="59089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A362008D-D9AE-CC4A-00C7-D2C269A08BF0}"/>
              </a:ext>
            </a:extLst>
          </p:cNvPr>
          <p:cNvSpPr txBox="1"/>
          <p:nvPr/>
        </p:nvSpPr>
        <p:spPr>
          <a:xfrm>
            <a:off x="15330128" y="36860609"/>
            <a:ext cx="4630672" cy="400238"/>
          </a:xfrm>
          <a:prstGeom prst="rect">
            <a:avLst/>
          </a:prstGeom>
          <a:noFill/>
        </p:spPr>
        <p:txBody>
          <a:bodyPr wrap="square" rtlCol="0">
            <a:spAutoFit/>
          </a:bodyPr>
          <a:lstStyle/>
          <a:p>
            <a:pPr marL="343043" indent="-343043">
              <a:buFont typeface="Wingdings" panose="05000000000000000000" pitchFamily="2" charset="2"/>
              <a:buChar char="Ø"/>
            </a:pPr>
            <a:r>
              <a:rPr lang="en-US" sz="2001" b="1" dirty="0">
                <a:latin typeface="Times New Roman" panose="02020603050405020304" pitchFamily="18" charset="0"/>
                <a:cs typeface="Times New Roman" panose="02020603050405020304" pitchFamily="18" charset="0"/>
              </a:rPr>
              <a:t>Text here</a:t>
            </a:r>
            <a:endParaRPr lang="en-IN" sz="2001" b="1" dirty="0">
              <a:latin typeface="Times New Roman" panose="02020603050405020304" pitchFamily="18" charset="0"/>
              <a:cs typeface="Times New Roman" panose="02020603050405020304" pitchFamily="18" charset="0"/>
            </a:endParaRPr>
          </a:p>
        </p:txBody>
      </p:sp>
      <p:sp>
        <p:nvSpPr>
          <p:cNvPr id="88" name="Rectangle 87"/>
          <p:cNvSpPr/>
          <p:nvPr/>
        </p:nvSpPr>
        <p:spPr>
          <a:xfrm>
            <a:off x="8635842" y="21730441"/>
            <a:ext cx="51850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0" name="Rectangle 89"/>
          <p:cNvSpPr/>
          <p:nvPr/>
        </p:nvSpPr>
        <p:spPr>
          <a:xfrm>
            <a:off x="8635842" y="30127961"/>
            <a:ext cx="3022889" cy="47440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1" name="Rectangle 90"/>
          <p:cNvSpPr/>
          <p:nvPr/>
        </p:nvSpPr>
        <p:spPr>
          <a:xfrm>
            <a:off x="8635842" y="3598982"/>
            <a:ext cx="3261014" cy="5539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INTRODUCTION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2" name="Rectangle 91"/>
          <p:cNvSpPr/>
          <p:nvPr/>
        </p:nvSpPr>
        <p:spPr>
          <a:xfrm>
            <a:off x="8635841" y="9409760"/>
            <a:ext cx="1879890"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RESULTS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3" name="Rectangle 92"/>
          <p:cNvSpPr/>
          <p:nvPr/>
        </p:nvSpPr>
        <p:spPr>
          <a:xfrm>
            <a:off x="8560968" y="12306117"/>
            <a:ext cx="59089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DISCUSSION AND CONCLUSION</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5" name="TextBox 94">
            <a:extLst>
              <a:ext uri="{FF2B5EF4-FFF2-40B4-BE49-F238E27FC236}">
                <a16:creationId xmlns:a16="http://schemas.microsoft.com/office/drawing/2014/main" id="{A362008D-D9AE-CC4A-00C7-D2C269A08BF0}"/>
              </a:ext>
            </a:extLst>
          </p:cNvPr>
          <p:cNvSpPr txBox="1"/>
          <p:nvPr/>
        </p:nvSpPr>
        <p:spPr>
          <a:xfrm>
            <a:off x="11939444" y="6787573"/>
            <a:ext cx="5373967" cy="400238"/>
          </a:xfrm>
          <a:prstGeom prst="rect">
            <a:avLst/>
          </a:prstGeom>
          <a:noFill/>
        </p:spPr>
        <p:txBody>
          <a:bodyPr wrap="square" rtlCol="0">
            <a:spAutoFit/>
          </a:bodyPr>
          <a:lstStyle/>
          <a:p>
            <a:pPr marL="343043" indent="-343043">
              <a:buFont typeface="Wingdings" panose="05000000000000000000" pitchFamily="2" charset="2"/>
              <a:buChar char="Ø"/>
            </a:pPr>
            <a:r>
              <a:rPr lang="en-US" sz="2001" b="1" dirty="0">
                <a:latin typeface="Times New Roman" panose="02020603050405020304" pitchFamily="18" charset="0"/>
                <a:cs typeface="Times New Roman" panose="02020603050405020304" pitchFamily="18" charset="0"/>
              </a:rPr>
              <a:t>Text here</a:t>
            </a:r>
            <a:endParaRPr lang="en-IN" sz="2001" b="1" dirty="0">
              <a:latin typeface="Times New Roman" panose="02020603050405020304" pitchFamily="18" charset="0"/>
              <a:cs typeface="Times New Roman" panose="02020603050405020304" pitchFamily="18" charset="0"/>
            </a:endParaRPr>
          </a:p>
        </p:txBody>
      </p:sp>
      <p:sp>
        <p:nvSpPr>
          <p:cNvPr id="97" name="Rectangle 96"/>
          <p:cNvSpPr/>
          <p:nvPr/>
        </p:nvSpPr>
        <p:spPr>
          <a:xfrm>
            <a:off x="8635842" y="6515885"/>
            <a:ext cx="5185062"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MATERIALS AND METHODS</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99" name="Rectangle 98"/>
          <p:cNvSpPr/>
          <p:nvPr/>
        </p:nvSpPr>
        <p:spPr>
          <a:xfrm>
            <a:off x="8560968" y="14866558"/>
            <a:ext cx="3022889" cy="554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99" b="1" dirty="0">
                <a:solidFill>
                  <a:schemeClr val="tx1"/>
                </a:solidFill>
                <a:latin typeface="Times New Roman" panose="02020603050405020304" pitchFamily="18" charset="0"/>
                <a:cs typeface="Times New Roman" panose="02020603050405020304" pitchFamily="18" charset="0"/>
              </a:rPr>
              <a:t>BIBLIOGRAPHY</a:t>
            </a:r>
            <a:endParaRPr lang="en-IN" sz="2799" b="1" dirty="0">
              <a:solidFill>
                <a:schemeClr val="tx1"/>
              </a:solidFill>
              <a:latin typeface="Times New Roman" panose="02020603050405020304" pitchFamily="18" charset="0"/>
              <a:cs typeface="Times New Roman" panose="02020603050405020304" pitchFamily="18" charset="0"/>
            </a:endParaRPr>
          </a:p>
        </p:txBody>
      </p:sp>
      <p:sp>
        <p:nvSpPr>
          <p:cNvPr id="25" name="Rectangle 10">
            <a:extLst>
              <a:ext uri="{FF2B5EF4-FFF2-40B4-BE49-F238E27FC236}">
                <a16:creationId xmlns:a16="http://schemas.microsoft.com/office/drawing/2014/main" id="{48A2B2F8-3ADB-EAEF-B1C5-A29F8118F47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1">
            <a:extLst>
              <a:ext uri="{FF2B5EF4-FFF2-40B4-BE49-F238E27FC236}">
                <a16:creationId xmlns:a16="http://schemas.microsoft.com/office/drawing/2014/main" id="{5CD2FA34-A5B9-DB6E-BC31-3624DA3BABB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TextBox 27">
            <a:extLst>
              <a:ext uri="{FF2B5EF4-FFF2-40B4-BE49-F238E27FC236}">
                <a16:creationId xmlns:a16="http://schemas.microsoft.com/office/drawing/2014/main" id="{A0702BDE-908B-1CBF-CE9E-EDD19D3FA93F}"/>
              </a:ext>
            </a:extLst>
          </p:cNvPr>
          <p:cNvSpPr txBox="1"/>
          <p:nvPr/>
        </p:nvSpPr>
        <p:spPr>
          <a:xfrm>
            <a:off x="8538755" y="10002205"/>
            <a:ext cx="3683725" cy="175432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When it came to predicting inflation rates, the XG-Boost (extreme gradient boosting) algorithm outperformed the Gradient Boosting method with an accuracy of 90.11%, whereas the latter method only managed 78.08%.</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9" name="Rectangle 14">
            <a:extLst>
              <a:ext uri="{FF2B5EF4-FFF2-40B4-BE49-F238E27FC236}">
                <a16:creationId xmlns:a16="http://schemas.microsoft.com/office/drawing/2014/main" id="{F276320D-A0A6-796A-0530-3611587E95E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15">
            <a:extLst>
              <a:ext uri="{FF2B5EF4-FFF2-40B4-BE49-F238E27FC236}">
                <a16:creationId xmlns:a16="http://schemas.microsoft.com/office/drawing/2014/main" id="{66676541-9A29-C10A-BFD1-32AA30489F4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16">
            <a:extLst>
              <a:ext uri="{FF2B5EF4-FFF2-40B4-BE49-F238E27FC236}">
                <a16:creationId xmlns:a16="http://schemas.microsoft.com/office/drawing/2014/main" id="{6FB2A44D-8BC1-3699-1692-6ABF11579DD2}"/>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17">
            <a:extLst>
              <a:ext uri="{FF2B5EF4-FFF2-40B4-BE49-F238E27FC236}">
                <a16:creationId xmlns:a16="http://schemas.microsoft.com/office/drawing/2014/main" id="{889E609C-EFC2-F5A5-817A-E0468DE7385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18">
            <a:extLst>
              <a:ext uri="{FF2B5EF4-FFF2-40B4-BE49-F238E27FC236}">
                <a16:creationId xmlns:a16="http://schemas.microsoft.com/office/drawing/2014/main" id="{39C046D7-C05F-1CE6-6608-106292101BC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19">
            <a:extLst>
              <a:ext uri="{FF2B5EF4-FFF2-40B4-BE49-F238E27FC236}">
                <a16:creationId xmlns:a16="http://schemas.microsoft.com/office/drawing/2014/main" id="{88C58EF7-B32C-C3EB-8326-1B6094AADD91}"/>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1" name="TextBox 80">
            <a:extLst>
              <a:ext uri="{FF2B5EF4-FFF2-40B4-BE49-F238E27FC236}">
                <a16:creationId xmlns:a16="http://schemas.microsoft.com/office/drawing/2014/main" id="{88B58947-BAB7-177B-E444-C0F68F79C332}"/>
              </a:ext>
            </a:extLst>
          </p:cNvPr>
          <p:cNvSpPr txBox="1"/>
          <p:nvPr/>
        </p:nvSpPr>
        <p:spPr>
          <a:xfrm>
            <a:off x="16064349" y="1767840"/>
            <a:ext cx="577731" cy="369332"/>
          </a:xfrm>
          <a:prstGeom prst="rect">
            <a:avLst/>
          </a:prstGeom>
          <a:noFill/>
        </p:spPr>
        <p:txBody>
          <a:bodyPr wrap="square" rtlCol="0">
            <a:spAutoFit/>
          </a:bodyPr>
          <a:lstStyle/>
          <a:p>
            <a:endParaRPr lang="en-IN" dirty="0"/>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43443" y="137758"/>
            <a:ext cx="15952717" cy="2290531"/>
          </a:xfrm>
          <a:prstGeom prst="rect">
            <a:avLst/>
          </a:prstGeom>
        </p:spPr>
      </p:pic>
      <p:sp>
        <p:nvSpPr>
          <p:cNvPr id="5" name="TextBox 4">
            <a:extLst>
              <a:ext uri="{FF2B5EF4-FFF2-40B4-BE49-F238E27FC236}">
                <a16:creationId xmlns:a16="http://schemas.microsoft.com/office/drawing/2014/main" id="{13195F1D-4440-88C2-9DDC-BFADE4209251}"/>
              </a:ext>
            </a:extLst>
          </p:cNvPr>
          <p:cNvSpPr txBox="1"/>
          <p:nvPr/>
        </p:nvSpPr>
        <p:spPr>
          <a:xfrm>
            <a:off x="203856" y="4249616"/>
            <a:ext cx="5765254" cy="2031325"/>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enhance the Accuracy of Inflation Rate Prediction Using Extreme Gradient Boosting Algorithm in comparison with Decision Tree Algorithm</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economic and financial sectors, one of the key challenges is the lack of precise and reliable forecasts for inflation rates, which are critical for policy formulation, investment decisions, and financial planning</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A935B6-5262-6216-2630-9795F6B042BB}"/>
              </a:ext>
            </a:extLst>
          </p:cNvPr>
          <p:cNvSpPr txBox="1"/>
          <p:nvPr/>
        </p:nvSpPr>
        <p:spPr>
          <a:xfrm>
            <a:off x="8635843" y="4148639"/>
            <a:ext cx="5373966"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study focuses on improving the precision of inflation rate forecasting by evaluating and comparing the performance of two advanced machine learning techniques: Extreme Gradient Boosting (XG-Boost) and the Gradient Boosting Algorithm (GB).</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Traditional forecasting methods often struggle with nonlinear patterns and high-dimensional data.</a:t>
            </a:r>
          </a:p>
        </p:txBody>
      </p:sp>
      <p:sp>
        <p:nvSpPr>
          <p:cNvPr id="9" name="TextBox 8">
            <a:extLst>
              <a:ext uri="{FF2B5EF4-FFF2-40B4-BE49-F238E27FC236}">
                <a16:creationId xmlns:a16="http://schemas.microsoft.com/office/drawing/2014/main" id="{8FCE087C-DD80-71EC-F87E-261F8BA5649A}"/>
              </a:ext>
            </a:extLst>
          </p:cNvPr>
          <p:cNvSpPr txBox="1"/>
          <p:nvPr/>
        </p:nvSpPr>
        <p:spPr>
          <a:xfrm>
            <a:off x="184731" y="19362177"/>
            <a:ext cx="6103990"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investigates the potential of machine learning models to enhance the accuracy of inflation rate forecasting, specifically comparing the performance of the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with the Random Forest (RF) algorithm.</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Random Forest is an ensemble learning technique that constructs multiple decision trees and aggregates their predictions, making it robust to overfitting and effective .</a:t>
            </a:r>
          </a:p>
        </p:txBody>
      </p:sp>
      <p:sp>
        <p:nvSpPr>
          <p:cNvPr id="11" name="TextBox 10">
            <a:extLst>
              <a:ext uri="{FF2B5EF4-FFF2-40B4-BE49-F238E27FC236}">
                <a16:creationId xmlns:a16="http://schemas.microsoft.com/office/drawing/2014/main" id="{2DDB9BB2-412C-47F1-55A8-E9FDFBBA5079}"/>
              </a:ext>
            </a:extLst>
          </p:cNvPr>
          <p:cNvSpPr txBox="1"/>
          <p:nvPr/>
        </p:nvSpPr>
        <p:spPr>
          <a:xfrm>
            <a:off x="8635841" y="19338679"/>
            <a:ext cx="5572527"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explores the use of machine learning techniques to improve the accuracy of inflation rate prediction, focusing on a comparative analysis between the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algorithm and the K-Nearest Neighbors (KNN) algorithm.</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Extreme Gradient Boosting, in contrast, builds models iteratively, where each new tree corrects the errors of the previous ones.</a:t>
            </a:r>
          </a:p>
        </p:txBody>
      </p:sp>
      <p:sp>
        <p:nvSpPr>
          <p:cNvPr id="96" name="Rectangle 95">
            <a:extLst>
              <a:ext uri="{FF2B5EF4-FFF2-40B4-BE49-F238E27FC236}">
                <a16:creationId xmlns:a16="http://schemas.microsoft.com/office/drawing/2014/main" id="{1F29FBF7-7DBA-FA87-6AB3-6265FD881E20}"/>
              </a:ext>
            </a:extLst>
          </p:cNvPr>
          <p:cNvSpPr/>
          <p:nvPr/>
        </p:nvSpPr>
        <p:spPr>
          <a:xfrm>
            <a:off x="1979111" y="7250960"/>
            <a:ext cx="1478280" cy="988613"/>
          </a:xfrm>
          <a:prstGeom prst="rect">
            <a:avLst/>
          </a:prstGeom>
          <a:solidFill>
            <a:schemeClr val="accent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8" name="Rectangle 97">
            <a:extLst>
              <a:ext uri="{FF2B5EF4-FFF2-40B4-BE49-F238E27FC236}">
                <a16:creationId xmlns:a16="http://schemas.microsoft.com/office/drawing/2014/main" id="{852150A6-F624-7C3E-4867-4E80010D3D04}"/>
              </a:ext>
            </a:extLst>
          </p:cNvPr>
          <p:cNvSpPr/>
          <p:nvPr/>
        </p:nvSpPr>
        <p:spPr>
          <a:xfrm>
            <a:off x="3984846" y="7114549"/>
            <a:ext cx="1759842" cy="1326478"/>
          </a:xfrm>
          <a:prstGeom prst="rect">
            <a:avLst/>
          </a:prstGeom>
          <a:solidFill>
            <a:schemeClr val="bg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0" name="Rectangle 99">
            <a:extLst>
              <a:ext uri="{FF2B5EF4-FFF2-40B4-BE49-F238E27FC236}">
                <a16:creationId xmlns:a16="http://schemas.microsoft.com/office/drawing/2014/main" id="{5559E3CF-B44E-75EE-9684-D863D65ADB98}"/>
              </a:ext>
            </a:extLst>
          </p:cNvPr>
          <p:cNvSpPr/>
          <p:nvPr/>
        </p:nvSpPr>
        <p:spPr>
          <a:xfrm>
            <a:off x="6262673" y="6964196"/>
            <a:ext cx="1759842" cy="1325977"/>
          </a:xfrm>
          <a:prstGeom prst="rect">
            <a:avLst/>
          </a:prstGeom>
          <a:solidFill>
            <a:schemeClr val="accent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(XG-Boost and DT)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1" name="Rectangle 100">
            <a:extLst>
              <a:ext uri="{FF2B5EF4-FFF2-40B4-BE49-F238E27FC236}">
                <a16:creationId xmlns:a16="http://schemas.microsoft.com/office/drawing/2014/main" id="{9762F54E-36E8-7E76-4887-F167E7F11CC2}"/>
              </a:ext>
            </a:extLst>
          </p:cNvPr>
          <p:cNvSpPr/>
          <p:nvPr/>
        </p:nvSpPr>
        <p:spPr>
          <a:xfrm>
            <a:off x="6166543" y="8666403"/>
            <a:ext cx="1952103" cy="612235"/>
          </a:xfrm>
          <a:prstGeom prst="rect">
            <a:avLst/>
          </a:prstGeom>
          <a:solidFill>
            <a:schemeClr val="bg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3" name="Straight Arrow Connector 102">
            <a:extLst>
              <a:ext uri="{FF2B5EF4-FFF2-40B4-BE49-F238E27FC236}">
                <a16:creationId xmlns:a16="http://schemas.microsoft.com/office/drawing/2014/main" id="{E77261E9-7510-419D-F11F-01AEB4E5891E}"/>
              </a:ext>
            </a:extLst>
          </p:cNvPr>
          <p:cNvCxnSpPr>
            <a:cxnSpLocks/>
            <a:stCxn id="96" idx="3"/>
            <a:endCxn id="98" idx="1"/>
          </p:cNvCxnSpPr>
          <p:nvPr/>
        </p:nvCxnSpPr>
        <p:spPr>
          <a:xfrm>
            <a:off x="3457391" y="7745267"/>
            <a:ext cx="527455" cy="325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4" name="Rectangle 103">
            <a:extLst>
              <a:ext uri="{FF2B5EF4-FFF2-40B4-BE49-F238E27FC236}">
                <a16:creationId xmlns:a16="http://schemas.microsoft.com/office/drawing/2014/main" id="{6F9FD9AE-75A0-42EA-5AC1-8E545D631E04}"/>
              </a:ext>
            </a:extLst>
          </p:cNvPr>
          <p:cNvSpPr/>
          <p:nvPr/>
        </p:nvSpPr>
        <p:spPr>
          <a:xfrm>
            <a:off x="381000" y="8515725"/>
            <a:ext cx="5363688" cy="760917"/>
          </a:xfrm>
          <a:prstGeom prst="rect">
            <a:avLst/>
          </a:prstGeom>
          <a:solidFill>
            <a:schemeClr val="accent4"/>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XG-Boost with DT</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5" name="Straight Arrow Connector 104">
            <a:extLst>
              <a:ext uri="{FF2B5EF4-FFF2-40B4-BE49-F238E27FC236}">
                <a16:creationId xmlns:a16="http://schemas.microsoft.com/office/drawing/2014/main" id="{1607B943-8EC3-47D3-6412-C89F93524DDC}"/>
              </a:ext>
            </a:extLst>
          </p:cNvPr>
          <p:cNvCxnSpPr>
            <a:cxnSpLocks/>
            <a:stCxn id="101" idx="1"/>
          </p:cNvCxnSpPr>
          <p:nvPr/>
        </p:nvCxnSpPr>
        <p:spPr>
          <a:xfrm flipH="1" flipV="1">
            <a:off x="5744688" y="8953852"/>
            <a:ext cx="421855" cy="186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31F1F2D7-4474-E934-7916-F3595D3FC4D7}"/>
              </a:ext>
            </a:extLst>
          </p:cNvPr>
          <p:cNvSpPr/>
          <p:nvPr/>
        </p:nvSpPr>
        <p:spPr>
          <a:xfrm>
            <a:off x="458125" y="7134956"/>
            <a:ext cx="1142075" cy="1216790"/>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029" name="Straight Arrow Connector 1028">
            <a:extLst>
              <a:ext uri="{FF2B5EF4-FFF2-40B4-BE49-F238E27FC236}">
                <a16:creationId xmlns:a16="http://schemas.microsoft.com/office/drawing/2014/main" id="{4C587009-ECB0-DE32-A796-42CE40D4B066}"/>
              </a:ext>
            </a:extLst>
          </p:cNvPr>
          <p:cNvCxnSpPr>
            <a:cxnSpLocks/>
          </p:cNvCxnSpPr>
          <p:nvPr/>
        </p:nvCxnSpPr>
        <p:spPr>
          <a:xfrm>
            <a:off x="1600200" y="7833935"/>
            <a:ext cx="378911" cy="3470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32" name="Straight Arrow Connector 1031">
            <a:extLst>
              <a:ext uri="{FF2B5EF4-FFF2-40B4-BE49-F238E27FC236}">
                <a16:creationId xmlns:a16="http://schemas.microsoft.com/office/drawing/2014/main" id="{86426DF5-0313-6CB3-3070-3D28F5F5C7F5}"/>
              </a:ext>
            </a:extLst>
          </p:cNvPr>
          <p:cNvCxnSpPr>
            <a:cxnSpLocks/>
          </p:cNvCxnSpPr>
          <p:nvPr/>
        </p:nvCxnSpPr>
        <p:spPr>
          <a:xfrm>
            <a:off x="5741654" y="7803381"/>
            <a:ext cx="547067" cy="81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35" name="Straight Arrow Connector 1034">
            <a:extLst>
              <a:ext uri="{FF2B5EF4-FFF2-40B4-BE49-F238E27FC236}">
                <a16:creationId xmlns:a16="http://schemas.microsoft.com/office/drawing/2014/main" id="{04BFA4FC-8C6D-7911-BE75-341F6F80A248}"/>
              </a:ext>
            </a:extLst>
          </p:cNvPr>
          <p:cNvCxnSpPr>
            <a:cxnSpLocks/>
            <a:endCxn id="101" idx="0"/>
          </p:cNvCxnSpPr>
          <p:nvPr/>
        </p:nvCxnSpPr>
        <p:spPr>
          <a:xfrm>
            <a:off x="7142594" y="8306058"/>
            <a:ext cx="1" cy="360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69" name="Rectangle 1068">
            <a:extLst>
              <a:ext uri="{FF2B5EF4-FFF2-40B4-BE49-F238E27FC236}">
                <a16:creationId xmlns:a16="http://schemas.microsoft.com/office/drawing/2014/main" id="{CBF343C7-1A39-02B9-6F6B-CE1E9CA6A422}"/>
              </a:ext>
            </a:extLst>
          </p:cNvPr>
          <p:cNvSpPr/>
          <p:nvPr/>
        </p:nvSpPr>
        <p:spPr>
          <a:xfrm>
            <a:off x="10162991" y="7250960"/>
            <a:ext cx="1478280" cy="988613"/>
          </a:xfrm>
          <a:prstGeom prst="rect">
            <a:avLst/>
          </a:prstGeom>
          <a:solidFill>
            <a:schemeClr val="bg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70" name="Rectangle 1069">
            <a:extLst>
              <a:ext uri="{FF2B5EF4-FFF2-40B4-BE49-F238E27FC236}">
                <a16:creationId xmlns:a16="http://schemas.microsoft.com/office/drawing/2014/main" id="{12D19A8C-2718-2785-C4D2-2BA75E3A9E02}"/>
              </a:ext>
            </a:extLst>
          </p:cNvPr>
          <p:cNvSpPr/>
          <p:nvPr/>
        </p:nvSpPr>
        <p:spPr>
          <a:xfrm>
            <a:off x="12168726" y="7114549"/>
            <a:ext cx="1759842" cy="1326478"/>
          </a:xfrm>
          <a:prstGeom prst="rect">
            <a:avLst/>
          </a:prstGeom>
          <a:solidFill>
            <a:schemeClr val="accent1"/>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71" name="Rectangle 1070">
            <a:extLst>
              <a:ext uri="{FF2B5EF4-FFF2-40B4-BE49-F238E27FC236}">
                <a16:creationId xmlns:a16="http://schemas.microsoft.com/office/drawing/2014/main" id="{F89D7604-54D0-1ED1-4EE4-8949D768BA10}"/>
              </a:ext>
            </a:extLst>
          </p:cNvPr>
          <p:cNvSpPr/>
          <p:nvPr/>
        </p:nvSpPr>
        <p:spPr>
          <a:xfrm>
            <a:off x="14446553" y="6964196"/>
            <a:ext cx="1759842" cy="1325977"/>
          </a:xfrm>
          <a:prstGeom prst="rect">
            <a:avLst/>
          </a:prstGeom>
          <a:solidFill>
            <a:schemeClr val="accent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(XG-Boost and DT)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72" name="Rectangle 1071">
            <a:extLst>
              <a:ext uri="{FF2B5EF4-FFF2-40B4-BE49-F238E27FC236}">
                <a16:creationId xmlns:a16="http://schemas.microsoft.com/office/drawing/2014/main" id="{F4356DDB-C78C-00EC-CA00-CDFF85F07B97}"/>
              </a:ext>
            </a:extLst>
          </p:cNvPr>
          <p:cNvSpPr/>
          <p:nvPr/>
        </p:nvSpPr>
        <p:spPr>
          <a:xfrm>
            <a:off x="14350423" y="8666403"/>
            <a:ext cx="1952103" cy="612235"/>
          </a:xfrm>
          <a:prstGeom prst="rect">
            <a:avLst/>
          </a:prstGeom>
          <a:solidFill>
            <a:schemeClr val="accent4"/>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73" name="Straight Arrow Connector 1072">
            <a:extLst>
              <a:ext uri="{FF2B5EF4-FFF2-40B4-BE49-F238E27FC236}">
                <a16:creationId xmlns:a16="http://schemas.microsoft.com/office/drawing/2014/main" id="{766C6F40-523A-620E-EE59-77F6DC9AD308}"/>
              </a:ext>
            </a:extLst>
          </p:cNvPr>
          <p:cNvCxnSpPr>
            <a:cxnSpLocks/>
            <a:stCxn id="1069" idx="3"/>
            <a:endCxn id="1070" idx="1"/>
          </p:cNvCxnSpPr>
          <p:nvPr/>
        </p:nvCxnSpPr>
        <p:spPr>
          <a:xfrm>
            <a:off x="11641271" y="7745267"/>
            <a:ext cx="527455" cy="325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74" name="Rectangle 1073">
            <a:extLst>
              <a:ext uri="{FF2B5EF4-FFF2-40B4-BE49-F238E27FC236}">
                <a16:creationId xmlns:a16="http://schemas.microsoft.com/office/drawing/2014/main" id="{DBE27C40-E13B-056A-83CB-C6A55F56AD3C}"/>
              </a:ext>
            </a:extLst>
          </p:cNvPr>
          <p:cNvSpPr/>
          <p:nvPr/>
        </p:nvSpPr>
        <p:spPr>
          <a:xfrm>
            <a:off x="8564880" y="8515725"/>
            <a:ext cx="5363688" cy="760917"/>
          </a:xfrm>
          <a:prstGeom prst="rect">
            <a:avLst/>
          </a:prstGeom>
          <a:solidFill>
            <a:schemeClr val="accent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XG-Boost with GB</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75" name="Straight Arrow Connector 1074">
            <a:extLst>
              <a:ext uri="{FF2B5EF4-FFF2-40B4-BE49-F238E27FC236}">
                <a16:creationId xmlns:a16="http://schemas.microsoft.com/office/drawing/2014/main" id="{C8590DE4-6B1C-BDCB-6408-519C1906CE87}"/>
              </a:ext>
            </a:extLst>
          </p:cNvPr>
          <p:cNvCxnSpPr>
            <a:cxnSpLocks/>
            <a:stCxn id="1072" idx="1"/>
          </p:cNvCxnSpPr>
          <p:nvPr/>
        </p:nvCxnSpPr>
        <p:spPr>
          <a:xfrm flipH="1" flipV="1">
            <a:off x="13928568" y="8953852"/>
            <a:ext cx="421855" cy="186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6" name="Oval 1075">
            <a:extLst>
              <a:ext uri="{FF2B5EF4-FFF2-40B4-BE49-F238E27FC236}">
                <a16:creationId xmlns:a16="http://schemas.microsoft.com/office/drawing/2014/main" id="{158887CC-CCBC-D00F-07E0-249263B807DE}"/>
              </a:ext>
            </a:extLst>
          </p:cNvPr>
          <p:cNvSpPr/>
          <p:nvPr/>
        </p:nvSpPr>
        <p:spPr>
          <a:xfrm>
            <a:off x="8642005" y="7134956"/>
            <a:ext cx="1142075" cy="121679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077" name="Straight Arrow Connector 1076">
            <a:extLst>
              <a:ext uri="{FF2B5EF4-FFF2-40B4-BE49-F238E27FC236}">
                <a16:creationId xmlns:a16="http://schemas.microsoft.com/office/drawing/2014/main" id="{D9F388C1-3824-8D6B-D998-829D6FC605A9}"/>
              </a:ext>
            </a:extLst>
          </p:cNvPr>
          <p:cNvCxnSpPr>
            <a:cxnSpLocks/>
          </p:cNvCxnSpPr>
          <p:nvPr/>
        </p:nvCxnSpPr>
        <p:spPr>
          <a:xfrm>
            <a:off x="9784080" y="7833935"/>
            <a:ext cx="378911" cy="3470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78" name="Straight Arrow Connector 1077">
            <a:extLst>
              <a:ext uri="{FF2B5EF4-FFF2-40B4-BE49-F238E27FC236}">
                <a16:creationId xmlns:a16="http://schemas.microsoft.com/office/drawing/2014/main" id="{78AFAFEA-B938-40F3-EDC6-2D37C371B2AD}"/>
              </a:ext>
            </a:extLst>
          </p:cNvPr>
          <p:cNvCxnSpPr>
            <a:cxnSpLocks/>
          </p:cNvCxnSpPr>
          <p:nvPr/>
        </p:nvCxnSpPr>
        <p:spPr>
          <a:xfrm>
            <a:off x="13925534" y="7803381"/>
            <a:ext cx="547067" cy="81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79" name="Straight Arrow Connector 1078">
            <a:extLst>
              <a:ext uri="{FF2B5EF4-FFF2-40B4-BE49-F238E27FC236}">
                <a16:creationId xmlns:a16="http://schemas.microsoft.com/office/drawing/2014/main" id="{474A8CE5-78AD-C09C-2E20-CA85AA5332E5}"/>
              </a:ext>
            </a:extLst>
          </p:cNvPr>
          <p:cNvCxnSpPr>
            <a:cxnSpLocks/>
            <a:endCxn id="1072" idx="0"/>
          </p:cNvCxnSpPr>
          <p:nvPr/>
        </p:nvCxnSpPr>
        <p:spPr>
          <a:xfrm>
            <a:off x="15326474" y="8306058"/>
            <a:ext cx="1" cy="360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80" name="Rectangle 1079">
            <a:extLst>
              <a:ext uri="{FF2B5EF4-FFF2-40B4-BE49-F238E27FC236}">
                <a16:creationId xmlns:a16="http://schemas.microsoft.com/office/drawing/2014/main" id="{D352F87D-2BF5-D4FB-43B3-20CBDBFF574F}"/>
              </a:ext>
            </a:extLst>
          </p:cNvPr>
          <p:cNvSpPr/>
          <p:nvPr/>
        </p:nvSpPr>
        <p:spPr>
          <a:xfrm>
            <a:off x="1796231" y="22445240"/>
            <a:ext cx="1478280" cy="988613"/>
          </a:xfrm>
          <a:prstGeom prst="rect">
            <a:avLst/>
          </a:prstGeom>
          <a:solidFill>
            <a:schemeClr val="accent2">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81" name="Rectangle 1080">
            <a:extLst>
              <a:ext uri="{FF2B5EF4-FFF2-40B4-BE49-F238E27FC236}">
                <a16:creationId xmlns:a16="http://schemas.microsoft.com/office/drawing/2014/main" id="{6BD755BB-9E43-EAEC-1EED-555F10D6DE8C}"/>
              </a:ext>
            </a:extLst>
          </p:cNvPr>
          <p:cNvSpPr/>
          <p:nvPr/>
        </p:nvSpPr>
        <p:spPr>
          <a:xfrm>
            <a:off x="3801966" y="22308829"/>
            <a:ext cx="1759842" cy="1326478"/>
          </a:xfrm>
          <a:prstGeom prst="rect">
            <a:avLst/>
          </a:prstGeom>
          <a:solidFill>
            <a:schemeClr val="accent1">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82" name="Rectangle 1081">
            <a:extLst>
              <a:ext uri="{FF2B5EF4-FFF2-40B4-BE49-F238E27FC236}">
                <a16:creationId xmlns:a16="http://schemas.microsoft.com/office/drawing/2014/main" id="{47B7BC9E-F546-AFF3-74E2-E5BEF032603B}"/>
              </a:ext>
            </a:extLst>
          </p:cNvPr>
          <p:cNvSpPr/>
          <p:nvPr/>
        </p:nvSpPr>
        <p:spPr>
          <a:xfrm>
            <a:off x="6079793" y="22158476"/>
            <a:ext cx="1759842" cy="1325977"/>
          </a:xfrm>
          <a:prstGeom prst="rect">
            <a:avLst/>
          </a:prstGeom>
          <a:solidFill>
            <a:schemeClr val="bg2"/>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(XG-Boost and DT)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83" name="Rectangle 1082">
            <a:extLst>
              <a:ext uri="{FF2B5EF4-FFF2-40B4-BE49-F238E27FC236}">
                <a16:creationId xmlns:a16="http://schemas.microsoft.com/office/drawing/2014/main" id="{81ADCF3F-ED5C-7078-192A-191098AA2327}"/>
              </a:ext>
            </a:extLst>
          </p:cNvPr>
          <p:cNvSpPr/>
          <p:nvPr/>
        </p:nvSpPr>
        <p:spPr>
          <a:xfrm>
            <a:off x="5983663" y="23860683"/>
            <a:ext cx="1952103" cy="612235"/>
          </a:xfrm>
          <a:prstGeom prst="rect">
            <a:avLst/>
          </a:prstGeom>
          <a:solidFill>
            <a:schemeClr val="accent4">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84" name="Straight Arrow Connector 1083">
            <a:extLst>
              <a:ext uri="{FF2B5EF4-FFF2-40B4-BE49-F238E27FC236}">
                <a16:creationId xmlns:a16="http://schemas.microsoft.com/office/drawing/2014/main" id="{B2B78CD4-2F3C-A643-D52B-0B50F0E46275}"/>
              </a:ext>
            </a:extLst>
          </p:cNvPr>
          <p:cNvCxnSpPr>
            <a:cxnSpLocks/>
            <a:stCxn id="1080" idx="3"/>
            <a:endCxn id="1081" idx="1"/>
          </p:cNvCxnSpPr>
          <p:nvPr/>
        </p:nvCxnSpPr>
        <p:spPr>
          <a:xfrm>
            <a:off x="3274511" y="22939547"/>
            <a:ext cx="527455" cy="325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85" name="Rectangle 1084">
            <a:extLst>
              <a:ext uri="{FF2B5EF4-FFF2-40B4-BE49-F238E27FC236}">
                <a16:creationId xmlns:a16="http://schemas.microsoft.com/office/drawing/2014/main" id="{45A0D807-3BB6-7D45-FD5C-CAA13FB90673}"/>
              </a:ext>
            </a:extLst>
          </p:cNvPr>
          <p:cNvSpPr/>
          <p:nvPr/>
        </p:nvSpPr>
        <p:spPr>
          <a:xfrm>
            <a:off x="198120" y="23710005"/>
            <a:ext cx="5363688" cy="760917"/>
          </a:xfrm>
          <a:prstGeom prst="rect">
            <a:avLst/>
          </a:prstGeom>
          <a:solidFill>
            <a:schemeClr val="accent2">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XG-Boost with RF</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86" name="Straight Arrow Connector 1085">
            <a:extLst>
              <a:ext uri="{FF2B5EF4-FFF2-40B4-BE49-F238E27FC236}">
                <a16:creationId xmlns:a16="http://schemas.microsoft.com/office/drawing/2014/main" id="{46BE67CE-4190-5C1C-88C7-238B5FEE69AB}"/>
              </a:ext>
            </a:extLst>
          </p:cNvPr>
          <p:cNvCxnSpPr>
            <a:cxnSpLocks/>
            <a:stCxn id="1083" idx="1"/>
          </p:cNvCxnSpPr>
          <p:nvPr/>
        </p:nvCxnSpPr>
        <p:spPr>
          <a:xfrm flipH="1" flipV="1">
            <a:off x="5561808" y="24148132"/>
            <a:ext cx="421855" cy="186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7" name="Oval 1086">
            <a:extLst>
              <a:ext uri="{FF2B5EF4-FFF2-40B4-BE49-F238E27FC236}">
                <a16:creationId xmlns:a16="http://schemas.microsoft.com/office/drawing/2014/main" id="{EEBDBEE9-7858-C321-281F-A37B3CB1CBAD}"/>
              </a:ext>
            </a:extLst>
          </p:cNvPr>
          <p:cNvSpPr/>
          <p:nvPr/>
        </p:nvSpPr>
        <p:spPr>
          <a:xfrm>
            <a:off x="275245" y="22329236"/>
            <a:ext cx="1142075" cy="1216790"/>
          </a:xfrm>
          <a:prstGeom prst="ellipse">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088" name="Straight Arrow Connector 1087">
            <a:extLst>
              <a:ext uri="{FF2B5EF4-FFF2-40B4-BE49-F238E27FC236}">
                <a16:creationId xmlns:a16="http://schemas.microsoft.com/office/drawing/2014/main" id="{5FCC43A1-4F3C-E56B-6CF7-CB0D20609EAA}"/>
              </a:ext>
            </a:extLst>
          </p:cNvPr>
          <p:cNvCxnSpPr>
            <a:cxnSpLocks/>
          </p:cNvCxnSpPr>
          <p:nvPr/>
        </p:nvCxnSpPr>
        <p:spPr>
          <a:xfrm>
            <a:off x="1417320" y="23028215"/>
            <a:ext cx="378911" cy="3470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89" name="Straight Arrow Connector 1088">
            <a:extLst>
              <a:ext uri="{FF2B5EF4-FFF2-40B4-BE49-F238E27FC236}">
                <a16:creationId xmlns:a16="http://schemas.microsoft.com/office/drawing/2014/main" id="{B3BB41ED-DF3D-889B-7A28-D5AA5E0DF99F}"/>
              </a:ext>
            </a:extLst>
          </p:cNvPr>
          <p:cNvCxnSpPr>
            <a:cxnSpLocks/>
          </p:cNvCxnSpPr>
          <p:nvPr/>
        </p:nvCxnSpPr>
        <p:spPr>
          <a:xfrm>
            <a:off x="5558774" y="22997661"/>
            <a:ext cx="547067" cy="81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90" name="Straight Arrow Connector 1089">
            <a:extLst>
              <a:ext uri="{FF2B5EF4-FFF2-40B4-BE49-F238E27FC236}">
                <a16:creationId xmlns:a16="http://schemas.microsoft.com/office/drawing/2014/main" id="{DAB4BF5B-C4B4-025A-B735-A03C9EF0EF36}"/>
              </a:ext>
            </a:extLst>
          </p:cNvPr>
          <p:cNvCxnSpPr>
            <a:cxnSpLocks/>
            <a:endCxn id="1083" idx="0"/>
          </p:cNvCxnSpPr>
          <p:nvPr/>
        </p:nvCxnSpPr>
        <p:spPr>
          <a:xfrm>
            <a:off x="6959714" y="23500338"/>
            <a:ext cx="1" cy="360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91" name="Rectangle 1090">
            <a:extLst>
              <a:ext uri="{FF2B5EF4-FFF2-40B4-BE49-F238E27FC236}">
                <a16:creationId xmlns:a16="http://schemas.microsoft.com/office/drawing/2014/main" id="{A7FF164B-714E-3D19-D49D-ADB0BE676DD5}"/>
              </a:ext>
            </a:extLst>
          </p:cNvPr>
          <p:cNvSpPr/>
          <p:nvPr/>
        </p:nvSpPr>
        <p:spPr>
          <a:xfrm>
            <a:off x="10300151" y="22445240"/>
            <a:ext cx="1478280" cy="988613"/>
          </a:xfrm>
          <a:prstGeom prst="rect">
            <a:avLst/>
          </a:prstGeom>
          <a:solidFill>
            <a:schemeClr val="accent1">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92" name="Rectangle 1091">
            <a:extLst>
              <a:ext uri="{FF2B5EF4-FFF2-40B4-BE49-F238E27FC236}">
                <a16:creationId xmlns:a16="http://schemas.microsoft.com/office/drawing/2014/main" id="{D96C65DD-5047-21AD-619A-087C555E1497}"/>
              </a:ext>
            </a:extLst>
          </p:cNvPr>
          <p:cNvSpPr/>
          <p:nvPr/>
        </p:nvSpPr>
        <p:spPr>
          <a:xfrm>
            <a:off x="12305886" y="22308829"/>
            <a:ext cx="1759842" cy="1326478"/>
          </a:xfrm>
          <a:prstGeom prst="rect">
            <a:avLst/>
          </a:prstGeom>
          <a:solidFill>
            <a:schemeClr val="accent4">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93" name="Rectangle 1092">
            <a:extLst>
              <a:ext uri="{FF2B5EF4-FFF2-40B4-BE49-F238E27FC236}">
                <a16:creationId xmlns:a16="http://schemas.microsoft.com/office/drawing/2014/main" id="{42F337FF-D825-539C-0D05-AAF15C3068F3}"/>
              </a:ext>
            </a:extLst>
          </p:cNvPr>
          <p:cNvSpPr/>
          <p:nvPr/>
        </p:nvSpPr>
        <p:spPr>
          <a:xfrm>
            <a:off x="14583713" y="22158476"/>
            <a:ext cx="1759842" cy="1325977"/>
          </a:xfrm>
          <a:prstGeom prst="rect">
            <a:avLst/>
          </a:prstGeom>
          <a:solidFill>
            <a:schemeClr val="bg1">
              <a:lumMod val="75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(XG-Boost and DT)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1094" name="Rectangle 1093">
            <a:extLst>
              <a:ext uri="{FF2B5EF4-FFF2-40B4-BE49-F238E27FC236}">
                <a16:creationId xmlns:a16="http://schemas.microsoft.com/office/drawing/2014/main" id="{5C1A33BB-4715-983B-6C8F-AB217735FE68}"/>
              </a:ext>
            </a:extLst>
          </p:cNvPr>
          <p:cNvSpPr/>
          <p:nvPr/>
        </p:nvSpPr>
        <p:spPr>
          <a:xfrm>
            <a:off x="14487583" y="23860683"/>
            <a:ext cx="1952103" cy="612235"/>
          </a:xfrm>
          <a:prstGeom prst="rect">
            <a:avLst/>
          </a:prstGeom>
          <a:solidFill>
            <a:schemeClr val="accent2">
              <a:lumMod val="60000"/>
              <a:lumOff val="40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95" name="Straight Arrow Connector 1094">
            <a:extLst>
              <a:ext uri="{FF2B5EF4-FFF2-40B4-BE49-F238E27FC236}">
                <a16:creationId xmlns:a16="http://schemas.microsoft.com/office/drawing/2014/main" id="{83CE87CA-BD85-9DD3-5C7D-FF935056AF7A}"/>
              </a:ext>
            </a:extLst>
          </p:cNvPr>
          <p:cNvCxnSpPr>
            <a:cxnSpLocks/>
            <a:stCxn id="1091" idx="3"/>
            <a:endCxn id="1092" idx="1"/>
          </p:cNvCxnSpPr>
          <p:nvPr/>
        </p:nvCxnSpPr>
        <p:spPr>
          <a:xfrm>
            <a:off x="11778431" y="22939547"/>
            <a:ext cx="527455" cy="325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96" name="Rectangle 1095">
            <a:extLst>
              <a:ext uri="{FF2B5EF4-FFF2-40B4-BE49-F238E27FC236}">
                <a16:creationId xmlns:a16="http://schemas.microsoft.com/office/drawing/2014/main" id="{EAD512E8-9B37-11A2-560B-E23FB7CC0469}"/>
              </a:ext>
            </a:extLst>
          </p:cNvPr>
          <p:cNvSpPr/>
          <p:nvPr/>
        </p:nvSpPr>
        <p:spPr>
          <a:xfrm>
            <a:off x="8702040" y="23710005"/>
            <a:ext cx="5363688" cy="760917"/>
          </a:xfrm>
          <a:prstGeom prst="rect">
            <a:avLst/>
          </a:prstGeom>
          <a:solidFill>
            <a:schemeClr val="bg1">
              <a:lumMod val="85000"/>
            </a:schemeClr>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XG-Boost with KNN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097" name="Straight Arrow Connector 1096">
            <a:extLst>
              <a:ext uri="{FF2B5EF4-FFF2-40B4-BE49-F238E27FC236}">
                <a16:creationId xmlns:a16="http://schemas.microsoft.com/office/drawing/2014/main" id="{A240C807-C3FC-68E7-8297-944049E9AB99}"/>
              </a:ext>
            </a:extLst>
          </p:cNvPr>
          <p:cNvCxnSpPr>
            <a:cxnSpLocks/>
            <a:stCxn id="1094" idx="1"/>
          </p:cNvCxnSpPr>
          <p:nvPr/>
        </p:nvCxnSpPr>
        <p:spPr>
          <a:xfrm flipH="1" flipV="1">
            <a:off x="14065728" y="24148132"/>
            <a:ext cx="421855" cy="186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98" name="Oval 1097">
            <a:extLst>
              <a:ext uri="{FF2B5EF4-FFF2-40B4-BE49-F238E27FC236}">
                <a16:creationId xmlns:a16="http://schemas.microsoft.com/office/drawing/2014/main" id="{F6D5B30A-C145-90AD-324A-A255E6236AFB}"/>
              </a:ext>
            </a:extLst>
          </p:cNvPr>
          <p:cNvSpPr/>
          <p:nvPr/>
        </p:nvSpPr>
        <p:spPr>
          <a:xfrm>
            <a:off x="8779165" y="22329236"/>
            <a:ext cx="1142075" cy="1216790"/>
          </a:xfrm>
          <a:prstGeom prst="ellips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099" name="Straight Arrow Connector 1098">
            <a:extLst>
              <a:ext uri="{FF2B5EF4-FFF2-40B4-BE49-F238E27FC236}">
                <a16:creationId xmlns:a16="http://schemas.microsoft.com/office/drawing/2014/main" id="{5984A43F-83E5-E87F-5A96-AE39F1D411DA}"/>
              </a:ext>
            </a:extLst>
          </p:cNvPr>
          <p:cNvCxnSpPr>
            <a:cxnSpLocks/>
          </p:cNvCxnSpPr>
          <p:nvPr/>
        </p:nvCxnSpPr>
        <p:spPr>
          <a:xfrm>
            <a:off x="9921240" y="23028215"/>
            <a:ext cx="378911" cy="3470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00" name="Straight Arrow Connector 1099">
            <a:extLst>
              <a:ext uri="{FF2B5EF4-FFF2-40B4-BE49-F238E27FC236}">
                <a16:creationId xmlns:a16="http://schemas.microsoft.com/office/drawing/2014/main" id="{B7943A09-5297-93B0-4B4D-BABDC64D7BCF}"/>
              </a:ext>
            </a:extLst>
          </p:cNvPr>
          <p:cNvCxnSpPr>
            <a:cxnSpLocks/>
          </p:cNvCxnSpPr>
          <p:nvPr/>
        </p:nvCxnSpPr>
        <p:spPr>
          <a:xfrm>
            <a:off x="14062694" y="22997661"/>
            <a:ext cx="547067" cy="813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101" name="Straight Arrow Connector 1100">
            <a:extLst>
              <a:ext uri="{FF2B5EF4-FFF2-40B4-BE49-F238E27FC236}">
                <a16:creationId xmlns:a16="http://schemas.microsoft.com/office/drawing/2014/main" id="{2B1D7AC9-2210-3541-0809-A4C0CDAE55F9}"/>
              </a:ext>
            </a:extLst>
          </p:cNvPr>
          <p:cNvCxnSpPr>
            <a:cxnSpLocks/>
            <a:endCxn id="1094" idx="0"/>
          </p:cNvCxnSpPr>
          <p:nvPr/>
        </p:nvCxnSpPr>
        <p:spPr>
          <a:xfrm>
            <a:off x="15463634" y="23500338"/>
            <a:ext cx="1" cy="3603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103" name="Picture 1102">
            <a:extLst>
              <a:ext uri="{FF2B5EF4-FFF2-40B4-BE49-F238E27FC236}">
                <a16:creationId xmlns:a16="http://schemas.microsoft.com/office/drawing/2014/main" id="{9A58A6F5-7BA8-1C3A-74CB-16CE901D59D2}"/>
              </a:ext>
            </a:extLst>
          </p:cNvPr>
          <p:cNvPicPr>
            <a:picLocks noChangeAspect="1"/>
          </p:cNvPicPr>
          <p:nvPr/>
        </p:nvPicPr>
        <p:blipFill>
          <a:blip r:embed="rId3"/>
          <a:stretch>
            <a:fillRect/>
          </a:stretch>
        </p:blipFill>
        <p:spPr>
          <a:xfrm>
            <a:off x="4792384" y="11047198"/>
            <a:ext cx="1747312" cy="1163164"/>
          </a:xfrm>
          <a:prstGeom prst="rect">
            <a:avLst/>
          </a:prstGeom>
        </p:spPr>
      </p:pic>
      <p:pic>
        <p:nvPicPr>
          <p:cNvPr id="1105" name="Picture 1104">
            <a:extLst>
              <a:ext uri="{FF2B5EF4-FFF2-40B4-BE49-F238E27FC236}">
                <a16:creationId xmlns:a16="http://schemas.microsoft.com/office/drawing/2014/main" id="{C3A118CE-29DA-260F-E8FD-F9F76B3475CF}"/>
              </a:ext>
            </a:extLst>
          </p:cNvPr>
          <p:cNvPicPr>
            <a:picLocks noChangeAspect="1"/>
          </p:cNvPicPr>
          <p:nvPr/>
        </p:nvPicPr>
        <p:blipFill>
          <a:blip r:embed="rId4"/>
          <a:stretch>
            <a:fillRect/>
          </a:stretch>
        </p:blipFill>
        <p:spPr>
          <a:xfrm>
            <a:off x="12434432" y="11142595"/>
            <a:ext cx="1786381" cy="1019330"/>
          </a:xfrm>
          <a:prstGeom prst="rect">
            <a:avLst/>
          </a:prstGeom>
        </p:spPr>
      </p:pic>
      <p:sp>
        <p:nvSpPr>
          <p:cNvPr id="1106" name="TextBox 1105">
            <a:extLst>
              <a:ext uri="{FF2B5EF4-FFF2-40B4-BE49-F238E27FC236}">
                <a16:creationId xmlns:a16="http://schemas.microsoft.com/office/drawing/2014/main" id="{C1DFFF6C-873C-6267-EC34-DB4596151489}"/>
              </a:ext>
            </a:extLst>
          </p:cNvPr>
          <p:cNvSpPr txBox="1"/>
          <p:nvPr/>
        </p:nvSpPr>
        <p:spPr>
          <a:xfrm>
            <a:off x="175849" y="9947184"/>
            <a:ext cx="4487591" cy="2305759"/>
          </a:xfrm>
          <a:prstGeom prst="rect">
            <a:avLst/>
          </a:prstGeom>
          <a:noFill/>
        </p:spPr>
        <p:txBody>
          <a:bodyPr wrap="square" rtlCol="0">
            <a:spAutoFit/>
          </a:bodyPr>
          <a:lstStyle/>
          <a:p>
            <a:pPr algn="just"/>
            <a:r>
              <a:rPr lang="en-US" sz="1798" dirty="0">
                <a:solidFill>
                  <a:schemeClr val="tx1">
                    <a:lumMod val="95000"/>
                    <a:lumOff val="5000"/>
                  </a:schemeClr>
                </a:solidFill>
                <a:latin typeface="Times New Roman" panose="02020603050405020304" pitchFamily="18" charset="0"/>
                <a:cs typeface="Times New Roman" panose="02020603050405020304" pitchFamily="18" charset="0"/>
              </a:rPr>
              <a:t>When it came to forecasting inflation rates, the XG-Boost (extreme gradient booster) algorithm outperformed the Decision Tree method in terms of accuracy. The accuracy of the Decision Tree method was 77.25%, whereas XG-Boost's precision was 90.11%. In every iteration, XG-Boost consistently performed better than the Decision Tree model</a:t>
            </a:r>
            <a:endParaRPr lang="en-IN" sz="1798"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108" name="Picture 1107">
            <a:extLst>
              <a:ext uri="{FF2B5EF4-FFF2-40B4-BE49-F238E27FC236}">
                <a16:creationId xmlns:a16="http://schemas.microsoft.com/office/drawing/2014/main" id="{73B363B6-AE4D-6BC7-1C94-43A90484C333}"/>
              </a:ext>
            </a:extLst>
          </p:cNvPr>
          <p:cNvPicPr>
            <a:picLocks noChangeAspect="1"/>
          </p:cNvPicPr>
          <p:nvPr/>
        </p:nvPicPr>
        <p:blipFill>
          <a:blip r:embed="rId5"/>
          <a:stretch>
            <a:fillRect/>
          </a:stretch>
        </p:blipFill>
        <p:spPr>
          <a:xfrm>
            <a:off x="3801877" y="26214071"/>
            <a:ext cx="2312202" cy="1287144"/>
          </a:xfrm>
          <a:prstGeom prst="rect">
            <a:avLst/>
          </a:prstGeom>
        </p:spPr>
      </p:pic>
      <p:sp>
        <p:nvSpPr>
          <p:cNvPr id="1109" name="TextBox 1108">
            <a:extLst>
              <a:ext uri="{FF2B5EF4-FFF2-40B4-BE49-F238E27FC236}">
                <a16:creationId xmlns:a16="http://schemas.microsoft.com/office/drawing/2014/main" id="{038B6913-BBE7-E967-5EC6-C37A4ED55CC1}"/>
              </a:ext>
            </a:extLst>
          </p:cNvPr>
          <p:cNvSpPr txBox="1"/>
          <p:nvPr/>
        </p:nvSpPr>
        <p:spPr>
          <a:xfrm>
            <a:off x="141292" y="25227747"/>
            <a:ext cx="3316099" cy="2308324"/>
          </a:xfrm>
          <a:prstGeom prst="rect">
            <a:avLst/>
          </a:prstGeom>
          <a:noFill/>
        </p:spPr>
        <p:txBody>
          <a:bodyPr wrap="square" rtlCol="0">
            <a:spAutoFit/>
          </a:bodyPr>
          <a:lstStyle/>
          <a:p>
            <a:pPr algn="just" rtl="0">
              <a:buNone/>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With a precision of 90.11% as opposed to Random Forest's 73.24%, the comparison research showed that XG-Boost fared better than Random Forest in forecasting inflation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rates.XG</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-Boost consistently outperformed all test iterations, </a:t>
            </a:r>
            <a:endParaRPr lang="en-US" b="0" dirty="0">
              <a:effectLst/>
              <a:latin typeface="Times New Roman" panose="02020603050405020304" pitchFamily="18" charset="0"/>
              <a:cs typeface="Times New Roman" panose="02020603050405020304" pitchFamily="18" charset="0"/>
            </a:endParaRPr>
          </a:p>
        </p:txBody>
      </p:sp>
      <p:pic>
        <p:nvPicPr>
          <p:cNvPr id="1111" name="Picture 1110">
            <a:extLst>
              <a:ext uri="{FF2B5EF4-FFF2-40B4-BE49-F238E27FC236}">
                <a16:creationId xmlns:a16="http://schemas.microsoft.com/office/drawing/2014/main" id="{7A5070CD-E768-7F50-1185-04A3560EB274}"/>
              </a:ext>
            </a:extLst>
          </p:cNvPr>
          <p:cNvPicPr>
            <a:picLocks noChangeAspect="1"/>
          </p:cNvPicPr>
          <p:nvPr/>
        </p:nvPicPr>
        <p:blipFill>
          <a:blip r:embed="rId6"/>
          <a:stretch>
            <a:fillRect/>
          </a:stretch>
        </p:blipFill>
        <p:spPr>
          <a:xfrm>
            <a:off x="11970746" y="26257933"/>
            <a:ext cx="2297355" cy="1199320"/>
          </a:xfrm>
          <a:prstGeom prst="rect">
            <a:avLst/>
          </a:prstGeom>
        </p:spPr>
      </p:pic>
      <p:sp>
        <p:nvSpPr>
          <p:cNvPr id="1112" name="TextBox 1111">
            <a:extLst>
              <a:ext uri="{FF2B5EF4-FFF2-40B4-BE49-F238E27FC236}">
                <a16:creationId xmlns:a16="http://schemas.microsoft.com/office/drawing/2014/main" id="{1ABBBB2E-28D0-267A-4577-C1B9A5431957}"/>
              </a:ext>
            </a:extLst>
          </p:cNvPr>
          <p:cNvSpPr txBox="1"/>
          <p:nvPr/>
        </p:nvSpPr>
        <p:spPr>
          <a:xfrm>
            <a:off x="8635841" y="25236615"/>
            <a:ext cx="3418999" cy="2308324"/>
          </a:xfrm>
          <a:prstGeom prst="rect">
            <a:avLst/>
          </a:prstGeom>
          <a:noFill/>
        </p:spPr>
        <p:txBody>
          <a:bodyPr wrap="square" rtlCol="0">
            <a:spAutoFit/>
          </a:bodyPr>
          <a:lstStyle/>
          <a:p>
            <a:r>
              <a:rPr lang="en-US" sz="1800" b="0" i="0" u="none" strike="noStrike" dirty="0">
                <a:solidFill>
                  <a:srgbClr val="1F1F1F"/>
                </a:solidFill>
                <a:effectLst/>
                <a:latin typeface="Times New Roman" panose="02020603050405020304" pitchFamily="18" charset="0"/>
                <a:cs typeface="Times New Roman" panose="02020603050405020304" pitchFamily="18" charset="0"/>
              </a:rPr>
              <a:t>The investigation showed that when it came to predicting inflation rates, XG-Boost performed noticeably better than KNN. KNN had a significantly lower accuracy of 70.00%, whilst XG-Boost attained an accuracy of 90.11%.</a:t>
            </a:r>
            <a:endParaRPr lang="en-IN" dirty="0">
              <a:latin typeface="Times New Roman" panose="02020603050405020304" pitchFamily="18" charset="0"/>
              <a:cs typeface="Times New Roman" panose="02020603050405020304" pitchFamily="18" charset="0"/>
            </a:endParaRPr>
          </a:p>
        </p:txBody>
      </p:sp>
      <p:sp>
        <p:nvSpPr>
          <p:cNvPr id="1113" name="TextBox 1112">
            <a:extLst>
              <a:ext uri="{FF2B5EF4-FFF2-40B4-BE49-F238E27FC236}">
                <a16:creationId xmlns:a16="http://schemas.microsoft.com/office/drawing/2014/main" id="{42A98C34-689E-E734-A5B8-131420535529}"/>
              </a:ext>
            </a:extLst>
          </p:cNvPr>
          <p:cNvSpPr txBox="1"/>
          <p:nvPr/>
        </p:nvSpPr>
        <p:spPr>
          <a:xfrm>
            <a:off x="203856" y="12963950"/>
            <a:ext cx="7914790" cy="1754326"/>
          </a:xfrm>
          <a:prstGeom prst="rect">
            <a:avLst/>
          </a:prstGeom>
          <a:noFill/>
        </p:spPr>
        <p:txBody>
          <a:bodyPr wrap="square" rtlCol="0">
            <a:spAutoFit/>
          </a:bodyPr>
          <a:lstStyle/>
          <a:p>
            <a:pPr marL="285750" indent="-285750" algn="just" rtl="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According to this study, the XG-Boost (extreme gradient booster) algorithm performs noticeably better than the Decision Tree method in terms of more accurate inflation rate prediction. </a:t>
            </a:r>
          </a:p>
          <a:p>
            <a:pPr marL="285750" indent="-285750" algn="just" rtl="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Decision Tree algorithm's precision was just 77.25%, but XG-Boost's was 90.11%. The findings show that XG-Boost's capacity to successfully minimize bias and variance leads in a prediction model that is more stable and dependable. </a:t>
            </a:r>
            <a:endParaRPr lang="en-US" b="0" dirty="0">
              <a:effectLst/>
              <a:latin typeface="Times New Roman" panose="02020603050405020304" pitchFamily="18" charset="0"/>
              <a:cs typeface="Times New Roman" panose="02020603050405020304" pitchFamily="18" charset="0"/>
            </a:endParaRPr>
          </a:p>
        </p:txBody>
      </p:sp>
      <p:sp>
        <p:nvSpPr>
          <p:cNvPr id="1114" name="TextBox 1113">
            <a:extLst>
              <a:ext uri="{FF2B5EF4-FFF2-40B4-BE49-F238E27FC236}">
                <a16:creationId xmlns:a16="http://schemas.microsoft.com/office/drawing/2014/main" id="{29DE290C-2CED-57A1-F04D-9DA8731AB6F1}"/>
              </a:ext>
            </a:extLst>
          </p:cNvPr>
          <p:cNvSpPr txBox="1"/>
          <p:nvPr/>
        </p:nvSpPr>
        <p:spPr>
          <a:xfrm>
            <a:off x="8635841" y="12890935"/>
            <a:ext cx="7664260" cy="1754326"/>
          </a:xfrm>
          <a:prstGeom prst="rect">
            <a:avLst/>
          </a:prstGeom>
          <a:noFill/>
        </p:spPr>
        <p:txBody>
          <a:bodyPr wrap="square" rtlCol="0">
            <a:spAutoFit/>
          </a:bodyPr>
          <a:lstStyle/>
          <a:p>
            <a:pPr marL="285750" indent="-285750" algn="just" rtl="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According to this study, the XG-Boost (extreme gradient booster) algorithm performs better than the Gradient Boosting approach in terms of more accurate inflation rate predictions. </a:t>
            </a:r>
          </a:p>
          <a:p>
            <a:pPr marL="285750" indent="-285750" algn="just" rtl="0">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accuracy of the Gradient Boosting technique was just 78.08%, whereas XG-Boost's precision was 90.11%. The findings show that XG-Boost offers a more accurate and dependable method of predicting inflation trends. </a:t>
            </a:r>
            <a:endParaRPr lang="en-US" b="0" dirty="0">
              <a:effectLst/>
              <a:latin typeface="Times New Roman" panose="02020603050405020304" pitchFamily="18" charset="0"/>
              <a:cs typeface="Times New Roman" panose="02020603050405020304" pitchFamily="18" charset="0"/>
            </a:endParaRPr>
          </a:p>
        </p:txBody>
      </p:sp>
      <p:sp>
        <p:nvSpPr>
          <p:cNvPr id="1115" name="TextBox 1114">
            <a:extLst>
              <a:ext uri="{FF2B5EF4-FFF2-40B4-BE49-F238E27FC236}">
                <a16:creationId xmlns:a16="http://schemas.microsoft.com/office/drawing/2014/main" id="{B104AA85-1CAC-701B-70E5-0AABE98D63EB}"/>
              </a:ext>
            </a:extLst>
          </p:cNvPr>
          <p:cNvSpPr txBox="1"/>
          <p:nvPr/>
        </p:nvSpPr>
        <p:spPr>
          <a:xfrm>
            <a:off x="195882" y="28222983"/>
            <a:ext cx="7893987" cy="1754326"/>
          </a:xfrm>
          <a:prstGeom prst="rect">
            <a:avLst/>
          </a:prstGeom>
          <a:noFill/>
        </p:spPr>
        <p:txBody>
          <a:bodyPr wrap="square" rtlCol="0">
            <a:spAutoFit/>
          </a:bodyPr>
          <a:lstStyle/>
          <a:p>
            <a:pPr marL="285750" indent="-285750"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According to the study's findings, XG-Boost predicts inflation rates better than the Random Forest algorithm. Random Forest's accuracy was 78.08%</a:t>
            </a:r>
          </a:p>
          <a:p>
            <a:pPr marL="285750" indent="-285750" algn="just">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whereas XG-Boost's precision was 90.11%. These findings suggest that XG-Boost provides a more accurate and dependable way to predict inflation trends.</a:t>
            </a:r>
          </a:p>
          <a:p>
            <a:pPr marL="285750" indent="-285750" algn="just">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So, we conclude that XG-Boost outperforms random forest algorithm in terms of inflation rate prediction</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116" name="TextBox 1115">
            <a:extLst>
              <a:ext uri="{FF2B5EF4-FFF2-40B4-BE49-F238E27FC236}">
                <a16:creationId xmlns:a16="http://schemas.microsoft.com/office/drawing/2014/main" id="{CE80AE4F-CF20-2C4D-5EAD-22E2C76B274C}"/>
              </a:ext>
            </a:extLst>
          </p:cNvPr>
          <p:cNvSpPr txBox="1"/>
          <p:nvPr/>
        </p:nvSpPr>
        <p:spPr>
          <a:xfrm>
            <a:off x="8635840" y="28215002"/>
            <a:ext cx="7803148" cy="1754326"/>
          </a:xfrm>
          <a:prstGeom prst="rect">
            <a:avLst/>
          </a:prstGeom>
          <a:noFill/>
        </p:spPr>
        <p:txBody>
          <a:bodyPr wrap="square" rtlCol="0">
            <a:spAutoFit/>
          </a:bodyPr>
          <a:lstStyle/>
          <a:p>
            <a:pPr marL="285750" indent="-285750" algn="just" rtl="0">
              <a:buFont typeface="Wingdings" panose="05000000000000000000" pitchFamily="2" charset="2"/>
              <a:buChar char="Ø"/>
            </a:pPr>
            <a:r>
              <a:rPr lang="en-US" sz="1800" b="0" i="0" u="none" strike="noStrike" dirty="0">
                <a:solidFill>
                  <a:srgbClr val="1F1F1F"/>
                </a:solidFill>
                <a:effectLst/>
                <a:latin typeface="Times New Roman" panose="02020603050405020304" pitchFamily="18" charset="0"/>
                <a:cs typeface="Times New Roman" panose="02020603050405020304" pitchFamily="18" charset="0"/>
              </a:rPr>
              <a:t>According to the study's findings, </a:t>
            </a:r>
            <a:r>
              <a:rPr lang="en-US" sz="1800" b="0" i="0" u="none" strike="noStrike" dirty="0" err="1">
                <a:solidFill>
                  <a:srgbClr val="1F1F1F"/>
                </a:solidFill>
                <a:effectLst/>
                <a:latin typeface="Times New Roman" panose="02020603050405020304" pitchFamily="18" charset="0"/>
                <a:cs typeface="Times New Roman" panose="02020603050405020304" pitchFamily="18" charset="0"/>
              </a:rPr>
              <a:t>XGBoost</a:t>
            </a:r>
            <a:r>
              <a:rPr lang="en-US" sz="1800" b="0" i="0" u="none" strike="noStrike" dirty="0">
                <a:solidFill>
                  <a:srgbClr val="1F1F1F"/>
                </a:solidFill>
                <a:effectLst/>
                <a:latin typeface="Times New Roman" panose="02020603050405020304" pitchFamily="18" charset="0"/>
                <a:cs typeface="Times New Roman" panose="02020603050405020304" pitchFamily="18" charset="0"/>
              </a:rPr>
              <a:t> predicts inflation rates more accurately than the KNN algorithm. KNN trailed behind with an accuracy of 70.00%</a:t>
            </a:r>
          </a:p>
          <a:p>
            <a:pPr marL="285750" indent="-285750" algn="just" rtl="0">
              <a:buFont typeface="Wingdings" panose="05000000000000000000" pitchFamily="2" charset="2"/>
              <a:buChar char="Ø"/>
            </a:pPr>
            <a:r>
              <a:rPr lang="en-US" sz="1800" b="0" i="0" u="none" strike="noStrike" dirty="0">
                <a:solidFill>
                  <a:srgbClr val="1F1F1F"/>
                </a:solidFill>
                <a:effectLst/>
                <a:latin typeface="Times New Roman" panose="02020603050405020304" pitchFamily="18" charset="0"/>
                <a:cs typeface="Times New Roman" panose="02020603050405020304" pitchFamily="18" charset="0"/>
              </a:rPr>
              <a:t>whereas </a:t>
            </a:r>
            <a:r>
              <a:rPr lang="en-US" sz="1800" b="0" i="0" u="none" strike="noStrike" dirty="0" err="1">
                <a:solidFill>
                  <a:srgbClr val="1F1F1F"/>
                </a:solidFill>
                <a:effectLst/>
                <a:latin typeface="Times New Roman" panose="02020603050405020304" pitchFamily="18" charset="0"/>
                <a:cs typeface="Times New Roman" panose="02020603050405020304" pitchFamily="18" charset="0"/>
              </a:rPr>
              <a:t>XGBoost</a:t>
            </a:r>
            <a:r>
              <a:rPr lang="en-US" sz="1800" b="0" i="0" u="none" strike="noStrike" dirty="0">
                <a:solidFill>
                  <a:srgbClr val="1F1F1F"/>
                </a:solidFill>
                <a:effectLst/>
                <a:latin typeface="Times New Roman" panose="02020603050405020304" pitchFamily="18" charset="0"/>
                <a:cs typeface="Times New Roman" panose="02020603050405020304" pitchFamily="18" charset="0"/>
              </a:rPr>
              <a:t> obtained a greater accuracy of 90.11%. These results demonstrate that the </a:t>
            </a:r>
            <a:r>
              <a:rPr lang="en-US" sz="1800" b="0" i="0" u="none" strike="noStrike" dirty="0" err="1">
                <a:solidFill>
                  <a:srgbClr val="1F1F1F"/>
                </a:solidFill>
                <a:effectLst/>
                <a:latin typeface="Times New Roman" panose="02020603050405020304" pitchFamily="18" charset="0"/>
                <a:cs typeface="Times New Roman" panose="02020603050405020304" pitchFamily="18" charset="0"/>
              </a:rPr>
              <a:t>XGBoost</a:t>
            </a:r>
            <a:r>
              <a:rPr lang="en-US" sz="1800" b="0" i="0" u="none" strike="noStrike" dirty="0">
                <a:solidFill>
                  <a:srgbClr val="1F1F1F"/>
                </a:solidFill>
                <a:effectLst/>
                <a:latin typeface="Times New Roman" panose="02020603050405020304" pitchFamily="18" charset="0"/>
                <a:cs typeface="Times New Roman" panose="02020603050405020304" pitchFamily="18" charset="0"/>
              </a:rPr>
              <a:t> represents a more precise and trustworthy forecasting method.</a:t>
            </a:r>
            <a:endParaRPr lang="en-US" b="0" dirty="0">
              <a:effectLst/>
              <a:latin typeface="Times New Roman" panose="02020603050405020304" pitchFamily="18" charset="0"/>
              <a:cs typeface="Times New Roman" panose="02020603050405020304" pitchFamily="18" charset="0"/>
            </a:endParaRPr>
          </a:p>
        </p:txBody>
      </p:sp>
      <p:sp>
        <p:nvSpPr>
          <p:cNvPr id="1118" name="TextBox 1117">
            <a:extLst>
              <a:ext uri="{FF2B5EF4-FFF2-40B4-BE49-F238E27FC236}">
                <a16:creationId xmlns:a16="http://schemas.microsoft.com/office/drawing/2014/main" id="{8FD74646-3803-7AD6-8DA3-CF5A34B31863}"/>
              </a:ext>
            </a:extLst>
          </p:cNvPr>
          <p:cNvSpPr txBox="1"/>
          <p:nvPr/>
        </p:nvSpPr>
        <p:spPr>
          <a:xfrm>
            <a:off x="8599912" y="30624737"/>
            <a:ext cx="7839076"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Beer, Christian, Robert Ferstl, and Bernhard Graf. 2025. “Improving Disaggregated Short-Term Food Inflation Forecasts with </a:t>
            </a:r>
            <a:r>
              <a:rPr lang="en-US" dirty="0" err="1">
                <a:latin typeface="Times New Roman" panose="02020603050405020304" pitchFamily="18" charset="0"/>
                <a:cs typeface="Times New Roman" panose="02020603050405020304" pitchFamily="18" charset="0"/>
              </a:rPr>
              <a:t>Webscraped</a:t>
            </a:r>
            <a:r>
              <a:rPr lang="en-US" dirty="0">
                <a:latin typeface="Times New Roman" panose="02020603050405020304" pitchFamily="18" charset="0"/>
                <a:cs typeface="Times New Roman" panose="02020603050405020304" pitchFamily="18" charset="0"/>
              </a:rPr>
              <a:t> Data.” 262. Working Paper. </a:t>
            </a:r>
            <a:endParaRPr lang="en-US" u="sng" dirty="0">
              <a:solidFill>
                <a:schemeClr val="tx1">
                  <a:lumMod val="85000"/>
                  <a:lumOff val="15000"/>
                </a:schemeClr>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Vilenko</a:t>
            </a:r>
            <a:r>
              <a:rPr lang="en-US" dirty="0">
                <a:latin typeface="Times New Roman" panose="02020603050405020304" pitchFamily="18" charset="0"/>
                <a:cs typeface="Times New Roman" panose="02020603050405020304" pitchFamily="18" charset="0"/>
              </a:rPr>
              <a:t>, Maya. 2025. “</a:t>
            </a:r>
            <a:r>
              <a:rPr lang="en-US" dirty="0" err="1">
                <a:latin typeface="Times New Roman" panose="02020603050405020304" pitchFamily="18" charset="0"/>
                <a:cs typeface="Times New Roman" panose="02020603050405020304" pitchFamily="18" charset="0"/>
              </a:rPr>
              <a:t>BiHRNN</a:t>
            </a:r>
            <a:r>
              <a:rPr lang="en-US" dirty="0">
                <a:latin typeface="Times New Roman" panose="02020603050405020304" pitchFamily="18" charset="0"/>
                <a:cs typeface="Times New Roman" panose="02020603050405020304" pitchFamily="18" charset="0"/>
              </a:rPr>
              <a:t> -- Bi-Directional Hierarchical Recurrent Neural Network for Inflation Forecasting.” http://arxiv.org/abs/2503.01893.</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Inflation Forecasting and Uncertainty Assessment: Comparing ARIMA with Advanced Machine Learning.” 2025. Journal of Radiation Research and Applied Sciences 18 (2): 101402.</a:t>
            </a:r>
            <a:endParaRPr lang="en-IN" dirty="0">
              <a:latin typeface="Times New Roman" panose="02020603050405020304" pitchFamily="18" charset="0"/>
              <a:cs typeface="Times New Roman" panose="02020603050405020304" pitchFamily="18" charset="0"/>
            </a:endParaRPr>
          </a:p>
        </p:txBody>
      </p:sp>
      <p:sp>
        <p:nvSpPr>
          <p:cNvPr id="1119" name="TextBox 1118">
            <a:extLst>
              <a:ext uri="{FF2B5EF4-FFF2-40B4-BE49-F238E27FC236}">
                <a16:creationId xmlns:a16="http://schemas.microsoft.com/office/drawing/2014/main" id="{5826D66A-2B42-190B-357F-904205F02332}"/>
              </a:ext>
            </a:extLst>
          </p:cNvPr>
          <p:cNvSpPr txBox="1"/>
          <p:nvPr/>
        </p:nvSpPr>
        <p:spPr>
          <a:xfrm>
            <a:off x="224659" y="30678120"/>
            <a:ext cx="7893987"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Beer, Christian, Robert Ferstl, and Bernhard Graf. 2025. “Improving Disaggregated Short-Term Food Inflation Forecasts with </a:t>
            </a:r>
            <a:r>
              <a:rPr lang="en-US" dirty="0" err="1">
                <a:latin typeface="Times New Roman" panose="02020603050405020304" pitchFamily="18" charset="0"/>
                <a:cs typeface="Times New Roman" panose="02020603050405020304" pitchFamily="18" charset="0"/>
              </a:rPr>
              <a:t>Webscraped</a:t>
            </a:r>
            <a:r>
              <a:rPr lang="en-US" dirty="0">
                <a:latin typeface="Times New Roman" panose="02020603050405020304" pitchFamily="18" charset="0"/>
                <a:cs typeface="Times New Roman" panose="02020603050405020304" pitchFamily="18" charset="0"/>
              </a:rPr>
              <a:t> Data.” 262. Working Paper. https://hdl.handle.net/10419/312869.</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Inflation Forecasting and Uncertainty Assessment: Comparing ARIMA with Advanced Machine Learning.” 2025. Journal of Radiation Research and Applied Sciences 18 (2): 101402.</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Vilenko</a:t>
            </a:r>
            <a:r>
              <a:rPr lang="en-US" dirty="0">
                <a:latin typeface="Times New Roman" panose="02020603050405020304" pitchFamily="18" charset="0"/>
                <a:cs typeface="Times New Roman" panose="02020603050405020304" pitchFamily="18" charset="0"/>
              </a:rPr>
              <a:t>, Maya. 2025. “</a:t>
            </a:r>
            <a:r>
              <a:rPr lang="en-US" dirty="0" err="1">
                <a:latin typeface="Times New Roman" panose="02020603050405020304" pitchFamily="18" charset="0"/>
                <a:cs typeface="Times New Roman" panose="02020603050405020304" pitchFamily="18" charset="0"/>
              </a:rPr>
              <a:t>BiHRNN</a:t>
            </a:r>
            <a:r>
              <a:rPr lang="en-US" dirty="0">
                <a:latin typeface="Times New Roman" panose="02020603050405020304" pitchFamily="18" charset="0"/>
                <a:cs typeface="Times New Roman" panose="02020603050405020304" pitchFamily="18" charset="0"/>
              </a:rPr>
              <a:t> -- Bi-Directional Hierarchical Recurrent Neural Network for Inflation Forecasting.” http://arxiv.org/abs/2503.01893.</a:t>
            </a:r>
            <a:endParaRPr lang="en-IN" dirty="0">
              <a:latin typeface="Times New Roman" panose="02020603050405020304" pitchFamily="18" charset="0"/>
              <a:cs typeface="Times New Roman" panose="02020603050405020304" pitchFamily="18" charset="0"/>
            </a:endParaRPr>
          </a:p>
        </p:txBody>
      </p:sp>
      <p:sp>
        <p:nvSpPr>
          <p:cNvPr id="1120" name="TextBox 1119">
            <a:extLst>
              <a:ext uri="{FF2B5EF4-FFF2-40B4-BE49-F238E27FC236}">
                <a16:creationId xmlns:a16="http://schemas.microsoft.com/office/drawing/2014/main" id="{3487DAFA-1D20-C6B5-F64B-14D912199342}"/>
              </a:ext>
            </a:extLst>
          </p:cNvPr>
          <p:cNvSpPr txBox="1"/>
          <p:nvPr/>
        </p:nvSpPr>
        <p:spPr>
          <a:xfrm>
            <a:off x="8511004" y="15410257"/>
            <a:ext cx="7816848"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Sun, Lu, </a:t>
            </a:r>
            <a:r>
              <a:rPr lang="en-IN" dirty="0" err="1">
                <a:latin typeface="Times New Roman" panose="02020603050405020304" pitchFamily="18" charset="0"/>
                <a:cs typeface="Times New Roman" panose="02020603050405020304" pitchFamily="18" charset="0"/>
              </a:rPr>
              <a:t>Zhixiang</a:t>
            </a:r>
            <a:r>
              <a:rPr lang="en-IN" dirty="0">
                <a:latin typeface="Times New Roman" panose="02020603050405020304" pitchFamily="18" charset="0"/>
                <a:cs typeface="Times New Roman" panose="02020603050405020304" pitchFamily="18" charset="0"/>
              </a:rPr>
              <a:t> Yin, and Lin Lu. 2025. “ISLRWR: A Network Diffusion Algorithm for Drug-Target Interactions Prediction.” </a:t>
            </a:r>
            <a:r>
              <a:rPr lang="en-IN" dirty="0" err="1">
                <a:latin typeface="Times New Roman" panose="02020603050405020304" pitchFamily="18" charset="0"/>
                <a:cs typeface="Times New Roman" panose="02020603050405020304" pitchFamily="18" charset="0"/>
              </a:rPr>
              <a:t>PloS</a:t>
            </a:r>
            <a:r>
              <a:rPr lang="en-IN" dirty="0">
                <a:latin typeface="Times New Roman" panose="02020603050405020304" pitchFamily="18" charset="0"/>
                <a:cs typeface="Times New Roman" panose="02020603050405020304" pitchFamily="18" charset="0"/>
              </a:rPr>
              <a:t> One 20 (1): e0302281.</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Vilenko</a:t>
            </a:r>
            <a:r>
              <a:rPr lang="en-US" dirty="0">
                <a:latin typeface="Times New Roman" panose="02020603050405020304" pitchFamily="18" charset="0"/>
                <a:cs typeface="Times New Roman" panose="02020603050405020304" pitchFamily="18" charset="0"/>
              </a:rPr>
              <a:t>, Maya. 2025. “</a:t>
            </a:r>
            <a:r>
              <a:rPr lang="en-US" dirty="0" err="1">
                <a:latin typeface="Times New Roman" panose="02020603050405020304" pitchFamily="18" charset="0"/>
                <a:cs typeface="Times New Roman" panose="02020603050405020304" pitchFamily="18" charset="0"/>
              </a:rPr>
              <a:t>BiHRNN</a:t>
            </a:r>
            <a:r>
              <a:rPr lang="en-US" dirty="0">
                <a:latin typeface="Times New Roman" panose="02020603050405020304" pitchFamily="18" charset="0"/>
                <a:cs typeface="Times New Roman" panose="02020603050405020304" pitchFamily="18" charset="0"/>
              </a:rPr>
              <a:t> -- Bi-Directional Hierarchical Recurrent Neural Network for Inflation Forecasting.” http://arxiv.org/abs/2503.01893.</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0" dirty="0" err="1">
                <a:effectLst/>
                <a:latin typeface="Times New Roman" panose="02020603050405020304" pitchFamily="18" charset="0"/>
                <a:cs typeface="Times New Roman" panose="02020603050405020304" pitchFamily="18" charset="0"/>
              </a:rPr>
              <a:t>Somakumar</a:t>
            </a:r>
            <a:r>
              <a:rPr lang="en-IN" b="0" dirty="0">
                <a:effectLst/>
                <a:latin typeface="Times New Roman" panose="02020603050405020304" pitchFamily="18" charset="0"/>
                <a:cs typeface="Times New Roman" panose="02020603050405020304" pitchFamily="18" charset="0"/>
              </a:rPr>
              <a:t>, Shwetha, Fathima </a:t>
            </a:r>
            <a:r>
              <a:rPr lang="en-IN" b="0" dirty="0" err="1">
                <a:effectLst/>
                <a:latin typeface="Times New Roman" panose="02020603050405020304" pitchFamily="18" charset="0"/>
                <a:cs typeface="Times New Roman" panose="02020603050405020304" pitchFamily="18" charset="0"/>
              </a:rPr>
              <a:t>Thashreefa</a:t>
            </a:r>
            <a:r>
              <a:rPr lang="en-IN" b="0" dirty="0">
                <a:effectLst/>
                <a:latin typeface="Times New Roman" panose="02020603050405020304" pitchFamily="18" charset="0"/>
                <a:cs typeface="Times New Roman" panose="02020603050405020304" pitchFamily="18" charset="0"/>
              </a:rPr>
              <a:t> Basheer, </a:t>
            </a:r>
            <a:r>
              <a:rPr lang="en-IN" b="0" dirty="0" err="1">
                <a:effectLst/>
                <a:latin typeface="Times New Roman" panose="02020603050405020304" pitchFamily="18" charset="0"/>
                <a:cs typeface="Times New Roman" panose="02020603050405020304" pitchFamily="18" charset="0"/>
              </a:rPr>
              <a:t>Vijayanarayana</a:t>
            </a:r>
            <a:r>
              <a:rPr lang="en-IN" b="0" dirty="0">
                <a:effectLst/>
                <a:latin typeface="Times New Roman" panose="02020603050405020304" pitchFamily="18" charset="0"/>
                <a:cs typeface="Times New Roman" panose="02020603050405020304" pitchFamily="18" charset="0"/>
              </a:rPr>
              <a:t> K, Vani Lakshmi R, </a:t>
            </a:r>
            <a:r>
              <a:rPr lang="en-IN" b="0" dirty="0" err="1">
                <a:effectLst/>
                <a:latin typeface="Times New Roman" panose="02020603050405020304" pitchFamily="18" charset="0"/>
                <a:cs typeface="Times New Roman" panose="02020603050405020304" pitchFamily="18" charset="0"/>
              </a:rPr>
              <a:t>Shyamasunder</a:t>
            </a:r>
            <a:r>
              <a:rPr lang="en-IN" b="0" dirty="0">
                <a:effectLst/>
                <a:latin typeface="Times New Roman" panose="02020603050405020304" pitchFamily="18" charset="0"/>
                <a:cs typeface="Times New Roman" panose="02020603050405020304" pitchFamily="18" charset="0"/>
              </a:rPr>
              <a:t> N. Bhat, Gabriel Sunil Rodrigues, Girish Menon R, </a:t>
            </a:r>
            <a:r>
              <a:rPr lang="en-IN" b="0" dirty="0" err="1">
                <a:effectLst/>
                <a:latin typeface="Times New Roman" panose="02020603050405020304" pitchFamily="18" charset="0"/>
                <a:cs typeface="Times New Roman" panose="02020603050405020304" pitchFamily="18" charset="0"/>
              </a:rPr>
              <a:t>Elstin</a:t>
            </a:r>
            <a:r>
              <a:rPr lang="en-IN" b="0" dirty="0">
                <a:effectLst/>
                <a:latin typeface="Times New Roman" panose="02020603050405020304" pitchFamily="18" charset="0"/>
                <a:cs typeface="Times New Roman" panose="02020603050405020304" pitchFamily="18" charset="0"/>
              </a:rPr>
              <a:t> Anbu Raj S, and Rajesh V. 2025.</a:t>
            </a:r>
          </a:p>
        </p:txBody>
      </p:sp>
      <p:sp>
        <p:nvSpPr>
          <p:cNvPr id="1121" name="TextBox 1120">
            <a:extLst>
              <a:ext uri="{FF2B5EF4-FFF2-40B4-BE49-F238E27FC236}">
                <a16:creationId xmlns:a16="http://schemas.microsoft.com/office/drawing/2014/main" id="{A8712960-2EC3-DFBD-CB28-FF79C3DB53D4}"/>
              </a:ext>
            </a:extLst>
          </p:cNvPr>
          <p:cNvSpPr txBox="1"/>
          <p:nvPr/>
        </p:nvSpPr>
        <p:spPr>
          <a:xfrm>
            <a:off x="222161" y="15448686"/>
            <a:ext cx="785383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Beer, Christian, Robert Ferstl, and Bernhard Graf. 2025. “Improving Disaggregated Short-Term Food Inflation Forecasts with </a:t>
            </a:r>
            <a:r>
              <a:rPr lang="en-US" dirty="0" err="1">
                <a:latin typeface="Times New Roman" panose="02020603050405020304" pitchFamily="18" charset="0"/>
                <a:cs typeface="Times New Roman" panose="02020603050405020304" pitchFamily="18" charset="0"/>
              </a:rPr>
              <a:t>Webscraped</a:t>
            </a:r>
            <a:r>
              <a:rPr lang="en-US" dirty="0">
                <a:latin typeface="Times New Roman" panose="02020603050405020304" pitchFamily="18" charset="0"/>
                <a:cs typeface="Times New Roman" panose="02020603050405020304" pitchFamily="18" charset="0"/>
              </a:rPr>
              <a:t> Data.” 262. Working Paper.</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Vilenko</a:t>
            </a:r>
            <a:r>
              <a:rPr lang="en-US" dirty="0">
                <a:latin typeface="Times New Roman" panose="02020603050405020304" pitchFamily="18" charset="0"/>
                <a:cs typeface="Times New Roman" panose="02020603050405020304" pitchFamily="18" charset="0"/>
              </a:rPr>
              <a:t>, Maya. 2025. “</a:t>
            </a:r>
            <a:r>
              <a:rPr lang="en-US" dirty="0" err="1">
                <a:latin typeface="Times New Roman" panose="02020603050405020304" pitchFamily="18" charset="0"/>
                <a:cs typeface="Times New Roman" panose="02020603050405020304" pitchFamily="18" charset="0"/>
              </a:rPr>
              <a:t>BiHRNN</a:t>
            </a:r>
            <a:r>
              <a:rPr lang="en-US" dirty="0">
                <a:latin typeface="Times New Roman" panose="02020603050405020304" pitchFamily="18" charset="0"/>
                <a:cs typeface="Times New Roman" panose="02020603050405020304" pitchFamily="18" charset="0"/>
              </a:rPr>
              <a:t> -- Bi-Directional Hierarchical Recurrent Neural Network for Inflation Forecasting.” http://arxiv.org/abs/2503.01893.</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Huang, </a:t>
            </a:r>
            <a:r>
              <a:rPr lang="en-IN" dirty="0" err="1">
                <a:latin typeface="Times New Roman" panose="02020603050405020304" pitchFamily="18" charset="0"/>
                <a:cs typeface="Times New Roman" panose="02020603050405020304" pitchFamily="18" charset="0"/>
              </a:rPr>
              <a:t>Naijing</a:t>
            </a:r>
            <a:r>
              <a:rPr lang="en-IN" dirty="0">
                <a:latin typeface="Times New Roman" panose="02020603050405020304" pitchFamily="18" charset="0"/>
                <a:cs typeface="Times New Roman" panose="02020603050405020304" pitchFamily="18" charset="0"/>
              </a:rPr>
              <a:t>, Yuqing Qi, and Jie Xia. 2024. “China’s Inflation Forecasting in a Data-Rich Environment: Based on Machine Learning Algorithms.” Applied Economics, March. https://doi.org/10.1080/00036846.2024.2322572.</a:t>
            </a:r>
          </a:p>
        </p:txBody>
      </p:sp>
      <p:pic>
        <p:nvPicPr>
          <p:cNvPr id="12" name="Picture 11">
            <a:extLst>
              <a:ext uri="{FF2B5EF4-FFF2-40B4-BE49-F238E27FC236}">
                <a16:creationId xmlns:a16="http://schemas.microsoft.com/office/drawing/2014/main" id="{F9C6485D-8B4B-30DF-6830-D5465648CF7D}"/>
              </a:ext>
            </a:extLst>
          </p:cNvPr>
          <p:cNvPicPr>
            <a:picLocks noChangeAspect="1"/>
          </p:cNvPicPr>
          <p:nvPr/>
        </p:nvPicPr>
        <p:blipFill>
          <a:blip r:embed="rId7"/>
          <a:stretch>
            <a:fillRect/>
          </a:stretch>
        </p:blipFill>
        <p:spPr>
          <a:xfrm>
            <a:off x="14174819" y="3815911"/>
            <a:ext cx="2178395" cy="1805096"/>
          </a:xfrm>
          <a:prstGeom prst="rect">
            <a:avLst/>
          </a:prstGeom>
        </p:spPr>
      </p:pic>
      <p:pic>
        <p:nvPicPr>
          <p:cNvPr id="17" name="Picture 16">
            <a:extLst>
              <a:ext uri="{FF2B5EF4-FFF2-40B4-BE49-F238E27FC236}">
                <a16:creationId xmlns:a16="http://schemas.microsoft.com/office/drawing/2014/main" id="{7E6C6000-FC53-9A20-B43D-B7762B4B2A4F}"/>
              </a:ext>
            </a:extLst>
          </p:cNvPr>
          <p:cNvPicPr>
            <a:picLocks noChangeAspect="1"/>
          </p:cNvPicPr>
          <p:nvPr/>
        </p:nvPicPr>
        <p:blipFill>
          <a:blip r:embed="rId8"/>
          <a:stretch>
            <a:fillRect/>
          </a:stretch>
        </p:blipFill>
        <p:spPr>
          <a:xfrm>
            <a:off x="6401637" y="19486707"/>
            <a:ext cx="1763004" cy="1620977"/>
          </a:xfrm>
          <a:prstGeom prst="rect">
            <a:avLst/>
          </a:prstGeom>
        </p:spPr>
      </p:pic>
      <p:pic>
        <p:nvPicPr>
          <p:cNvPr id="21" name="Picture 20">
            <a:extLst>
              <a:ext uri="{FF2B5EF4-FFF2-40B4-BE49-F238E27FC236}">
                <a16:creationId xmlns:a16="http://schemas.microsoft.com/office/drawing/2014/main" id="{E104DF30-50B5-4502-353C-7B2883F112F6}"/>
              </a:ext>
            </a:extLst>
          </p:cNvPr>
          <p:cNvPicPr>
            <a:picLocks noChangeAspect="1"/>
          </p:cNvPicPr>
          <p:nvPr/>
        </p:nvPicPr>
        <p:blipFill>
          <a:blip r:embed="rId9"/>
          <a:stretch>
            <a:fillRect/>
          </a:stretch>
        </p:blipFill>
        <p:spPr>
          <a:xfrm>
            <a:off x="14298698" y="18876227"/>
            <a:ext cx="2118823" cy="1869798"/>
          </a:xfrm>
          <a:prstGeom prst="rect">
            <a:avLst/>
          </a:prstGeom>
        </p:spPr>
      </p:pic>
      <p:pic>
        <p:nvPicPr>
          <p:cNvPr id="36" name="Picture 35">
            <a:extLst>
              <a:ext uri="{FF2B5EF4-FFF2-40B4-BE49-F238E27FC236}">
                <a16:creationId xmlns:a16="http://schemas.microsoft.com/office/drawing/2014/main" id="{50CA5812-8364-923A-49AF-CAA0E4B9178F}"/>
              </a:ext>
            </a:extLst>
          </p:cNvPr>
          <p:cNvPicPr>
            <a:picLocks noChangeAspect="1"/>
          </p:cNvPicPr>
          <p:nvPr/>
        </p:nvPicPr>
        <p:blipFill>
          <a:blip r:embed="rId10"/>
          <a:stretch>
            <a:fillRect/>
          </a:stretch>
        </p:blipFill>
        <p:spPr>
          <a:xfrm>
            <a:off x="6015187" y="3886668"/>
            <a:ext cx="2171653" cy="1938244"/>
          </a:xfrm>
          <a:prstGeom prst="rect">
            <a:avLst/>
          </a:prstGeom>
        </p:spPr>
      </p:pic>
      <p:pic>
        <p:nvPicPr>
          <p:cNvPr id="38" name="Picture 37">
            <a:extLst>
              <a:ext uri="{FF2B5EF4-FFF2-40B4-BE49-F238E27FC236}">
                <a16:creationId xmlns:a16="http://schemas.microsoft.com/office/drawing/2014/main" id="{302CDA28-A46F-485F-9009-8A76664CB621}"/>
              </a:ext>
            </a:extLst>
          </p:cNvPr>
          <p:cNvPicPr>
            <a:picLocks noChangeAspect="1"/>
          </p:cNvPicPr>
          <p:nvPr/>
        </p:nvPicPr>
        <p:blipFill>
          <a:blip r:embed="rId11"/>
          <a:stretch>
            <a:fillRect/>
          </a:stretch>
        </p:blipFill>
        <p:spPr>
          <a:xfrm>
            <a:off x="4769406" y="9358356"/>
            <a:ext cx="3038629" cy="1424091"/>
          </a:xfrm>
          <a:prstGeom prst="rect">
            <a:avLst/>
          </a:prstGeom>
        </p:spPr>
      </p:pic>
      <p:pic>
        <p:nvPicPr>
          <p:cNvPr id="48" name="Picture 47">
            <a:extLst>
              <a:ext uri="{FF2B5EF4-FFF2-40B4-BE49-F238E27FC236}">
                <a16:creationId xmlns:a16="http://schemas.microsoft.com/office/drawing/2014/main" id="{DC3EE0F2-8BFC-7F68-3C3E-9D70A0AB7F69}"/>
              </a:ext>
            </a:extLst>
          </p:cNvPr>
          <p:cNvPicPr>
            <a:picLocks noChangeAspect="1"/>
          </p:cNvPicPr>
          <p:nvPr/>
        </p:nvPicPr>
        <p:blipFill>
          <a:blip r:embed="rId12"/>
          <a:stretch>
            <a:fillRect/>
          </a:stretch>
        </p:blipFill>
        <p:spPr>
          <a:xfrm>
            <a:off x="12371139" y="9388173"/>
            <a:ext cx="3972314" cy="1416481"/>
          </a:xfrm>
          <a:prstGeom prst="rect">
            <a:avLst/>
          </a:prstGeom>
        </p:spPr>
      </p:pic>
      <p:pic>
        <p:nvPicPr>
          <p:cNvPr id="50" name="Picture 49">
            <a:extLst>
              <a:ext uri="{FF2B5EF4-FFF2-40B4-BE49-F238E27FC236}">
                <a16:creationId xmlns:a16="http://schemas.microsoft.com/office/drawing/2014/main" id="{FF32D286-3A62-EDC2-A030-F76D3633E71C}"/>
              </a:ext>
            </a:extLst>
          </p:cNvPr>
          <p:cNvPicPr>
            <a:picLocks noChangeAspect="1"/>
          </p:cNvPicPr>
          <p:nvPr/>
        </p:nvPicPr>
        <p:blipFill>
          <a:blip r:embed="rId13"/>
          <a:stretch>
            <a:fillRect/>
          </a:stretch>
        </p:blipFill>
        <p:spPr>
          <a:xfrm>
            <a:off x="3804916" y="24576224"/>
            <a:ext cx="4301397" cy="1422678"/>
          </a:xfrm>
          <a:prstGeom prst="rect">
            <a:avLst/>
          </a:prstGeom>
        </p:spPr>
      </p:pic>
      <p:pic>
        <p:nvPicPr>
          <p:cNvPr id="61" name="Picture 60">
            <a:extLst>
              <a:ext uri="{FF2B5EF4-FFF2-40B4-BE49-F238E27FC236}">
                <a16:creationId xmlns:a16="http://schemas.microsoft.com/office/drawing/2014/main" id="{3AF861F9-2E05-1DF6-0F2E-51D3DF9435C2}"/>
              </a:ext>
            </a:extLst>
          </p:cNvPr>
          <p:cNvPicPr>
            <a:picLocks noChangeAspect="1"/>
          </p:cNvPicPr>
          <p:nvPr/>
        </p:nvPicPr>
        <p:blipFill>
          <a:blip r:embed="rId14"/>
          <a:stretch>
            <a:fillRect/>
          </a:stretch>
        </p:blipFill>
        <p:spPr>
          <a:xfrm>
            <a:off x="11904769" y="24628197"/>
            <a:ext cx="4291391" cy="1323193"/>
          </a:xfrm>
          <a:prstGeom prst="rect">
            <a:avLst/>
          </a:prstGeom>
        </p:spPr>
      </p:pic>
      <p:sp>
        <p:nvSpPr>
          <p:cNvPr id="3" name="TextBox 2">
            <a:extLst>
              <a:ext uri="{FF2B5EF4-FFF2-40B4-BE49-F238E27FC236}">
                <a16:creationId xmlns:a16="http://schemas.microsoft.com/office/drawing/2014/main" id="{1894B2D1-4252-9428-D953-D83A0B42CDE8}"/>
              </a:ext>
            </a:extLst>
          </p:cNvPr>
          <p:cNvSpPr txBox="1"/>
          <p:nvPr/>
        </p:nvSpPr>
        <p:spPr>
          <a:xfrm>
            <a:off x="6155579" y="5844205"/>
            <a:ext cx="269110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Inflation Decline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5E770CE-D55D-2B6C-A616-AC04A10321D4}"/>
              </a:ext>
            </a:extLst>
          </p:cNvPr>
          <p:cNvSpPr txBox="1"/>
          <p:nvPr/>
        </p:nvSpPr>
        <p:spPr>
          <a:xfrm>
            <a:off x="14306238" y="5715649"/>
            <a:ext cx="204697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Rising Prices &amp; Decreasing stability</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93ABA9-B80B-FCE5-7668-621916386FEF}"/>
              </a:ext>
            </a:extLst>
          </p:cNvPr>
          <p:cNvSpPr txBox="1"/>
          <p:nvPr/>
        </p:nvSpPr>
        <p:spPr>
          <a:xfrm>
            <a:off x="6504972" y="21170099"/>
            <a:ext cx="17482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Market Tremors</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65A3208-0365-6DC8-AFFB-113257B13C3D}"/>
              </a:ext>
            </a:extLst>
          </p:cNvPr>
          <p:cNvSpPr txBox="1"/>
          <p:nvPr/>
        </p:nvSpPr>
        <p:spPr>
          <a:xfrm>
            <a:off x="14317884" y="20707104"/>
            <a:ext cx="2185484"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Dollar`s Decent: shrinking purchasing power</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40377F6-9A95-B99D-3621-3C94CF2BE4ED}"/>
              </a:ext>
            </a:extLst>
          </p:cNvPr>
          <p:cNvSpPr txBox="1"/>
          <p:nvPr/>
        </p:nvSpPr>
        <p:spPr>
          <a:xfrm>
            <a:off x="4126588" y="25914430"/>
            <a:ext cx="44847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Groups statistics Between XG-Boost &amp; RF</a:t>
            </a:r>
            <a:endParaRPr lang="en-IN" sz="1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4E1D12EC-D0F8-DD84-3F8F-C401A22D2A01}"/>
              </a:ext>
            </a:extLst>
          </p:cNvPr>
          <p:cNvSpPr txBox="1"/>
          <p:nvPr/>
        </p:nvSpPr>
        <p:spPr>
          <a:xfrm>
            <a:off x="6166544" y="26427212"/>
            <a:ext cx="1855971"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Accuracy Comparison Graph between XG-Boost &amp; RF</a:t>
            </a:r>
            <a:endParaRPr lang="en-IN"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C03D73C-89CA-3DD6-4B81-5B52E28A9CCD}"/>
              </a:ext>
            </a:extLst>
          </p:cNvPr>
          <p:cNvSpPr txBox="1"/>
          <p:nvPr/>
        </p:nvSpPr>
        <p:spPr>
          <a:xfrm>
            <a:off x="12358129" y="25939505"/>
            <a:ext cx="44847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Groups statistics Between XG-Boost &amp; KNN</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FE132322-F1A4-BB89-53B7-CE3A9CBA644A}"/>
              </a:ext>
            </a:extLst>
          </p:cNvPr>
          <p:cNvSpPr txBox="1"/>
          <p:nvPr/>
        </p:nvSpPr>
        <p:spPr>
          <a:xfrm>
            <a:off x="14398085" y="26452287"/>
            <a:ext cx="1855971"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Accuracy Comparison Graph between XG-Boost &amp; KNN</a:t>
            </a:r>
            <a:endParaRPr lang="en-IN" sz="14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473673D-3240-F54B-27E7-D465DCE20695}"/>
              </a:ext>
            </a:extLst>
          </p:cNvPr>
          <p:cNvSpPr txBox="1"/>
          <p:nvPr/>
        </p:nvSpPr>
        <p:spPr>
          <a:xfrm>
            <a:off x="4753552" y="10753516"/>
            <a:ext cx="44847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Groups statistics Between XG-Boost &amp; DT</a:t>
            </a:r>
            <a:endParaRPr lang="en-IN"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66F32E34-FAB1-4FD7-E4A1-722027EAD4E3}"/>
              </a:ext>
            </a:extLst>
          </p:cNvPr>
          <p:cNvSpPr txBox="1"/>
          <p:nvPr/>
        </p:nvSpPr>
        <p:spPr>
          <a:xfrm>
            <a:off x="6480001" y="11293748"/>
            <a:ext cx="1855971"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Accuracy Comparison Graph between XG-Boost &amp; DT</a:t>
            </a:r>
            <a:endParaRPr lang="en-IN" sz="14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15B45304-8ED6-A4FC-1652-855C6BBF30F5}"/>
              </a:ext>
            </a:extLst>
          </p:cNvPr>
          <p:cNvSpPr txBox="1"/>
          <p:nvPr/>
        </p:nvSpPr>
        <p:spPr>
          <a:xfrm>
            <a:off x="12591547" y="10778591"/>
            <a:ext cx="448474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Groups statistics Between XG-Boost &amp; GB</a:t>
            </a:r>
            <a:endParaRPr lang="en-IN" sz="14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7ECEC0FE-2413-2895-607F-F47F8F04E46F}"/>
              </a:ext>
            </a:extLst>
          </p:cNvPr>
          <p:cNvSpPr txBox="1"/>
          <p:nvPr/>
        </p:nvSpPr>
        <p:spPr>
          <a:xfrm>
            <a:off x="14317996" y="11318823"/>
            <a:ext cx="1855971" cy="738664"/>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Accuracy Comparison Graph between XG-Boost </a:t>
            </a:r>
            <a:r>
              <a:rPr lang="en-US" sz="1400">
                <a:latin typeface="Times New Roman" panose="02020603050405020304" pitchFamily="18" charset="0"/>
                <a:cs typeface="Times New Roman" panose="02020603050405020304" pitchFamily="18" charset="0"/>
              </a:rPr>
              <a:t>&amp; GB</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98106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631</TotalTime>
  <Words>1324</Words>
  <Application>Microsoft Office PowerPoint</Application>
  <PresentationFormat>Custom</PresentationFormat>
  <Paragraphs>102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sai chandu</cp:lastModifiedBy>
  <cp:revision>39</cp:revision>
  <dcterms:created xsi:type="dcterms:W3CDTF">2023-04-19T08:35:46Z</dcterms:created>
  <dcterms:modified xsi:type="dcterms:W3CDTF">2025-05-21T07:29:01Z</dcterms:modified>
</cp:coreProperties>
</file>