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PT Sans Narrow"/>
      <p:regular r:id="rId36"/>
      <p:bold r:id="rId37"/>
    </p:embeddedFont>
    <p:embeddedFont>
      <p:font typeface="Tahoma"/>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E18A84-BB8A-41A0-9EE7-F57DF2066890}">
  <a:tblStyle styleId="{8AE18A84-BB8A-41A0-9EE7-F57DF20668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TSansNarrow-bold.fntdata"/><Relationship Id="rId14" Type="http://schemas.openxmlformats.org/officeDocument/2006/relationships/slide" Target="slides/slide8.xml"/><Relationship Id="rId36" Type="http://schemas.openxmlformats.org/officeDocument/2006/relationships/font" Target="fonts/PTSansNarrow-regular.fntdata"/><Relationship Id="rId17" Type="http://schemas.openxmlformats.org/officeDocument/2006/relationships/slide" Target="slides/slide11.xml"/><Relationship Id="rId39" Type="http://schemas.openxmlformats.org/officeDocument/2006/relationships/font" Target="fonts/Tahoma-bold.fntdata"/><Relationship Id="rId16" Type="http://schemas.openxmlformats.org/officeDocument/2006/relationships/slide" Target="slides/slide10.xml"/><Relationship Id="rId38" Type="http://schemas.openxmlformats.org/officeDocument/2006/relationships/font" Target="fonts/Tahoma-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9b971b1c2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9b971b1c2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c8cb13a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c8cb13a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e5814405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e5814405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c8cb13a1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c8cb13a1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c8cb13a1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c8cb13a1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c8cb13a1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0c8cb13a1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c8cb13a1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c8cb13a1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c8cb13a1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c8cb13a1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c8cb13a1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0c8cb13a1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c8cb13a1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c8cb13a1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95bf175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95bf175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c8cb13a1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0c8cb13a1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e3c2ae24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0e3c2ae24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c8cb13a1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c8cb13a1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0c8cb13a1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0c8cb13a1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c8cb13a1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c8cb13a1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c8cb13a1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0c8cb13a1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c8cb13a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0c8cb13a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c8cb13a1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0c8cb13a1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0c8cb13a1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0c8cb13a1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c8cb13a1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0c8cb13a1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9aac3fa43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9aac3fa43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9aac3fa43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9aac3fa43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a0caff8de_1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a0caff8de_1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9aac3fa43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9aac3fa43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9b971b1c2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9b971b1c2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a0caff8de_1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a0caff8de_1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9b971b1c2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9b971b1c2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www.figma.com/proto/9X2UEL6K1MYbxdH3utucQr/Untitled?page-id=0%3A1&amp;node-id=15-211&amp;node-type=frame&amp;t=MtNXqqRYU2ABhelR-0&amp;scaling=min-zoom&amp;content-scaling=fixed" TargetMode="Externa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www.figma.com/proto/ONBN3zGkz7EHZWgE6cgiJL/Untitled?node-id=6-3&amp;node-type=canvas&amp;t=lrGtKkhl7ylKHpja-0&amp;scaling=min-zoom&amp;content-scaling=fixed&amp;page-id=0%3A1&amp;starting-point-node-id=6%3A3" TargetMode="Externa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Smart Travel Planner website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Done by sai chandu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Persona: Sita</a:t>
            </a:r>
            <a:endParaRPr b="1"/>
          </a:p>
        </p:txBody>
      </p:sp>
      <p:sp>
        <p:nvSpPr>
          <p:cNvPr id="128" name="Google Shape;128;p22"/>
          <p:cNvSpPr txBox="1"/>
          <p:nvPr>
            <p:ph idx="1" type="body"/>
          </p:nvPr>
        </p:nvSpPr>
        <p:spPr>
          <a:xfrm>
            <a:off x="311700" y="1152475"/>
            <a:ext cx="60930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Problem Statement</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Sita, a 19-year-old freelance graphic designer,</a:t>
            </a:r>
            <a:br>
              <a:rPr lang="en" sz="1100">
                <a:solidFill>
                  <a:schemeClr val="dk1"/>
                </a:solidFill>
              </a:rPr>
            </a:br>
            <a:r>
              <a:rPr lang="en" sz="1100">
                <a:solidFill>
                  <a:schemeClr val="dk1"/>
                </a:solidFill>
              </a:rPr>
              <a:t>needs an easy way to plan budget-friendly trips that fit her flexible schedule,</a:t>
            </a:r>
            <a:br>
              <a:rPr lang="en" sz="1100">
                <a:solidFill>
                  <a:schemeClr val="dk1"/>
                </a:solidFill>
              </a:rPr>
            </a:br>
            <a:r>
              <a:rPr lang="en" sz="1100">
                <a:solidFill>
                  <a:schemeClr val="dk1"/>
                </a:solidFill>
              </a:rPr>
              <a:t>because she often finds it overwhelming to organize travel within her financial limits and struggles to manage her unpredictable freelance work hours.</a:t>
            </a:r>
            <a:endParaRPr sz="1100">
              <a:solidFill>
                <a:schemeClr val="dk1"/>
              </a:solidFill>
            </a:endParaRPr>
          </a:p>
          <a:p>
            <a:pPr indent="0" lvl="0" marL="0" rtl="0" algn="l">
              <a:spcBef>
                <a:spcPts val="1200"/>
              </a:spcBef>
              <a:spcAft>
                <a:spcPts val="0"/>
              </a:spcAft>
              <a:buNone/>
            </a:pPr>
            <a:r>
              <a:rPr b="1" lang="en" sz="1200">
                <a:solidFill>
                  <a:schemeClr val="dk1"/>
                </a:solidFill>
              </a:rPr>
              <a:t>Goals:</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Get optimized travel routes and recommendations for short work breaks.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Discover best travel options based on budget, country, and season.</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Frustrations:</a:t>
            </a:r>
            <a:endParaRPr b="1"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Overwhelm from manually searching for travel routes, destinations, and budgets</a:t>
            </a:r>
            <a:endParaRPr b="1"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uncertainty about choosing destinations that fit friends preferences.</a:t>
            </a:r>
            <a:endParaRPr>
              <a:solidFill>
                <a:schemeClr val="dk1"/>
              </a:solidFill>
            </a:endParaRPr>
          </a:p>
        </p:txBody>
      </p:sp>
      <p:pic>
        <p:nvPicPr>
          <p:cNvPr id="129" name="Google Shape;129;p22"/>
          <p:cNvPicPr preferRelativeResize="0"/>
          <p:nvPr/>
        </p:nvPicPr>
        <p:blipFill>
          <a:blip r:embed="rId3">
            <a:alphaModFix/>
          </a:blip>
          <a:stretch>
            <a:fillRect/>
          </a:stretch>
        </p:blipFill>
        <p:spPr>
          <a:xfrm>
            <a:off x="6653550" y="445025"/>
            <a:ext cx="1688350" cy="1910900"/>
          </a:xfrm>
          <a:prstGeom prst="rect">
            <a:avLst/>
          </a:prstGeom>
          <a:noFill/>
          <a:ln>
            <a:noFill/>
          </a:ln>
        </p:spPr>
      </p:pic>
      <p:sp>
        <p:nvSpPr>
          <p:cNvPr id="130" name="Google Shape;130;p22"/>
          <p:cNvSpPr txBox="1"/>
          <p:nvPr/>
        </p:nvSpPr>
        <p:spPr>
          <a:xfrm>
            <a:off x="6557100" y="2355925"/>
            <a:ext cx="2423400" cy="23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Name: </a:t>
            </a:r>
            <a:r>
              <a:rPr lang="en" sz="1600">
                <a:solidFill>
                  <a:schemeClr val="dk1"/>
                </a:solidFill>
              </a:rPr>
              <a:t>Sita</a:t>
            </a:r>
            <a:endParaRPr sz="1600">
              <a:solidFill>
                <a:schemeClr val="dk1"/>
              </a:solidFill>
            </a:endParaRPr>
          </a:p>
          <a:p>
            <a:pPr indent="0" lvl="0" marL="0" rtl="0" algn="l">
              <a:spcBef>
                <a:spcPts val="0"/>
              </a:spcBef>
              <a:spcAft>
                <a:spcPts val="0"/>
              </a:spcAft>
              <a:buNone/>
            </a:pPr>
            <a:r>
              <a:rPr b="1" lang="en" sz="1600">
                <a:solidFill>
                  <a:schemeClr val="dk1"/>
                </a:solidFill>
              </a:rPr>
              <a:t>Age:</a:t>
            </a:r>
            <a:r>
              <a:rPr lang="en" sz="1600">
                <a:solidFill>
                  <a:schemeClr val="dk1"/>
                </a:solidFill>
              </a:rPr>
              <a:t> 19</a:t>
            </a:r>
            <a:endParaRPr sz="1600">
              <a:solidFill>
                <a:schemeClr val="dk1"/>
              </a:solidFill>
            </a:endParaRPr>
          </a:p>
          <a:p>
            <a:pPr indent="0" lvl="0" marL="0" rtl="0" algn="l">
              <a:spcBef>
                <a:spcPts val="0"/>
              </a:spcBef>
              <a:spcAft>
                <a:spcPts val="0"/>
              </a:spcAft>
              <a:buNone/>
            </a:pPr>
            <a:r>
              <a:rPr b="1" lang="en" sz="1600">
                <a:solidFill>
                  <a:schemeClr val="dk1"/>
                </a:solidFill>
              </a:rPr>
              <a:t>Profession: </a:t>
            </a:r>
            <a:r>
              <a:rPr lang="en" sz="1600">
                <a:solidFill>
                  <a:schemeClr val="dk1"/>
                </a:solidFill>
              </a:rPr>
              <a:t>graphic designer</a:t>
            </a:r>
            <a:endParaRPr sz="1600">
              <a:solidFill>
                <a:schemeClr val="dk1"/>
              </a:solidFill>
            </a:endParaRPr>
          </a:p>
          <a:p>
            <a:pPr indent="0" lvl="0" marL="0" rtl="0" algn="l">
              <a:spcBef>
                <a:spcPts val="0"/>
              </a:spcBef>
              <a:spcAft>
                <a:spcPts val="0"/>
              </a:spcAft>
              <a:buNone/>
            </a:pPr>
            <a:r>
              <a:rPr b="1" lang="en" sz="1600">
                <a:solidFill>
                  <a:schemeClr val="dk1"/>
                </a:solidFill>
              </a:rPr>
              <a:t>C</a:t>
            </a:r>
            <a:r>
              <a:rPr b="1" lang="en" sz="1600">
                <a:solidFill>
                  <a:schemeClr val="dk1"/>
                </a:solidFill>
              </a:rPr>
              <a:t>ompany</a:t>
            </a:r>
            <a:r>
              <a:rPr b="1" lang="en" sz="1600">
                <a:solidFill>
                  <a:schemeClr val="dk1"/>
                </a:solidFill>
              </a:rPr>
              <a:t>: </a:t>
            </a:r>
            <a:r>
              <a:rPr lang="en" sz="1600">
                <a:solidFill>
                  <a:schemeClr val="dk1"/>
                </a:solidFill>
              </a:rPr>
              <a:t>microsoft, hyderabad</a:t>
            </a:r>
            <a:endParaRPr sz="1600">
              <a:solidFill>
                <a:schemeClr val="dk1"/>
              </a:solidFill>
            </a:endParaRPr>
          </a:p>
          <a:p>
            <a:pPr indent="0" lvl="0" marL="0" rtl="0" algn="l">
              <a:spcBef>
                <a:spcPts val="0"/>
              </a:spcBef>
              <a:spcAft>
                <a:spcPts val="0"/>
              </a:spcAft>
              <a:buNone/>
            </a:pPr>
            <a:r>
              <a:rPr b="1" lang="en" sz="1600">
                <a:solidFill>
                  <a:schemeClr val="dk1"/>
                </a:solidFill>
              </a:rPr>
              <a:t>Qualification: </a:t>
            </a:r>
            <a:r>
              <a:rPr lang="en" sz="1600">
                <a:solidFill>
                  <a:schemeClr val="dk1"/>
                </a:solidFill>
              </a:rPr>
              <a:t>bachelors</a:t>
            </a:r>
            <a:endParaRPr sz="1600">
              <a:solidFill>
                <a:schemeClr val="dk1"/>
              </a:solidFill>
            </a:endParaRPr>
          </a:p>
          <a:p>
            <a:pPr indent="0" lvl="0" marL="0" rtl="0" algn="l">
              <a:spcBef>
                <a:spcPts val="0"/>
              </a:spcBef>
              <a:spcAft>
                <a:spcPts val="0"/>
              </a:spcAft>
              <a:buNone/>
            </a:pPr>
            <a:r>
              <a:rPr b="1" lang="en" sz="1600">
                <a:solidFill>
                  <a:schemeClr val="dk1"/>
                </a:solidFill>
              </a:rPr>
              <a:t>Hobbies:</a:t>
            </a:r>
            <a:r>
              <a:rPr lang="en" sz="1600">
                <a:solidFill>
                  <a:schemeClr val="dk1"/>
                </a:solidFill>
              </a:rPr>
              <a:t> Travelling, reading books</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Journey Map</a:t>
            </a:r>
            <a:endParaRPr/>
          </a:p>
        </p:txBody>
      </p:sp>
      <p:sp>
        <p:nvSpPr>
          <p:cNvPr id="136" name="Google Shape;136;p23"/>
          <p:cNvSpPr txBox="1"/>
          <p:nvPr/>
        </p:nvSpPr>
        <p:spPr>
          <a:xfrm>
            <a:off x="464100" y="1047875"/>
            <a:ext cx="1792200" cy="3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The Mapping of Ramesh’s user journey revealed how beneficial a smart travel planning website would be for users like him, who have a busy work schedule and limited time to organize trips. </a:t>
            </a:r>
            <a:endParaRPr sz="1500">
              <a:solidFill>
                <a:schemeClr val="dk1"/>
              </a:solidFill>
            </a:endParaRPr>
          </a:p>
        </p:txBody>
      </p:sp>
      <p:graphicFrame>
        <p:nvGraphicFramePr>
          <p:cNvPr id="137" name="Google Shape;137;p23"/>
          <p:cNvGraphicFramePr/>
          <p:nvPr/>
        </p:nvGraphicFramePr>
        <p:xfrm>
          <a:off x="2248600" y="1069388"/>
          <a:ext cx="3000000" cy="3000000"/>
        </p:xfrm>
        <a:graphic>
          <a:graphicData uri="http://schemas.openxmlformats.org/drawingml/2006/table">
            <a:tbl>
              <a:tblPr>
                <a:noFill/>
                <a:tableStyleId>{8AE18A84-BB8A-41A0-9EE7-F57DF2066890}</a:tableStyleId>
              </a:tblPr>
              <a:tblGrid>
                <a:gridCol w="1231350"/>
                <a:gridCol w="1496400"/>
                <a:gridCol w="1451200"/>
                <a:gridCol w="1387950"/>
                <a:gridCol w="1230400"/>
              </a:tblGrid>
              <a:tr h="836300">
                <a:tc>
                  <a:txBody>
                    <a:bodyPr/>
                    <a:lstStyle/>
                    <a:p>
                      <a:pPr indent="0" lvl="0" marL="0" rtl="0" algn="ctr">
                        <a:lnSpc>
                          <a:spcPct val="115000"/>
                        </a:lnSpc>
                        <a:spcBef>
                          <a:spcPts val="0"/>
                        </a:spcBef>
                        <a:spcAft>
                          <a:spcPts val="0"/>
                        </a:spcAft>
                        <a:buNone/>
                      </a:pPr>
                      <a:r>
                        <a:rPr b="1" lang="en" sz="1100">
                          <a:latin typeface="Times New Roman"/>
                          <a:ea typeface="Times New Roman"/>
                          <a:cs typeface="Times New Roman"/>
                          <a:sym typeface="Times New Roman"/>
                        </a:rPr>
                        <a:t>ACTION</a:t>
                      </a:r>
                      <a:endParaRPr b="1"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b="1" lang="en" sz="1100">
                          <a:latin typeface="Times New Roman"/>
                          <a:ea typeface="Times New Roman"/>
                          <a:cs typeface="Times New Roman"/>
                          <a:sym typeface="Times New Roman"/>
                        </a:rPr>
                        <a:t>Browse Destinations</a:t>
                      </a:r>
                      <a:endParaRPr b="1"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b="1" lang="en" sz="1100">
                          <a:latin typeface="Times New Roman"/>
                          <a:ea typeface="Times New Roman"/>
                          <a:cs typeface="Times New Roman"/>
                          <a:sym typeface="Times New Roman"/>
                        </a:rPr>
                        <a:t>Compare Costs &amp; Budgets</a:t>
                      </a:r>
                      <a:endParaRPr b="1"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b="1" lang="en" sz="1100">
                          <a:latin typeface="Times New Roman"/>
                          <a:ea typeface="Times New Roman"/>
                          <a:cs typeface="Times New Roman"/>
                          <a:sym typeface="Times New Roman"/>
                        </a:rPr>
                        <a:t>Select Travel Dates &amp; Preferences</a:t>
                      </a:r>
                      <a:endParaRPr b="1"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b="1" lang="en" sz="1050">
                          <a:solidFill>
                            <a:schemeClr val="dk1"/>
                          </a:solidFill>
                        </a:rPr>
                        <a:t>Finalize Itinerary</a:t>
                      </a:r>
                      <a:endParaRPr b="1" sz="1100">
                        <a:solidFill>
                          <a:schemeClr val="dk1"/>
                        </a:solidFill>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r>
              <a:tr h="1019900">
                <a:tc>
                  <a:txBody>
                    <a:bodyPr/>
                    <a:lstStyle/>
                    <a:p>
                      <a:pPr indent="0" lvl="0" marL="0" rtl="0" algn="ctr">
                        <a:lnSpc>
                          <a:spcPct val="115000"/>
                        </a:lnSpc>
                        <a:spcBef>
                          <a:spcPts val="0"/>
                        </a:spcBef>
                        <a:spcAft>
                          <a:spcPts val="0"/>
                        </a:spcAft>
                        <a:buNone/>
                      </a:pPr>
                      <a:r>
                        <a:rPr b="1" lang="en" sz="1100">
                          <a:latin typeface="Times New Roman"/>
                          <a:ea typeface="Times New Roman"/>
                          <a:cs typeface="Times New Roman"/>
                          <a:sym typeface="Times New Roman"/>
                        </a:rPr>
                        <a:t>TASK LIST</a:t>
                      </a:r>
                      <a:endParaRPr b="1"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A. Explore destinations online</a:t>
                      </a:r>
                      <a:endParaRPr sz="11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B. Filter by preferences</a:t>
                      </a:r>
                      <a:endParaRPr sz="11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Like number of travelling, travel date</a:t>
                      </a:r>
                      <a:endParaRPr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A. Check cost estimations</a:t>
                      </a:r>
                      <a:endParaRPr sz="11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B.  Adjust plans based on budget</a:t>
                      </a:r>
                      <a:endParaRPr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A. </a:t>
                      </a:r>
                      <a:r>
                        <a:rPr lang="en" sz="1100">
                          <a:latin typeface="Times New Roman"/>
                          <a:ea typeface="Times New Roman"/>
                          <a:cs typeface="Times New Roman"/>
                          <a:sym typeface="Times New Roman"/>
                        </a:rPr>
                        <a:t>Input travel dates</a:t>
                      </a:r>
                      <a:endParaRPr sz="11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B. Choose travel companions</a:t>
                      </a:r>
                      <a:endParaRPr b="1"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A. Build complete itinerary with activities</a:t>
                      </a:r>
                      <a:endParaRPr sz="11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B. Review and finalize trip details</a:t>
                      </a:r>
                      <a:endParaRPr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63675">
                <a:tc>
                  <a:txBody>
                    <a:bodyPr/>
                    <a:lstStyle/>
                    <a:p>
                      <a:pPr indent="0" lvl="0" marL="0" rtl="0" algn="ctr">
                        <a:lnSpc>
                          <a:spcPct val="115000"/>
                        </a:lnSpc>
                        <a:spcBef>
                          <a:spcPts val="0"/>
                        </a:spcBef>
                        <a:spcAft>
                          <a:spcPts val="0"/>
                        </a:spcAft>
                        <a:buNone/>
                      </a:pPr>
                      <a:r>
                        <a:rPr b="1" lang="en" sz="1100">
                          <a:latin typeface="Times New Roman"/>
                          <a:ea typeface="Times New Roman"/>
                          <a:cs typeface="Times New Roman"/>
                          <a:sym typeface="Times New Roman"/>
                        </a:rPr>
                        <a:t>FEELING</a:t>
                      </a:r>
                      <a:r>
                        <a:rPr b="1" lang="en" sz="1100">
                          <a:latin typeface="Times New Roman"/>
                          <a:ea typeface="Times New Roman"/>
                          <a:cs typeface="Times New Roman"/>
                          <a:sym typeface="Times New Roman"/>
                        </a:rPr>
                        <a:t> ADJECTIVE</a:t>
                      </a:r>
                      <a:endParaRPr b="1"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Excited to find new places</a:t>
                      </a:r>
                      <a:endParaRPr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Cautious about budget	</a:t>
                      </a:r>
                      <a:endParaRPr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Organized with trip details</a:t>
                      </a:r>
                      <a:endParaRPr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Confident in the finalized plan</a:t>
                      </a:r>
                      <a:endParaRPr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82225">
                <a:tc>
                  <a:txBody>
                    <a:bodyPr/>
                    <a:lstStyle/>
                    <a:p>
                      <a:pPr indent="0" lvl="0" marL="0" rtl="0" algn="ctr">
                        <a:lnSpc>
                          <a:spcPct val="115000"/>
                        </a:lnSpc>
                        <a:spcBef>
                          <a:spcPts val="0"/>
                        </a:spcBef>
                        <a:spcAft>
                          <a:spcPts val="0"/>
                        </a:spcAft>
                        <a:buNone/>
                      </a:pPr>
                      <a:r>
                        <a:rPr b="1" lang="en" sz="1100">
                          <a:latin typeface="Times New Roman"/>
                          <a:ea typeface="Times New Roman"/>
                          <a:cs typeface="Times New Roman"/>
                          <a:sym typeface="Times New Roman"/>
                        </a:rPr>
                        <a:t>IMPROVEMENT OPPORTUNITIES</a:t>
                      </a:r>
                      <a:endParaRPr b="1"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A. </a:t>
                      </a:r>
                      <a:r>
                        <a:rPr lang="en" sz="1100">
                          <a:latin typeface="Times New Roman"/>
                          <a:ea typeface="Times New Roman"/>
                          <a:cs typeface="Times New Roman"/>
                          <a:sym typeface="Times New Roman"/>
                        </a:rPr>
                        <a:t> More personalized destination suggestions</a:t>
                      </a:r>
                      <a:endParaRPr sz="11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B.  Better sorting and filtering options</a:t>
                      </a:r>
                      <a:endParaRPr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Dynamic budget management tool</a:t>
                      </a:r>
                      <a:endParaRPr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Easy calendar integration for travel dates</a:t>
                      </a:r>
                      <a:endParaRPr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A checklist for travel essentials</a:t>
                      </a:r>
                      <a:endParaRPr sz="1100">
                        <a:latin typeface="Times New Roman"/>
                        <a:ea typeface="Times New Roman"/>
                        <a:cs typeface="Times New Roman"/>
                        <a:sym typeface="Times New Roman"/>
                      </a:endParaRPr>
                    </a:p>
                  </a:txBody>
                  <a:tcPr marT="19050" marB="19050"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Empathy Map</a:t>
            </a:r>
            <a:endParaRPr/>
          </a:p>
        </p:txBody>
      </p:sp>
      <p:graphicFrame>
        <p:nvGraphicFramePr>
          <p:cNvPr id="143" name="Google Shape;143;p24"/>
          <p:cNvGraphicFramePr/>
          <p:nvPr/>
        </p:nvGraphicFramePr>
        <p:xfrm>
          <a:off x="952500" y="1200150"/>
          <a:ext cx="3000000" cy="3000000"/>
        </p:xfrm>
        <a:graphic>
          <a:graphicData uri="http://schemas.openxmlformats.org/drawingml/2006/table">
            <a:tbl>
              <a:tblPr>
                <a:noFill/>
                <a:tableStyleId>{8AE18A84-BB8A-41A0-9EE7-F57DF2066890}</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t>RAMESH </a:t>
                      </a:r>
                      <a:endParaRPr b="1"/>
                    </a:p>
                    <a:p>
                      <a:pPr indent="0" lvl="0" marL="0" rtl="0" algn="ctr">
                        <a:spcBef>
                          <a:spcPts val="0"/>
                        </a:spcBef>
                        <a:spcAft>
                          <a:spcPts val="0"/>
                        </a:spcAft>
                        <a:buNone/>
                      </a:pPr>
                      <a:r>
                        <a:rPr b="1" lang="en"/>
                        <a:t>(Marketing Executive, 35)</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t>SITA </a:t>
                      </a:r>
                      <a:endParaRPr b="1"/>
                    </a:p>
                    <a:p>
                      <a:pPr indent="0" lvl="0" marL="0" rtl="0" algn="ctr">
                        <a:spcBef>
                          <a:spcPts val="0"/>
                        </a:spcBef>
                        <a:spcAft>
                          <a:spcPts val="0"/>
                        </a:spcAft>
                        <a:buNone/>
                      </a:pPr>
                      <a:r>
                        <a:rPr b="1" lang="en"/>
                        <a:t>(Graphic Designer, 19)</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Says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"I need suggestions for places that aren't crowded."</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"How can I make the most of my vacation?"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Thinks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"I want exciting new adventures and unique experiences."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"How can I find the best places to enjoy my time off?"</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Does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Uses travel apps to explore new places and plan road trips.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Follows travel websites and social media for inspiration.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Feels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Excited about new places and ready for adventure.</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Feels planning might be challenging without guidance.</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nvSpPr>
        <p:spPr>
          <a:xfrm>
            <a:off x="947625" y="2361800"/>
            <a:ext cx="2853900" cy="572700"/>
          </a:xfrm>
          <a:prstGeom prst="rect">
            <a:avLst/>
          </a:prstGeom>
          <a:noFill/>
          <a:ln>
            <a:noFill/>
          </a:ln>
        </p:spPr>
        <p:txBody>
          <a:bodyPr anchorCtr="0" anchor="t" bIns="91425" lIns="91425" spcFirstLastPara="1" rIns="91425" wrap="square" tIns="91425">
            <a:normAutofit/>
          </a:bodyPr>
          <a:lstStyle/>
          <a:p>
            <a:pPr indent="306070" lvl="0" marL="12700" marR="5080" rtl="0" algn="l">
              <a:lnSpc>
                <a:spcPct val="117000"/>
              </a:lnSpc>
              <a:spcBef>
                <a:spcPts val="0"/>
              </a:spcBef>
              <a:spcAft>
                <a:spcPts val="0"/>
              </a:spcAft>
              <a:buNone/>
            </a:pPr>
            <a:r>
              <a:rPr lang="en" sz="1950">
                <a:solidFill>
                  <a:schemeClr val="dk1"/>
                </a:solidFill>
                <a:latin typeface="Tahoma"/>
                <a:ea typeface="Tahoma"/>
                <a:cs typeface="Tahoma"/>
                <a:sym typeface="Tahoma"/>
              </a:rPr>
              <a:t>Starting the design</a:t>
            </a:r>
            <a:endParaRPr sz="2800">
              <a:solidFill>
                <a:schemeClr val="dk1"/>
              </a:solidFill>
            </a:endParaRPr>
          </a:p>
        </p:txBody>
      </p:sp>
      <p:cxnSp>
        <p:nvCxnSpPr>
          <p:cNvPr id="149" name="Google Shape;149;p25"/>
          <p:cNvCxnSpPr/>
          <p:nvPr/>
        </p:nvCxnSpPr>
        <p:spPr>
          <a:xfrm flipH="1" rot="10800000">
            <a:off x="3946575" y="1280000"/>
            <a:ext cx="19200" cy="2668500"/>
          </a:xfrm>
          <a:prstGeom prst="straightConnector1">
            <a:avLst/>
          </a:prstGeom>
          <a:noFill/>
          <a:ln cap="flat" cmpd="sng" w="76200">
            <a:solidFill>
              <a:srgbClr val="595959"/>
            </a:solidFill>
            <a:prstDash val="solid"/>
            <a:round/>
            <a:headEnd len="med" w="med" type="stealth"/>
            <a:tailEnd len="med" w="med" type="stealth"/>
          </a:ln>
        </p:spPr>
      </p:cxnSp>
      <p:sp>
        <p:nvSpPr>
          <p:cNvPr id="150" name="Google Shape;150;p25"/>
          <p:cNvSpPr txBox="1"/>
          <p:nvPr/>
        </p:nvSpPr>
        <p:spPr>
          <a:xfrm>
            <a:off x="4565350" y="1792500"/>
            <a:ext cx="2088300" cy="195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latin typeface="Tahoma"/>
                <a:ea typeface="Tahoma"/>
                <a:cs typeface="Tahoma"/>
                <a:sym typeface="Tahoma"/>
              </a:rPr>
              <a:t>Paper wireframes</a:t>
            </a:r>
            <a:endParaRPr>
              <a:solidFill>
                <a:schemeClr val="dk1"/>
              </a:solidFill>
              <a:latin typeface="Tahoma"/>
              <a:ea typeface="Tahoma"/>
              <a:cs typeface="Tahoma"/>
              <a:sym typeface="Tahoma"/>
            </a:endParaRPr>
          </a:p>
          <a:p>
            <a:pPr indent="-317500" lvl="0" marL="457200" rtl="0" algn="l">
              <a:spcBef>
                <a:spcPts val="700"/>
              </a:spcBef>
              <a:spcAft>
                <a:spcPts val="0"/>
              </a:spcAft>
              <a:buClr>
                <a:schemeClr val="dk1"/>
              </a:buClr>
              <a:buSzPts val="1400"/>
              <a:buChar char="●"/>
            </a:pPr>
            <a:r>
              <a:rPr lang="en">
                <a:solidFill>
                  <a:schemeClr val="dk1"/>
                </a:solidFill>
                <a:latin typeface="Tahoma"/>
                <a:ea typeface="Tahoma"/>
                <a:cs typeface="Tahoma"/>
                <a:sym typeface="Tahoma"/>
              </a:rPr>
              <a:t>Digital wireframes</a:t>
            </a:r>
            <a:endParaRPr>
              <a:solidFill>
                <a:schemeClr val="dk1"/>
              </a:solidFill>
              <a:latin typeface="Tahoma"/>
              <a:ea typeface="Tahoma"/>
              <a:cs typeface="Tahoma"/>
              <a:sym typeface="Tahoma"/>
            </a:endParaRPr>
          </a:p>
          <a:p>
            <a:pPr indent="-317500" lvl="0" marL="457200" rtl="0" algn="l">
              <a:spcBef>
                <a:spcPts val="705"/>
              </a:spcBef>
              <a:spcAft>
                <a:spcPts val="0"/>
              </a:spcAft>
              <a:buClr>
                <a:schemeClr val="dk1"/>
              </a:buClr>
              <a:buSzPts val="1400"/>
              <a:buChar char="●"/>
            </a:pPr>
            <a:r>
              <a:rPr lang="en">
                <a:solidFill>
                  <a:schemeClr val="dk1"/>
                </a:solidFill>
                <a:latin typeface="Tahoma"/>
                <a:ea typeface="Tahoma"/>
                <a:cs typeface="Tahoma"/>
                <a:sym typeface="Tahoma"/>
              </a:rPr>
              <a:t>Low-fidelity prototype</a:t>
            </a:r>
            <a:endParaRPr>
              <a:solidFill>
                <a:schemeClr val="dk1"/>
              </a:solidFill>
              <a:latin typeface="Tahoma"/>
              <a:ea typeface="Tahoma"/>
              <a:cs typeface="Tahoma"/>
              <a:sym typeface="Tahoma"/>
            </a:endParaRPr>
          </a:p>
          <a:p>
            <a:pPr indent="-317500" lvl="0" marL="457200" rtl="0" algn="l">
              <a:spcBef>
                <a:spcPts val="700"/>
              </a:spcBef>
              <a:spcAft>
                <a:spcPts val="0"/>
              </a:spcAft>
              <a:buClr>
                <a:schemeClr val="dk1"/>
              </a:buClr>
              <a:buSzPts val="1400"/>
              <a:buChar char="●"/>
            </a:pPr>
            <a:r>
              <a:rPr lang="en">
                <a:solidFill>
                  <a:schemeClr val="dk1"/>
                </a:solidFill>
                <a:latin typeface="Tahoma"/>
                <a:ea typeface="Tahoma"/>
                <a:cs typeface="Tahoma"/>
                <a:sym typeface="Tahoma"/>
              </a:rPr>
              <a:t>Usability studies</a:t>
            </a:r>
            <a:endParaRPr>
              <a:solidFill>
                <a:schemeClr val="dk1"/>
              </a:solidFill>
              <a:latin typeface="Tahoma"/>
              <a:ea typeface="Tahoma"/>
              <a:cs typeface="Tahoma"/>
              <a:sym typeface="Tahoma"/>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Paper Wireframes</a:t>
            </a:r>
            <a:endParaRPr b="1"/>
          </a:p>
        </p:txBody>
      </p:sp>
      <p:sp>
        <p:nvSpPr>
          <p:cNvPr id="156" name="Google Shape;156;p26"/>
          <p:cNvSpPr txBox="1"/>
          <p:nvPr/>
        </p:nvSpPr>
        <p:spPr>
          <a:xfrm>
            <a:off x="513250" y="1026450"/>
            <a:ext cx="8144700" cy="10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highlight>
                  <a:schemeClr val="lt1"/>
                </a:highlight>
                <a:latin typeface="Times New Roman"/>
                <a:ea typeface="Times New Roman"/>
                <a:cs typeface="Times New Roman"/>
                <a:sym typeface="Times New Roman"/>
              </a:rPr>
              <a:t>01 to 05 paper iterations ensured that the elements incorporated into the Travel Planning platform were refined. For the dashboard, I preferred a simple and intuitive design to facilitate easy navigation for users.</a:t>
            </a:r>
            <a:endParaRPr sz="1700">
              <a:solidFill>
                <a:schemeClr val="dk1"/>
              </a:solidFill>
              <a:highlight>
                <a:schemeClr val="lt1"/>
              </a:highlight>
              <a:latin typeface="Times New Roman"/>
              <a:ea typeface="Times New Roman"/>
              <a:cs typeface="Times New Roman"/>
              <a:sym typeface="Times New Roman"/>
            </a:endParaRPr>
          </a:p>
          <a:p>
            <a:pPr indent="0" lvl="0" marL="0" rtl="0" algn="l">
              <a:spcBef>
                <a:spcPts val="600"/>
              </a:spcBef>
              <a:spcAft>
                <a:spcPts val="0"/>
              </a:spcAft>
              <a:buNone/>
            </a:pPr>
            <a:r>
              <a:t/>
            </a:r>
            <a:endParaRPr sz="1700">
              <a:solidFill>
                <a:schemeClr val="dk1"/>
              </a:solidFill>
              <a:latin typeface="Times New Roman"/>
              <a:ea typeface="Times New Roman"/>
              <a:cs typeface="Times New Roman"/>
              <a:sym typeface="Times New Roman"/>
            </a:endParaRPr>
          </a:p>
        </p:txBody>
      </p:sp>
      <p:pic>
        <p:nvPicPr>
          <p:cNvPr id="157" name="Google Shape;157;p26"/>
          <p:cNvPicPr preferRelativeResize="0"/>
          <p:nvPr/>
        </p:nvPicPr>
        <p:blipFill>
          <a:blip r:embed="rId3">
            <a:alphaModFix/>
          </a:blip>
          <a:stretch>
            <a:fillRect/>
          </a:stretch>
        </p:blipFill>
        <p:spPr>
          <a:xfrm>
            <a:off x="2088200" y="2419350"/>
            <a:ext cx="4449750" cy="2422175"/>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Digital Wireframes</a:t>
            </a:r>
            <a:endParaRPr b="1"/>
          </a:p>
        </p:txBody>
      </p:sp>
      <p:sp>
        <p:nvSpPr>
          <p:cNvPr id="163" name="Google Shape;163;p27"/>
          <p:cNvSpPr txBox="1"/>
          <p:nvPr/>
        </p:nvSpPr>
        <p:spPr>
          <a:xfrm>
            <a:off x="520850" y="1222575"/>
            <a:ext cx="3062400" cy="2423400"/>
          </a:xfrm>
          <a:prstGeom prst="rect">
            <a:avLst/>
          </a:prstGeom>
          <a:noFill/>
          <a:ln>
            <a:noFill/>
          </a:ln>
        </p:spPr>
        <p:txBody>
          <a:bodyPr anchorCtr="0" anchor="t" bIns="91425" lIns="91425" spcFirstLastPara="1" rIns="91425" wrap="square" tIns="91425">
            <a:noAutofit/>
          </a:bodyPr>
          <a:lstStyle/>
          <a:p>
            <a:pPr indent="0" lvl="0" marL="12700" marR="12700" rtl="0" algn="l">
              <a:lnSpc>
                <a:spcPct val="151000"/>
              </a:lnSpc>
              <a:spcBef>
                <a:spcPts val="100"/>
              </a:spcBef>
              <a:spcAft>
                <a:spcPts val="0"/>
              </a:spcAft>
              <a:buNone/>
            </a:pPr>
            <a:r>
              <a:rPr lang="en" sz="1800">
                <a:solidFill>
                  <a:schemeClr val="dk1"/>
                </a:solidFill>
                <a:latin typeface="Times New Roman"/>
                <a:ea typeface="Times New Roman"/>
                <a:cs typeface="Times New Roman"/>
                <a:sym typeface="Times New Roman"/>
              </a:rPr>
              <a:t>As design development iterations continue, I made sure to the Home screen designs on findings from the user research.</a:t>
            </a:r>
            <a:endParaRPr sz="1800">
              <a:solidFill>
                <a:schemeClr val="dk1"/>
              </a:solidFill>
              <a:latin typeface="Times New Roman"/>
              <a:ea typeface="Times New Roman"/>
              <a:cs typeface="Times New Roman"/>
              <a:sym typeface="Times New Roman"/>
            </a:endParaRPr>
          </a:p>
        </p:txBody>
      </p:sp>
      <p:pic>
        <p:nvPicPr>
          <p:cNvPr id="164" name="Google Shape;164;p27"/>
          <p:cNvPicPr preferRelativeResize="0"/>
          <p:nvPr/>
        </p:nvPicPr>
        <p:blipFill>
          <a:blip r:embed="rId3">
            <a:alphaModFix/>
          </a:blip>
          <a:stretch>
            <a:fillRect/>
          </a:stretch>
        </p:blipFill>
        <p:spPr>
          <a:xfrm>
            <a:off x="4896900" y="726500"/>
            <a:ext cx="3458454"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Digital Wireframes</a:t>
            </a:r>
            <a:endParaRPr b="1"/>
          </a:p>
        </p:txBody>
      </p:sp>
      <p:sp>
        <p:nvSpPr>
          <p:cNvPr id="170" name="Google Shape;170;p28"/>
          <p:cNvSpPr txBox="1"/>
          <p:nvPr/>
        </p:nvSpPr>
        <p:spPr>
          <a:xfrm>
            <a:off x="729200" y="1246700"/>
            <a:ext cx="2580300" cy="31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This is the digital wireframe of the admin dashboard. From this Admin can Access the Registered users, Listed Countries, Subscribed users. With this website admin can add, remove and edit the new designations.</a:t>
            </a:r>
            <a:endParaRPr sz="1800">
              <a:solidFill>
                <a:schemeClr val="dk1"/>
              </a:solidFill>
              <a:latin typeface="Times New Roman"/>
              <a:ea typeface="Times New Roman"/>
              <a:cs typeface="Times New Roman"/>
              <a:sym typeface="Times New Roman"/>
            </a:endParaRPr>
          </a:p>
        </p:txBody>
      </p:sp>
      <p:pic>
        <p:nvPicPr>
          <p:cNvPr id="171" name="Google Shape;171;p28"/>
          <p:cNvPicPr preferRelativeResize="0"/>
          <p:nvPr/>
        </p:nvPicPr>
        <p:blipFill>
          <a:blip r:embed="rId3">
            <a:alphaModFix/>
          </a:blip>
          <a:stretch>
            <a:fillRect/>
          </a:stretch>
        </p:blipFill>
        <p:spPr>
          <a:xfrm>
            <a:off x="4479650" y="765625"/>
            <a:ext cx="3458454"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2700" rtl="0" algn="l">
              <a:lnSpc>
                <a:spcPct val="115000"/>
              </a:lnSpc>
              <a:spcBef>
                <a:spcPts val="100"/>
              </a:spcBef>
              <a:spcAft>
                <a:spcPts val="0"/>
              </a:spcAft>
              <a:buNone/>
            </a:pPr>
            <a:r>
              <a:rPr b="1" lang="en" sz="1950">
                <a:latin typeface="Tahoma"/>
                <a:ea typeface="Tahoma"/>
                <a:cs typeface="Tahoma"/>
                <a:sym typeface="Tahoma"/>
              </a:rPr>
              <a:t>Low-fidelity prototype</a:t>
            </a:r>
            <a:endParaRPr b="1"/>
          </a:p>
        </p:txBody>
      </p:sp>
      <p:sp>
        <p:nvSpPr>
          <p:cNvPr id="177" name="Google Shape;177;p29"/>
          <p:cNvSpPr txBox="1"/>
          <p:nvPr/>
        </p:nvSpPr>
        <p:spPr>
          <a:xfrm>
            <a:off x="599150" y="1017725"/>
            <a:ext cx="2131800" cy="2830200"/>
          </a:xfrm>
          <a:prstGeom prst="rect">
            <a:avLst/>
          </a:prstGeom>
          <a:noFill/>
          <a:ln>
            <a:noFill/>
          </a:ln>
        </p:spPr>
        <p:txBody>
          <a:bodyPr anchorCtr="0" anchor="t" bIns="91425" lIns="91425" spcFirstLastPara="1" rIns="91425" wrap="square" tIns="91425">
            <a:noAutofit/>
          </a:bodyPr>
          <a:lstStyle/>
          <a:p>
            <a:pPr indent="0" lvl="0" marL="12700" marR="12700" rtl="0" algn="l">
              <a:lnSpc>
                <a:spcPct val="151000"/>
              </a:lnSpc>
              <a:spcBef>
                <a:spcPts val="600"/>
              </a:spcBef>
              <a:spcAft>
                <a:spcPts val="0"/>
              </a:spcAft>
              <a:buNone/>
            </a:pPr>
            <a:r>
              <a:rPr lang="en" sz="1300">
                <a:solidFill>
                  <a:schemeClr val="dk1"/>
                </a:solidFill>
                <a:latin typeface="Times New Roman"/>
                <a:ea typeface="Times New Roman"/>
                <a:cs typeface="Times New Roman"/>
                <a:sym typeface="Times New Roman"/>
              </a:rPr>
              <a:t>With the help of framework for digital wireframes, I created a low-fidelity prototype. The User flow I connected slides 01 to 08 , the simple interactions would help test the prototype in a usability study.</a:t>
            </a:r>
            <a:endParaRPr sz="1300">
              <a:solidFill>
                <a:schemeClr val="dk1"/>
              </a:solidFill>
              <a:latin typeface="Times New Roman"/>
              <a:ea typeface="Times New Roman"/>
              <a:cs typeface="Times New Roman"/>
              <a:sym typeface="Times New Roman"/>
            </a:endParaRPr>
          </a:p>
        </p:txBody>
      </p:sp>
      <p:sp>
        <p:nvSpPr>
          <p:cNvPr id="178" name="Google Shape;178;p29"/>
          <p:cNvSpPr txBox="1"/>
          <p:nvPr/>
        </p:nvSpPr>
        <p:spPr>
          <a:xfrm>
            <a:off x="638450" y="4192400"/>
            <a:ext cx="77778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hlinkClick r:id="rId3"/>
              </a:rPr>
              <a:t>https://www.figma.com/proto/9X2UEL6K1MYbxdH3utucQr/Untitled?page-id=0%3A1&amp;node-id=15-211&amp;node-type=frame&amp;t=MtNXqqRYU2ABhelR-0&amp;scaling=min-zoom&amp;content-scaling=fixed</a:t>
            </a:r>
            <a:endParaRPr sz="1800">
              <a:solidFill>
                <a:schemeClr val="dk2"/>
              </a:solidFill>
            </a:endParaRPr>
          </a:p>
        </p:txBody>
      </p:sp>
      <p:sp>
        <p:nvSpPr>
          <p:cNvPr id="179" name="Google Shape;179;p29"/>
          <p:cNvSpPr txBox="1"/>
          <p:nvPr/>
        </p:nvSpPr>
        <p:spPr>
          <a:xfrm>
            <a:off x="564650" y="3656125"/>
            <a:ext cx="626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Link:</a:t>
            </a:r>
            <a:endParaRPr b="1" sz="1800">
              <a:solidFill>
                <a:schemeClr val="dk1"/>
              </a:solidFill>
              <a:latin typeface="Times New Roman"/>
              <a:ea typeface="Times New Roman"/>
              <a:cs typeface="Times New Roman"/>
              <a:sym typeface="Times New Roman"/>
            </a:endParaRPr>
          </a:p>
        </p:txBody>
      </p:sp>
      <p:pic>
        <p:nvPicPr>
          <p:cNvPr id="180" name="Google Shape;180;p29"/>
          <p:cNvPicPr preferRelativeResize="0"/>
          <p:nvPr/>
        </p:nvPicPr>
        <p:blipFill>
          <a:blip r:embed="rId4">
            <a:alphaModFix/>
          </a:blip>
          <a:stretch>
            <a:fillRect/>
          </a:stretch>
        </p:blipFill>
        <p:spPr>
          <a:xfrm>
            <a:off x="4494050" y="445025"/>
            <a:ext cx="3255170" cy="3596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2700" rtl="0" algn="l">
              <a:lnSpc>
                <a:spcPct val="115000"/>
              </a:lnSpc>
              <a:spcBef>
                <a:spcPts val="100"/>
              </a:spcBef>
              <a:spcAft>
                <a:spcPts val="0"/>
              </a:spcAft>
              <a:buNone/>
            </a:pPr>
            <a:r>
              <a:rPr b="1" lang="en" sz="1950">
                <a:latin typeface="Tahoma"/>
                <a:ea typeface="Tahoma"/>
                <a:cs typeface="Tahoma"/>
                <a:sym typeface="Tahoma"/>
              </a:rPr>
              <a:t>Usability study: findings</a:t>
            </a:r>
            <a:endParaRPr b="1"/>
          </a:p>
        </p:txBody>
      </p:sp>
      <p:sp>
        <p:nvSpPr>
          <p:cNvPr id="186" name="Google Shape;186;p30"/>
          <p:cNvSpPr txBox="1"/>
          <p:nvPr/>
        </p:nvSpPr>
        <p:spPr>
          <a:xfrm>
            <a:off x="491675" y="1010550"/>
            <a:ext cx="8200500" cy="689400"/>
          </a:xfrm>
          <a:prstGeom prst="rect">
            <a:avLst/>
          </a:prstGeom>
          <a:noFill/>
          <a:ln>
            <a:noFill/>
          </a:ln>
        </p:spPr>
        <p:txBody>
          <a:bodyPr anchorCtr="0" anchor="t" bIns="91425" lIns="91425" spcFirstLastPara="1" rIns="91425" wrap="square" tIns="91425">
            <a:noAutofit/>
          </a:bodyPr>
          <a:lstStyle/>
          <a:p>
            <a:pPr indent="0" lvl="0" marL="25400" marR="12700" rtl="0" algn="l">
              <a:lnSpc>
                <a:spcPct val="116000"/>
              </a:lnSpc>
              <a:spcBef>
                <a:spcPts val="1400"/>
              </a:spcBef>
              <a:spcAft>
                <a:spcPts val="0"/>
              </a:spcAft>
              <a:buNone/>
            </a:pPr>
            <a:r>
              <a:rPr lang="en" sz="1500">
                <a:solidFill>
                  <a:schemeClr val="dk1"/>
                </a:solidFill>
                <a:latin typeface="Times New Roman"/>
                <a:ea typeface="Times New Roman"/>
                <a:cs typeface="Times New Roman"/>
                <a:sym typeface="Times New Roman"/>
              </a:rPr>
              <a:t>The </a:t>
            </a:r>
            <a:r>
              <a:rPr lang="en" sz="1500">
                <a:solidFill>
                  <a:schemeClr val="dk1"/>
                </a:solidFill>
                <a:latin typeface="Times New Roman"/>
                <a:ea typeface="Times New Roman"/>
                <a:cs typeface="Times New Roman"/>
                <a:sym typeface="Times New Roman"/>
              </a:rPr>
              <a:t>travelers</a:t>
            </a:r>
            <a:r>
              <a:rPr lang="en" sz="1500">
                <a:solidFill>
                  <a:schemeClr val="dk1"/>
                </a:solidFill>
                <a:latin typeface="Times New Roman"/>
                <a:ea typeface="Times New Roman"/>
                <a:cs typeface="Times New Roman"/>
                <a:sym typeface="Times New Roman"/>
              </a:rPr>
              <a:t> were very diverse in their demands which made making a contained solution difficult. Some travelers had difficulty in finding the perfect travel plans, While some others lacking the perfect knowledge about the destination. Our website will give perfect plan with clear knowledge to travelers.</a:t>
            </a:r>
            <a:endParaRPr sz="1500">
              <a:solidFill>
                <a:schemeClr val="dk1"/>
              </a:solidFill>
              <a:latin typeface="Times New Roman"/>
              <a:ea typeface="Times New Roman"/>
              <a:cs typeface="Times New Roman"/>
              <a:sym typeface="Times New Roman"/>
            </a:endParaRPr>
          </a:p>
        </p:txBody>
      </p:sp>
      <p:sp>
        <p:nvSpPr>
          <p:cNvPr id="187" name="Google Shape;187;p30"/>
          <p:cNvSpPr txBox="1"/>
          <p:nvPr/>
        </p:nvSpPr>
        <p:spPr>
          <a:xfrm>
            <a:off x="573950" y="20515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200"/>
              </a:spcAft>
              <a:buNone/>
            </a:pPr>
            <a:r>
              <a:rPr b="1" lang="en" sz="1800">
                <a:solidFill>
                  <a:schemeClr val="dk1"/>
                </a:solidFill>
                <a:latin typeface="Times New Roman"/>
                <a:ea typeface="Times New Roman"/>
                <a:cs typeface="Times New Roman"/>
                <a:sym typeface="Times New Roman"/>
              </a:rPr>
              <a:t>Round 1 findings</a:t>
            </a:r>
            <a:endParaRPr b="1" sz="1800">
              <a:solidFill>
                <a:schemeClr val="dk1"/>
              </a:solidFill>
              <a:latin typeface="Times New Roman"/>
              <a:ea typeface="Times New Roman"/>
              <a:cs typeface="Times New Roman"/>
              <a:sym typeface="Times New Roman"/>
            </a:endParaRPr>
          </a:p>
        </p:txBody>
      </p:sp>
      <p:sp>
        <p:nvSpPr>
          <p:cNvPr id="188" name="Google Shape;188;p30"/>
          <p:cNvSpPr txBox="1"/>
          <p:nvPr/>
        </p:nvSpPr>
        <p:spPr>
          <a:xfrm>
            <a:off x="698500" y="2669925"/>
            <a:ext cx="3187200" cy="2247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Users preferred quick and simple travel planning tools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Users took time to familiarize themselves with the interface</a:t>
            </a:r>
            <a:endParaRPr sz="1800">
              <a:solidFill>
                <a:schemeClr val="dk1"/>
              </a:solidFill>
            </a:endParaRPr>
          </a:p>
        </p:txBody>
      </p:sp>
      <p:sp>
        <p:nvSpPr>
          <p:cNvPr id="189" name="Google Shape;189;p30"/>
          <p:cNvSpPr txBox="1"/>
          <p:nvPr/>
        </p:nvSpPr>
        <p:spPr>
          <a:xfrm>
            <a:off x="4572000" y="20515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200"/>
              </a:spcAft>
              <a:buNone/>
            </a:pPr>
            <a:r>
              <a:rPr b="1" lang="en" sz="1800">
                <a:solidFill>
                  <a:schemeClr val="dk1"/>
                </a:solidFill>
                <a:latin typeface="Times New Roman"/>
                <a:ea typeface="Times New Roman"/>
                <a:cs typeface="Times New Roman"/>
                <a:sym typeface="Times New Roman"/>
              </a:rPr>
              <a:t>Round 2 findings</a:t>
            </a:r>
            <a:endParaRPr b="1" sz="1800">
              <a:solidFill>
                <a:schemeClr val="dk1"/>
              </a:solidFill>
              <a:latin typeface="Times New Roman"/>
              <a:ea typeface="Times New Roman"/>
              <a:cs typeface="Times New Roman"/>
              <a:sym typeface="Times New Roman"/>
            </a:endParaRPr>
          </a:p>
        </p:txBody>
      </p:sp>
      <p:sp>
        <p:nvSpPr>
          <p:cNvPr id="190" name="Google Shape;190;p30"/>
          <p:cNvSpPr txBox="1"/>
          <p:nvPr/>
        </p:nvSpPr>
        <p:spPr>
          <a:xfrm>
            <a:off x="4764950" y="2728050"/>
            <a:ext cx="3431400" cy="1709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Users wanted a more intuitive flow for trip customization</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Users wanted more tailored recommendations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nvSpPr>
        <p:spPr>
          <a:xfrm>
            <a:off x="978825" y="2285400"/>
            <a:ext cx="2948400" cy="572700"/>
          </a:xfrm>
          <a:prstGeom prst="rect">
            <a:avLst/>
          </a:prstGeom>
          <a:noFill/>
          <a:ln>
            <a:noFill/>
          </a:ln>
        </p:spPr>
        <p:txBody>
          <a:bodyPr anchorCtr="0" anchor="t" bIns="91425" lIns="91425" spcFirstLastPara="1" rIns="91425" wrap="square" tIns="91425">
            <a:normAutofit/>
          </a:bodyPr>
          <a:lstStyle/>
          <a:p>
            <a:pPr indent="266700" lvl="0" marL="12700" marR="5080" rtl="0" algn="l">
              <a:lnSpc>
                <a:spcPct val="117000"/>
              </a:lnSpc>
              <a:spcBef>
                <a:spcPts val="0"/>
              </a:spcBef>
              <a:spcAft>
                <a:spcPts val="0"/>
              </a:spcAft>
              <a:buNone/>
            </a:pPr>
            <a:r>
              <a:rPr lang="en" sz="1950">
                <a:solidFill>
                  <a:srgbClr val="EF6C00"/>
                </a:solidFill>
                <a:latin typeface="Tahoma"/>
                <a:ea typeface="Tahoma"/>
                <a:cs typeface="Tahoma"/>
                <a:sym typeface="Tahoma"/>
              </a:rPr>
              <a:t>Refining the design</a:t>
            </a:r>
            <a:endParaRPr sz="2800">
              <a:solidFill>
                <a:srgbClr val="000000"/>
              </a:solidFill>
            </a:endParaRPr>
          </a:p>
        </p:txBody>
      </p:sp>
      <p:cxnSp>
        <p:nvCxnSpPr>
          <p:cNvPr id="196" name="Google Shape;196;p31"/>
          <p:cNvCxnSpPr/>
          <p:nvPr/>
        </p:nvCxnSpPr>
        <p:spPr>
          <a:xfrm>
            <a:off x="3994925" y="1589450"/>
            <a:ext cx="0" cy="2397600"/>
          </a:xfrm>
          <a:prstGeom prst="straightConnector1">
            <a:avLst/>
          </a:prstGeom>
          <a:noFill/>
          <a:ln cap="flat" cmpd="sng" w="76200">
            <a:solidFill>
              <a:srgbClr val="595959"/>
            </a:solidFill>
            <a:prstDash val="solid"/>
            <a:round/>
            <a:headEnd len="med" w="med" type="stealth"/>
            <a:tailEnd len="med" w="med" type="stealth"/>
          </a:ln>
        </p:spPr>
      </p:cxnSp>
      <p:sp>
        <p:nvSpPr>
          <p:cNvPr id="197" name="Google Shape;197;p31"/>
          <p:cNvSpPr txBox="1"/>
          <p:nvPr/>
        </p:nvSpPr>
        <p:spPr>
          <a:xfrm>
            <a:off x="4420325" y="2188900"/>
            <a:ext cx="2861700" cy="136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EF6C00"/>
              </a:buClr>
              <a:buSzPts val="1400"/>
              <a:buChar char="●"/>
            </a:pPr>
            <a:r>
              <a:rPr lang="en">
                <a:solidFill>
                  <a:srgbClr val="EF6C00"/>
                </a:solidFill>
                <a:latin typeface="Tahoma"/>
                <a:ea typeface="Tahoma"/>
                <a:cs typeface="Tahoma"/>
                <a:sym typeface="Tahoma"/>
              </a:rPr>
              <a:t>Mockups</a:t>
            </a:r>
            <a:endParaRPr>
              <a:solidFill>
                <a:srgbClr val="EF6C00"/>
              </a:solidFill>
              <a:latin typeface="Tahoma"/>
              <a:ea typeface="Tahoma"/>
              <a:cs typeface="Tahoma"/>
              <a:sym typeface="Tahoma"/>
            </a:endParaRPr>
          </a:p>
          <a:p>
            <a:pPr indent="-317500" lvl="0" marL="457200" rtl="0" algn="l">
              <a:spcBef>
                <a:spcPts val="700"/>
              </a:spcBef>
              <a:spcAft>
                <a:spcPts val="0"/>
              </a:spcAft>
              <a:buClr>
                <a:srgbClr val="EF6C00"/>
              </a:buClr>
              <a:buSzPts val="1400"/>
              <a:buChar char="●"/>
            </a:pPr>
            <a:r>
              <a:rPr lang="en">
                <a:solidFill>
                  <a:srgbClr val="EF6C00"/>
                </a:solidFill>
                <a:latin typeface="Tahoma"/>
                <a:ea typeface="Tahoma"/>
                <a:cs typeface="Tahoma"/>
                <a:sym typeface="Tahoma"/>
              </a:rPr>
              <a:t>High-fidelity prototype</a:t>
            </a:r>
            <a:endParaRPr>
              <a:solidFill>
                <a:srgbClr val="EF6C00"/>
              </a:solidFill>
              <a:latin typeface="Tahoma"/>
              <a:ea typeface="Tahoma"/>
              <a:cs typeface="Tahoma"/>
              <a:sym typeface="Tahoma"/>
            </a:endParaRPr>
          </a:p>
          <a:p>
            <a:pPr indent="-317500" lvl="0" marL="457200" rtl="0" algn="l">
              <a:spcBef>
                <a:spcPts val="705"/>
              </a:spcBef>
              <a:spcAft>
                <a:spcPts val="0"/>
              </a:spcAft>
              <a:buClr>
                <a:srgbClr val="EF6C00"/>
              </a:buClr>
              <a:buSzPts val="1400"/>
              <a:buChar char="●"/>
            </a:pPr>
            <a:r>
              <a:rPr lang="en">
                <a:solidFill>
                  <a:srgbClr val="EF6C00"/>
                </a:solidFill>
                <a:latin typeface="Tahoma"/>
                <a:ea typeface="Tahoma"/>
                <a:cs typeface="Tahoma"/>
                <a:sym typeface="Tahoma"/>
              </a:rPr>
              <a:t>Accessibility</a:t>
            </a:r>
            <a:endParaRPr>
              <a:solidFill>
                <a:srgbClr val="EF6C00"/>
              </a:solidFill>
              <a:latin typeface="Tahoma"/>
              <a:ea typeface="Tahoma"/>
              <a:cs typeface="Tahoma"/>
              <a:sym typeface="Tahoma"/>
            </a:endParaRPr>
          </a:p>
          <a:p>
            <a:pPr indent="0" lvl="0" marL="0" rtl="0" algn="l">
              <a:spcBef>
                <a:spcPts val="0"/>
              </a:spcBef>
              <a:spcAft>
                <a:spcPts val="0"/>
              </a:spcAft>
              <a:buNone/>
            </a:pPr>
            <a:r>
              <a:t/>
            </a:r>
            <a:endParaRPr sz="180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EF6C00"/>
                </a:solidFill>
              </a:rPr>
              <a:t>Project overview:</a:t>
            </a:r>
            <a:endParaRPr b="1">
              <a:solidFill>
                <a:srgbClr val="EF6C00"/>
              </a:solidFill>
            </a:endParaRPr>
          </a:p>
        </p:txBody>
      </p:sp>
      <p:sp>
        <p:nvSpPr>
          <p:cNvPr id="61" name="Google Shape;61;p14"/>
          <p:cNvSpPr txBox="1"/>
          <p:nvPr>
            <p:ph idx="1" type="body"/>
          </p:nvPr>
        </p:nvSpPr>
        <p:spPr>
          <a:xfrm>
            <a:off x="1285325" y="963350"/>
            <a:ext cx="7446300" cy="209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dk1"/>
                </a:solidFill>
              </a:rPr>
              <a:t>The Product:</a:t>
            </a:r>
            <a:endParaRPr b="1" sz="2000">
              <a:solidFill>
                <a:schemeClr val="dk1"/>
              </a:solidFill>
            </a:endParaRPr>
          </a:p>
          <a:p>
            <a:pPr indent="0" lvl="0" marL="0" rtl="0" algn="just">
              <a:spcBef>
                <a:spcPts val="1200"/>
              </a:spcBef>
              <a:spcAft>
                <a:spcPts val="1200"/>
              </a:spcAft>
              <a:buNone/>
            </a:pPr>
            <a:r>
              <a:rPr lang="en" sz="2000">
                <a:solidFill>
                  <a:schemeClr val="dk1"/>
                </a:solidFill>
              </a:rPr>
              <a:t>Smart Travel Planning Website is designed to simplify trip planning for travelers by offering intuitive features to organize itineraries, manage destinations, and explore activities. The platform allows users to create personalized travel plans</a:t>
            </a:r>
            <a:endParaRPr sz="2000">
              <a:solidFill>
                <a:schemeClr val="dk1"/>
              </a:solidFill>
            </a:endParaRPr>
          </a:p>
        </p:txBody>
      </p:sp>
      <p:pic>
        <p:nvPicPr>
          <p:cNvPr id="62" name="Google Shape;62;p14"/>
          <p:cNvPicPr preferRelativeResize="0"/>
          <p:nvPr/>
        </p:nvPicPr>
        <p:blipFill rotWithShape="1">
          <a:blip r:embed="rId3">
            <a:alphaModFix/>
          </a:blip>
          <a:srcRect b="-72473" l="0" r="-72473" t="0"/>
          <a:stretch/>
        </p:blipFill>
        <p:spPr>
          <a:xfrm>
            <a:off x="648825" y="1017725"/>
            <a:ext cx="930100" cy="930100"/>
          </a:xfrm>
          <a:prstGeom prst="rect">
            <a:avLst/>
          </a:prstGeom>
          <a:noFill/>
          <a:ln>
            <a:noFill/>
          </a:ln>
        </p:spPr>
      </p:pic>
      <p:pic>
        <p:nvPicPr>
          <p:cNvPr id="63" name="Google Shape;63;p14"/>
          <p:cNvPicPr preferRelativeResize="0"/>
          <p:nvPr/>
        </p:nvPicPr>
        <p:blipFill>
          <a:blip r:embed="rId4">
            <a:alphaModFix/>
          </a:blip>
          <a:stretch>
            <a:fillRect/>
          </a:stretch>
        </p:blipFill>
        <p:spPr>
          <a:xfrm>
            <a:off x="648825" y="3390525"/>
            <a:ext cx="581025" cy="572700"/>
          </a:xfrm>
          <a:prstGeom prst="rect">
            <a:avLst/>
          </a:prstGeom>
          <a:noFill/>
          <a:ln>
            <a:noFill/>
          </a:ln>
        </p:spPr>
      </p:pic>
      <p:sp>
        <p:nvSpPr>
          <p:cNvPr id="64" name="Google Shape;64;p14"/>
          <p:cNvSpPr txBox="1"/>
          <p:nvPr/>
        </p:nvSpPr>
        <p:spPr>
          <a:xfrm>
            <a:off x="1452925" y="3460275"/>
            <a:ext cx="3119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Project Duration:</a:t>
            </a:r>
            <a:endParaRPr b="1" sz="2000">
              <a:solidFill>
                <a:schemeClr val="dk1"/>
              </a:solidFill>
            </a:endParaRPr>
          </a:p>
        </p:txBody>
      </p:sp>
      <p:sp>
        <p:nvSpPr>
          <p:cNvPr id="65" name="Google Shape;65;p14"/>
          <p:cNvSpPr txBox="1"/>
          <p:nvPr/>
        </p:nvSpPr>
        <p:spPr>
          <a:xfrm>
            <a:off x="1452925" y="4114250"/>
            <a:ext cx="4520700" cy="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3 weeks</a:t>
            </a:r>
            <a:endParaRPr sz="2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12175"/>
            <a:ext cx="8520600" cy="572700"/>
          </a:xfrm>
          <a:prstGeom prst="rect">
            <a:avLst/>
          </a:prstGeom>
        </p:spPr>
        <p:txBody>
          <a:bodyPr anchorCtr="0" anchor="t" bIns="91425" lIns="91425" spcFirstLastPara="1" rIns="91425" wrap="square" tIns="91425">
            <a:normAutofit/>
          </a:bodyPr>
          <a:lstStyle/>
          <a:p>
            <a:pPr indent="0" lvl="0" marL="12700" rtl="0" algn="l">
              <a:lnSpc>
                <a:spcPct val="115000"/>
              </a:lnSpc>
              <a:spcBef>
                <a:spcPts val="100"/>
              </a:spcBef>
              <a:spcAft>
                <a:spcPts val="0"/>
              </a:spcAft>
              <a:buNone/>
            </a:pPr>
            <a:r>
              <a:rPr b="1" lang="en" sz="2550">
                <a:latin typeface="Tahoma"/>
                <a:ea typeface="Tahoma"/>
                <a:cs typeface="Tahoma"/>
                <a:sym typeface="Tahoma"/>
              </a:rPr>
              <a:t>Mockups:</a:t>
            </a:r>
            <a:endParaRPr b="1" sz="3400"/>
          </a:p>
        </p:txBody>
      </p:sp>
      <p:cxnSp>
        <p:nvCxnSpPr>
          <p:cNvPr id="203" name="Google Shape;203;p32"/>
          <p:cNvCxnSpPr>
            <a:stCxn id="204" idx="3"/>
          </p:cNvCxnSpPr>
          <p:nvPr/>
        </p:nvCxnSpPr>
        <p:spPr>
          <a:xfrm flipH="1" rot="10800000">
            <a:off x="5194206" y="2809538"/>
            <a:ext cx="622200" cy="2100"/>
          </a:xfrm>
          <a:prstGeom prst="straightConnector1">
            <a:avLst/>
          </a:prstGeom>
          <a:noFill/>
          <a:ln cap="flat" cmpd="sng" w="38100">
            <a:solidFill>
              <a:schemeClr val="dk1"/>
            </a:solidFill>
            <a:prstDash val="solid"/>
            <a:round/>
            <a:headEnd len="med" w="med" type="none"/>
            <a:tailEnd len="med" w="med" type="stealth"/>
          </a:ln>
        </p:spPr>
      </p:cxnSp>
      <p:sp>
        <p:nvSpPr>
          <p:cNvPr id="205" name="Google Shape;205;p32"/>
          <p:cNvSpPr txBox="1"/>
          <p:nvPr/>
        </p:nvSpPr>
        <p:spPr>
          <a:xfrm>
            <a:off x="409100" y="808225"/>
            <a:ext cx="1545900" cy="345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600"/>
              </a:spcAft>
              <a:buNone/>
            </a:pPr>
            <a:r>
              <a:rPr lang="en" sz="1800">
                <a:solidFill>
                  <a:srgbClr val="0D0D0D"/>
                </a:solidFill>
                <a:highlight>
                  <a:schemeClr val="lt1"/>
                </a:highlight>
                <a:latin typeface="Times New Roman"/>
                <a:ea typeface="Times New Roman"/>
                <a:cs typeface="Times New Roman"/>
                <a:sym typeface="Times New Roman"/>
              </a:rPr>
              <a:t>I also revised the design colors, removed the arrow icons, and</a:t>
            </a:r>
            <a:r>
              <a:rPr lang="en" sz="1800">
                <a:solidFill>
                  <a:srgbClr val="0D0D0D"/>
                </a:solidFill>
                <a:highlight>
                  <a:schemeClr val="lt1"/>
                </a:highlight>
                <a:latin typeface="Times New Roman"/>
                <a:ea typeface="Times New Roman"/>
                <a:cs typeface="Times New Roman"/>
                <a:sym typeface="Times New Roman"/>
              </a:rPr>
              <a:t> effectively</a:t>
            </a:r>
            <a:r>
              <a:rPr lang="en" sz="1800">
                <a:solidFill>
                  <a:srgbClr val="0D0D0D"/>
                </a:solidFill>
                <a:highlight>
                  <a:schemeClr val="lt1"/>
                </a:highlight>
                <a:latin typeface="Times New Roman"/>
                <a:ea typeface="Times New Roman"/>
                <a:cs typeface="Times New Roman"/>
                <a:sym typeface="Times New Roman"/>
              </a:rPr>
              <a:t> tried to utilize white space for better user experience in </a:t>
            </a:r>
            <a:r>
              <a:rPr lang="en" sz="1800">
                <a:solidFill>
                  <a:srgbClr val="0D0D0D"/>
                </a:solidFill>
                <a:highlight>
                  <a:schemeClr val="lt1"/>
                </a:highlight>
                <a:latin typeface="Times New Roman"/>
                <a:ea typeface="Times New Roman"/>
                <a:cs typeface="Times New Roman"/>
                <a:sym typeface="Times New Roman"/>
              </a:rPr>
              <a:t>global skill exchange</a:t>
            </a:r>
            <a:r>
              <a:rPr lang="en" sz="1800">
                <a:solidFill>
                  <a:srgbClr val="0D0D0D"/>
                </a:solidFill>
                <a:highlight>
                  <a:schemeClr val="lt1"/>
                </a:highlight>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206" name="Google Shape;206;p32"/>
          <p:cNvSpPr txBox="1"/>
          <p:nvPr/>
        </p:nvSpPr>
        <p:spPr>
          <a:xfrm>
            <a:off x="2982600" y="487900"/>
            <a:ext cx="626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Main Page</a:t>
            </a:r>
            <a:endParaRPr b="1" sz="1800">
              <a:solidFill>
                <a:schemeClr val="dk1"/>
              </a:solidFill>
              <a:latin typeface="Times New Roman"/>
              <a:ea typeface="Times New Roman"/>
              <a:cs typeface="Times New Roman"/>
              <a:sym typeface="Times New Roman"/>
            </a:endParaRPr>
          </a:p>
        </p:txBody>
      </p:sp>
      <p:sp>
        <p:nvSpPr>
          <p:cNvPr id="207" name="Google Shape;207;p32"/>
          <p:cNvSpPr txBox="1"/>
          <p:nvPr/>
        </p:nvSpPr>
        <p:spPr>
          <a:xfrm>
            <a:off x="6646450" y="1052575"/>
            <a:ext cx="13791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Final Page</a:t>
            </a:r>
            <a:endParaRPr b="1" sz="1800">
              <a:solidFill>
                <a:schemeClr val="dk1"/>
              </a:solidFill>
              <a:latin typeface="Times New Roman"/>
              <a:ea typeface="Times New Roman"/>
              <a:cs typeface="Times New Roman"/>
              <a:sym typeface="Times New Roman"/>
            </a:endParaRPr>
          </a:p>
        </p:txBody>
      </p:sp>
      <p:pic>
        <p:nvPicPr>
          <p:cNvPr id="208" name="Google Shape;208;p32"/>
          <p:cNvPicPr preferRelativeResize="0"/>
          <p:nvPr/>
        </p:nvPicPr>
        <p:blipFill>
          <a:blip r:embed="rId3">
            <a:alphaModFix/>
          </a:blip>
          <a:stretch>
            <a:fillRect/>
          </a:stretch>
        </p:blipFill>
        <p:spPr>
          <a:xfrm>
            <a:off x="2158302" y="949600"/>
            <a:ext cx="3035899" cy="3309524"/>
          </a:xfrm>
          <a:prstGeom prst="rect">
            <a:avLst/>
          </a:prstGeom>
          <a:noFill/>
          <a:ln>
            <a:noFill/>
          </a:ln>
        </p:spPr>
      </p:pic>
      <p:pic>
        <p:nvPicPr>
          <p:cNvPr id="209" name="Google Shape;209;p32"/>
          <p:cNvPicPr preferRelativeResize="0"/>
          <p:nvPr/>
        </p:nvPicPr>
        <p:blipFill>
          <a:blip r:embed="rId4">
            <a:alphaModFix/>
          </a:blip>
          <a:stretch>
            <a:fillRect/>
          </a:stretch>
        </p:blipFill>
        <p:spPr>
          <a:xfrm>
            <a:off x="5816405" y="1620850"/>
            <a:ext cx="3114301" cy="24517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Mockups</a:t>
            </a:r>
            <a:endParaRPr b="1">
              <a:latin typeface="Times New Roman"/>
              <a:ea typeface="Times New Roman"/>
              <a:cs typeface="Times New Roman"/>
              <a:sym typeface="Times New Roman"/>
            </a:endParaRPr>
          </a:p>
        </p:txBody>
      </p:sp>
      <p:sp>
        <p:nvSpPr>
          <p:cNvPr id="215" name="Google Shape;215;p33"/>
          <p:cNvSpPr txBox="1"/>
          <p:nvPr/>
        </p:nvSpPr>
        <p:spPr>
          <a:xfrm>
            <a:off x="1194175" y="1224325"/>
            <a:ext cx="204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Listed Countries</a:t>
            </a:r>
            <a:endParaRPr b="1" sz="1800">
              <a:solidFill>
                <a:schemeClr val="dk1"/>
              </a:solidFill>
              <a:latin typeface="Times New Roman"/>
              <a:ea typeface="Times New Roman"/>
              <a:cs typeface="Times New Roman"/>
              <a:sym typeface="Times New Roman"/>
            </a:endParaRPr>
          </a:p>
        </p:txBody>
      </p:sp>
      <p:sp>
        <p:nvSpPr>
          <p:cNvPr id="216" name="Google Shape;216;p33"/>
          <p:cNvSpPr txBox="1"/>
          <p:nvPr/>
        </p:nvSpPr>
        <p:spPr>
          <a:xfrm>
            <a:off x="5994925" y="1017725"/>
            <a:ext cx="204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Admin Dashboard</a:t>
            </a:r>
            <a:endParaRPr b="1" sz="1800">
              <a:solidFill>
                <a:schemeClr val="dk1"/>
              </a:solidFill>
              <a:latin typeface="Times New Roman"/>
              <a:ea typeface="Times New Roman"/>
              <a:cs typeface="Times New Roman"/>
              <a:sym typeface="Times New Roman"/>
            </a:endParaRPr>
          </a:p>
        </p:txBody>
      </p:sp>
      <p:pic>
        <p:nvPicPr>
          <p:cNvPr id="217" name="Google Shape;217;p33"/>
          <p:cNvPicPr preferRelativeResize="0"/>
          <p:nvPr/>
        </p:nvPicPr>
        <p:blipFill>
          <a:blip r:embed="rId3">
            <a:alphaModFix/>
          </a:blip>
          <a:stretch>
            <a:fillRect/>
          </a:stretch>
        </p:blipFill>
        <p:spPr>
          <a:xfrm>
            <a:off x="781275" y="1840425"/>
            <a:ext cx="3303600" cy="2301000"/>
          </a:xfrm>
          <a:prstGeom prst="rect">
            <a:avLst/>
          </a:prstGeom>
          <a:noFill/>
          <a:ln>
            <a:noFill/>
          </a:ln>
        </p:spPr>
      </p:pic>
      <p:pic>
        <p:nvPicPr>
          <p:cNvPr id="218" name="Google Shape;218;p33"/>
          <p:cNvPicPr preferRelativeResize="0"/>
          <p:nvPr/>
        </p:nvPicPr>
        <p:blipFill>
          <a:blip r:embed="rId4">
            <a:alphaModFix/>
          </a:blip>
          <a:stretch>
            <a:fillRect/>
          </a:stretch>
        </p:blipFill>
        <p:spPr>
          <a:xfrm>
            <a:off x="4745250" y="1753627"/>
            <a:ext cx="4087051" cy="25836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2700" marR="12700" rtl="0" algn="l">
              <a:lnSpc>
                <a:spcPct val="117000"/>
              </a:lnSpc>
              <a:spcBef>
                <a:spcPts val="100"/>
              </a:spcBef>
              <a:spcAft>
                <a:spcPts val="0"/>
              </a:spcAft>
              <a:buNone/>
            </a:pPr>
            <a:r>
              <a:rPr b="1" lang="en" sz="1950">
                <a:latin typeface="Times New Roman"/>
                <a:ea typeface="Times New Roman"/>
                <a:cs typeface="Times New Roman"/>
                <a:sym typeface="Times New Roman"/>
              </a:rPr>
              <a:t>High-fidelity prototype</a:t>
            </a:r>
            <a:endParaRPr b="1">
              <a:latin typeface="Times New Roman"/>
              <a:ea typeface="Times New Roman"/>
              <a:cs typeface="Times New Roman"/>
              <a:sym typeface="Times New Roman"/>
            </a:endParaRPr>
          </a:p>
        </p:txBody>
      </p:sp>
      <p:sp>
        <p:nvSpPr>
          <p:cNvPr id="224" name="Google Shape;224;p34"/>
          <p:cNvSpPr txBox="1"/>
          <p:nvPr/>
        </p:nvSpPr>
        <p:spPr>
          <a:xfrm>
            <a:off x="642575" y="4100025"/>
            <a:ext cx="8060700" cy="8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hlinkClick r:id="rId3"/>
              </a:rPr>
              <a:t>https://www.figma.com/proto/ONBN3zGkz7EHZWgE6cgiJL/Untitled?node-id=6-3&amp;node-type=canvas&amp;t=lrGtKkhl7ylKHpja-0&amp;scaling=min-zoom&amp;content-scaling=fixed&amp;page-id=0%3A1&amp;starting-point-node-id=6%3A3</a:t>
            </a:r>
            <a:endParaRPr sz="1800">
              <a:solidFill>
                <a:schemeClr val="dk2"/>
              </a:solidFill>
            </a:endParaRPr>
          </a:p>
        </p:txBody>
      </p:sp>
      <p:pic>
        <p:nvPicPr>
          <p:cNvPr id="225" name="Google Shape;225;p34"/>
          <p:cNvPicPr preferRelativeResize="0"/>
          <p:nvPr/>
        </p:nvPicPr>
        <p:blipFill>
          <a:blip r:embed="rId4">
            <a:alphaModFix/>
          </a:blip>
          <a:stretch>
            <a:fillRect/>
          </a:stretch>
        </p:blipFill>
        <p:spPr>
          <a:xfrm>
            <a:off x="777925" y="1017725"/>
            <a:ext cx="7768974" cy="3011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65100" marR="165100" rtl="0" algn="l">
              <a:lnSpc>
                <a:spcPct val="117000"/>
              </a:lnSpc>
              <a:spcBef>
                <a:spcPts val="100"/>
              </a:spcBef>
              <a:spcAft>
                <a:spcPts val="0"/>
              </a:spcAft>
              <a:buNone/>
            </a:pPr>
            <a:r>
              <a:rPr b="1" lang="en" sz="1950">
                <a:latin typeface="Times New Roman"/>
                <a:ea typeface="Times New Roman"/>
                <a:cs typeface="Times New Roman"/>
                <a:sym typeface="Times New Roman"/>
              </a:rPr>
              <a:t>Responsive design</a:t>
            </a:r>
            <a:endParaRPr b="1">
              <a:latin typeface="Times New Roman"/>
              <a:ea typeface="Times New Roman"/>
              <a:cs typeface="Times New Roman"/>
              <a:sym typeface="Times New Roman"/>
            </a:endParaRPr>
          </a:p>
        </p:txBody>
      </p:sp>
      <p:sp>
        <p:nvSpPr>
          <p:cNvPr id="231" name="Google Shape;231;p35"/>
          <p:cNvSpPr txBox="1"/>
          <p:nvPr/>
        </p:nvSpPr>
        <p:spPr>
          <a:xfrm>
            <a:off x="3684050" y="736075"/>
            <a:ext cx="135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Main Page</a:t>
            </a:r>
            <a:endParaRPr b="1">
              <a:solidFill>
                <a:schemeClr val="dk1"/>
              </a:solidFill>
              <a:latin typeface="Times New Roman"/>
              <a:ea typeface="Times New Roman"/>
              <a:cs typeface="Times New Roman"/>
              <a:sym typeface="Times New Roman"/>
            </a:endParaRPr>
          </a:p>
        </p:txBody>
      </p:sp>
      <p:sp>
        <p:nvSpPr>
          <p:cNvPr id="232" name="Google Shape;232;p35"/>
          <p:cNvSpPr txBox="1"/>
          <p:nvPr/>
        </p:nvSpPr>
        <p:spPr>
          <a:xfrm>
            <a:off x="6577550" y="712775"/>
            <a:ext cx="2590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Admin Main Page</a:t>
            </a:r>
            <a:endParaRPr b="1" sz="1600">
              <a:solidFill>
                <a:schemeClr val="dk1"/>
              </a:solidFill>
              <a:latin typeface="Times New Roman"/>
              <a:ea typeface="Times New Roman"/>
              <a:cs typeface="Times New Roman"/>
              <a:sym typeface="Times New Roman"/>
            </a:endParaRPr>
          </a:p>
        </p:txBody>
      </p:sp>
      <p:sp>
        <p:nvSpPr>
          <p:cNvPr id="233" name="Google Shape;233;p35"/>
          <p:cNvSpPr txBox="1"/>
          <p:nvPr/>
        </p:nvSpPr>
        <p:spPr>
          <a:xfrm>
            <a:off x="557025" y="1102975"/>
            <a:ext cx="2121900" cy="3897300"/>
          </a:xfrm>
          <a:prstGeom prst="rect">
            <a:avLst/>
          </a:prstGeom>
          <a:noFill/>
          <a:ln>
            <a:noFill/>
          </a:ln>
        </p:spPr>
        <p:txBody>
          <a:bodyPr anchorCtr="0" anchor="t" bIns="91425" lIns="91425" spcFirstLastPara="1" rIns="91425" wrap="square" tIns="91425">
            <a:noAutofit/>
          </a:bodyPr>
          <a:lstStyle/>
          <a:p>
            <a:pPr indent="0" lvl="0" marL="0" marR="12700" rtl="0" algn="l">
              <a:lnSpc>
                <a:spcPct val="151000"/>
              </a:lnSpc>
              <a:spcBef>
                <a:spcPts val="700"/>
              </a:spcBef>
              <a:spcAft>
                <a:spcPts val="0"/>
              </a:spcAft>
              <a:buNone/>
            </a:pPr>
            <a:r>
              <a:rPr lang="en" sz="1700">
                <a:solidFill>
                  <a:schemeClr val="dk1"/>
                </a:solidFill>
                <a:latin typeface="Times New Roman"/>
                <a:ea typeface="Times New Roman"/>
                <a:cs typeface="Times New Roman"/>
                <a:sym typeface="Times New Roman"/>
              </a:rPr>
              <a:t>T</a:t>
            </a:r>
            <a:r>
              <a:rPr lang="en" sz="1700">
                <a:solidFill>
                  <a:schemeClr val="dk1"/>
                </a:solidFill>
                <a:latin typeface="Times New Roman"/>
                <a:ea typeface="Times New Roman"/>
                <a:cs typeface="Times New Roman"/>
                <a:sym typeface="Times New Roman"/>
              </a:rPr>
              <a:t>his is the  responsive website design for Smart Travel Planning Website. In this 1st image was the main page in the website, whereas 2nd &amp; 3rd are Admin Related Pages.</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pic>
        <p:nvPicPr>
          <p:cNvPr id="234" name="Google Shape;234;p35"/>
          <p:cNvPicPr preferRelativeResize="0"/>
          <p:nvPr/>
        </p:nvPicPr>
        <p:blipFill>
          <a:blip r:embed="rId3">
            <a:alphaModFix/>
          </a:blip>
          <a:stretch>
            <a:fillRect/>
          </a:stretch>
        </p:blipFill>
        <p:spPr>
          <a:xfrm>
            <a:off x="2678927" y="1262750"/>
            <a:ext cx="3035899" cy="3309524"/>
          </a:xfrm>
          <a:prstGeom prst="rect">
            <a:avLst/>
          </a:prstGeom>
          <a:noFill/>
          <a:ln>
            <a:noFill/>
          </a:ln>
        </p:spPr>
      </p:pic>
      <p:pic>
        <p:nvPicPr>
          <p:cNvPr id="235" name="Google Shape;235;p35"/>
          <p:cNvPicPr preferRelativeResize="0"/>
          <p:nvPr/>
        </p:nvPicPr>
        <p:blipFill>
          <a:blip r:embed="rId4">
            <a:alphaModFix/>
          </a:blip>
          <a:stretch>
            <a:fillRect/>
          </a:stretch>
        </p:blipFill>
        <p:spPr>
          <a:xfrm>
            <a:off x="5926875" y="1612174"/>
            <a:ext cx="3035900" cy="19191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2700" rtl="0" algn="l">
              <a:lnSpc>
                <a:spcPct val="115000"/>
              </a:lnSpc>
              <a:spcBef>
                <a:spcPts val="100"/>
              </a:spcBef>
              <a:spcAft>
                <a:spcPts val="0"/>
              </a:spcAft>
              <a:buNone/>
            </a:pPr>
            <a:r>
              <a:rPr b="1" lang="en" sz="1950">
                <a:latin typeface="Times New Roman"/>
                <a:ea typeface="Times New Roman"/>
                <a:cs typeface="Times New Roman"/>
                <a:sym typeface="Times New Roman"/>
              </a:rPr>
              <a:t>User Flow Diagram:</a:t>
            </a:r>
            <a:endParaRPr b="1">
              <a:latin typeface="Times New Roman"/>
              <a:ea typeface="Times New Roman"/>
              <a:cs typeface="Times New Roman"/>
              <a:sym typeface="Times New Roman"/>
            </a:endParaRPr>
          </a:p>
        </p:txBody>
      </p:sp>
      <p:pic>
        <p:nvPicPr>
          <p:cNvPr id="241" name="Google Shape;241;p36"/>
          <p:cNvPicPr preferRelativeResize="0"/>
          <p:nvPr/>
        </p:nvPicPr>
        <p:blipFill>
          <a:blip r:embed="rId3">
            <a:alphaModFix/>
          </a:blip>
          <a:stretch>
            <a:fillRect/>
          </a:stretch>
        </p:blipFill>
        <p:spPr>
          <a:xfrm>
            <a:off x="2711450" y="445025"/>
            <a:ext cx="3541625" cy="4393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2700" rtl="0" algn="l">
              <a:lnSpc>
                <a:spcPct val="115000"/>
              </a:lnSpc>
              <a:spcBef>
                <a:spcPts val="100"/>
              </a:spcBef>
              <a:spcAft>
                <a:spcPts val="0"/>
              </a:spcAft>
              <a:buNone/>
            </a:pPr>
            <a:r>
              <a:rPr b="1" lang="en" sz="1950">
                <a:latin typeface="Times New Roman"/>
                <a:ea typeface="Times New Roman"/>
                <a:cs typeface="Times New Roman"/>
                <a:sym typeface="Times New Roman"/>
              </a:rPr>
              <a:t>Accessibility Considerations</a:t>
            </a:r>
            <a:endParaRPr b="1">
              <a:latin typeface="Times New Roman"/>
              <a:ea typeface="Times New Roman"/>
              <a:cs typeface="Times New Roman"/>
              <a:sym typeface="Times New Roman"/>
            </a:endParaRPr>
          </a:p>
        </p:txBody>
      </p:sp>
      <p:sp>
        <p:nvSpPr>
          <p:cNvPr id="247" name="Google Shape;247;p37"/>
          <p:cNvSpPr txBox="1"/>
          <p:nvPr/>
        </p:nvSpPr>
        <p:spPr>
          <a:xfrm>
            <a:off x="513250" y="2042450"/>
            <a:ext cx="2468400" cy="28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Using Gestalt Principles and adhering to </a:t>
            </a:r>
            <a:r>
              <a:rPr b="1" lang="en" sz="1600">
                <a:solidFill>
                  <a:schemeClr val="dk1"/>
                </a:solidFill>
                <a:latin typeface="Times New Roman"/>
                <a:ea typeface="Times New Roman"/>
                <a:cs typeface="Times New Roman"/>
                <a:sym typeface="Times New Roman"/>
              </a:rPr>
              <a:t>WCAG </a:t>
            </a:r>
            <a:r>
              <a:rPr lang="en" sz="1600">
                <a:solidFill>
                  <a:schemeClr val="dk1"/>
                </a:solidFill>
                <a:latin typeface="Times New Roman"/>
                <a:ea typeface="Times New Roman"/>
                <a:cs typeface="Times New Roman"/>
                <a:sym typeface="Times New Roman"/>
              </a:rPr>
              <a:t>color guidelines improved accessibility for all users, including those with </a:t>
            </a:r>
            <a:r>
              <a:rPr b="1" lang="en" sz="1600">
                <a:solidFill>
                  <a:schemeClr val="dk1"/>
                </a:solidFill>
                <a:latin typeface="Times New Roman"/>
                <a:ea typeface="Times New Roman"/>
                <a:cs typeface="Times New Roman"/>
                <a:sym typeface="Times New Roman"/>
              </a:rPr>
              <a:t>visual impairments</a:t>
            </a:r>
            <a:r>
              <a:rPr lang="en" sz="1600">
                <a:solidFill>
                  <a:schemeClr val="dk1"/>
                </a:solidFill>
                <a:latin typeface="Times New Roman"/>
                <a:ea typeface="Times New Roman"/>
                <a:cs typeface="Times New Roman"/>
                <a:sym typeface="Times New Roman"/>
              </a:rPr>
              <a:t> by creating clear and intuitive interfaces for selecting destinations, travel dates, and group preferences.</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248" name="Google Shape;248;p37"/>
          <p:cNvSpPr txBox="1"/>
          <p:nvPr/>
        </p:nvSpPr>
        <p:spPr>
          <a:xfrm>
            <a:off x="3340575" y="2114550"/>
            <a:ext cx="2468400" cy="23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Incorporating larger icons</a:t>
            </a:r>
            <a:r>
              <a:rPr lang="en" sz="1700">
                <a:latin typeface="Times New Roman"/>
                <a:ea typeface="Times New Roman"/>
                <a:cs typeface="Times New Roman"/>
                <a:sym typeface="Times New Roman"/>
              </a:rPr>
              <a:t> arranged in a </a:t>
            </a:r>
            <a:r>
              <a:rPr b="1" lang="en" sz="1700">
                <a:latin typeface="Times New Roman"/>
                <a:ea typeface="Times New Roman"/>
                <a:cs typeface="Times New Roman"/>
                <a:sym typeface="Times New Roman"/>
              </a:rPr>
              <a:t>simple, consistent order</a:t>
            </a:r>
            <a:r>
              <a:rPr lang="en" sz="1700">
                <a:latin typeface="Times New Roman"/>
                <a:ea typeface="Times New Roman"/>
                <a:cs typeface="Times New Roman"/>
                <a:sym typeface="Times New Roman"/>
              </a:rPr>
              <a:t> with warm, contrasting colors enhanced the </a:t>
            </a:r>
            <a:r>
              <a:rPr b="1" lang="en" sz="1700">
                <a:latin typeface="Times New Roman"/>
                <a:ea typeface="Times New Roman"/>
                <a:cs typeface="Times New Roman"/>
                <a:sym typeface="Times New Roman"/>
              </a:rPr>
              <a:t>visual design</a:t>
            </a:r>
            <a:r>
              <a:rPr lang="en" sz="1700">
                <a:latin typeface="Times New Roman"/>
                <a:ea typeface="Times New Roman"/>
                <a:cs typeface="Times New Roman"/>
                <a:sym typeface="Times New Roman"/>
              </a:rPr>
              <a:t> for users, making it easier to the travel planning website</a:t>
            </a:r>
            <a:endParaRPr sz="1700">
              <a:solidFill>
                <a:srgbClr val="695D46"/>
              </a:solidFill>
              <a:latin typeface="Times New Roman"/>
              <a:ea typeface="Times New Roman"/>
              <a:cs typeface="Times New Roman"/>
              <a:sym typeface="Times New Roman"/>
            </a:endParaRPr>
          </a:p>
        </p:txBody>
      </p:sp>
      <p:sp>
        <p:nvSpPr>
          <p:cNvPr id="249" name="Google Shape;249;p37"/>
          <p:cNvSpPr txBox="1"/>
          <p:nvPr/>
        </p:nvSpPr>
        <p:spPr>
          <a:xfrm>
            <a:off x="6167900" y="2186100"/>
            <a:ext cx="2468400" cy="19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Utilizing color indicators</a:t>
            </a:r>
            <a:r>
              <a:rPr lang="en" sz="1500">
                <a:latin typeface="Times New Roman"/>
                <a:ea typeface="Times New Roman"/>
                <a:cs typeface="Times New Roman"/>
                <a:sym typeface="Times New Roman"/>
              </a:rPr>
              <a:t> within large icons helped improve </a:t>
            </a:r>
            <a:r>
              <a:rPr b="1" lang="en" sz="1500">
                <a:latin typeface="Times New Roman"/>
                <a:ea typeface="Times New Roman"/>
                <a:cs typeface="Times New Roman"/>
                <a:sym typeface="Times New Roman"/>
              </a:rPr>
              <a:t>visual memory</a:t>
            </a:r>
            <a:r>
              <a:rPr lang="en" sz="1500">
                <a:latin typeface="Times New Roman"/>
                <a:ea typeface="Times New Roman"/>
                <a:cs typeface="Times New Roman"/>
                <a:sym typeface="Times New Roman"/>
              </a:rPr>
              <a:t>, while offering a </a:t>
            </a:r>
            <a:r>
              <a:rPr b="1" lang="en" sz="1500">
                <a:latin typeface="Times New Roman"/>
                <a:ea typeface="Times New Roman"/>
                <a:cs typeface="Times New Roman"/>
                <a:sym typeface="Times New Roman"/>
              </a:rPr>
              <a:t>hands-free experience</a:t>
            </a:r>
            <a:r>
              <a:rPr lang="en" sz="1500">
                <a:latin typeface="Times New Roman"/>
                <a:ea typeface="Times New Roman"/>
                <a:cs typeface="Times New Roman"/>
                <a:sym typeface="Times New Roman"/>
              </a:rPr>
              <a:t>, ensuring accessibility for users with </a:t>
            </a:r>
            <a:r>
              <a:rPr b="1" lang="en" sz="1500">
                <a:latin typeface="Times New Roman"/>
                <a:ea typeface="Times New Roman"/>
                <a:cs typeface="Times New Roman"/>
                <a:sym typeface="Times New Roman"/>
              </a:rPr>
              <a:t>visual impairments</a:t>
            </a:r>
            <a:r>
              <a:rPr lang="en" sz="1500">
                <a:latin typeface="Times New Roman"/>
                <a:ea typeface="Times New Roman"/>
                <a:cs typeface="Times New Roman"/>
                <a:sym typeface="Times New Roman"/>
              </a:rPr>
              <a:t>.</a:t>
            </a:r>
            <a:endParaRPr sz="1500">
              <a:solidFill>
                <a:srgbClr val="695D46"/>
              </a:solidFill>
              <a:latin typeface="Times New Roman"/>
              <a:ea typeface="Times New Roman"/>
              <a:cs typeface="Times New Roman"/>
              <a:sym typeface="Times New Roman"/>
            </a:endParaRPr>
          </a:p>
        </p:txBody>
      </p:sp>
      <p:pic>
        <p:nvPicPr>
          <p:cNvPr id="250" name="Google Shape;250;p37"/>
          <p:cNvPicPr preferRelativeResize="0"/>
          <p:nvPr/>
        </p:nvPicPr>
        <p:blipFill>
          <a:blip r:embed="rId3">
            <a:alphaModFix/>
          </a:blip>
          <a:stretch>
            <a:fillRect/>
          </a:stretch>
        </p:blipFill>
        <p:spPr>
          <a:xfrm>
            <a:off x="3975513" y="1181025"/>
            <a:ext cx="572700" cy="572700"/>
          </a:xfrm>
          <a:prstGeom prst="rect">
            <a:avLst/>
          </a:prstGeom>
          <a:noFill/>
          <a:ln>
            <a:noFill/>
          </a:ln>
        </p:spPr>
      </p:pic>
      <p:sp>
        <p:nvSpPr>
          <p:cNvPr id="251" name="Google Shape;251;p37"/>
          <p:cNvSpPr txBox="1"/>
          <p:nvPr/>
        </p:nvSpPr>
        <p:spPr>
          <a:xfrm>
            <a:off x="4086613" y="1181025"/>
            <a:ext cx="8370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lt1"/>
                </a:solidFill>
              </a:rPr>
              <a:t>2</a:t>
            </a:r>
            <a:endParaRPr b="1" sz="3200">
              <a:solidFill>
                <a:schemeClr val="lt1"/>
              </a:solidFill>
            </a:endParaRPr>
          </a:p>
        </p:txBody>
      </p:sp>
      <p:pic>
        <p:nvPicPr>
          <p:cNvPr id="252" name="Google Shape;252;p37"/>
          <p:cNvPicPr preferRelativeResize="0"/>
          <p:nvPr/>
        </p:nvPicPr>
        <p:blipFill>
          <a:blip r:embed="rId3">
            <a:alphaModFix/>
          </a:blip>
          <a:stretch>
            <a:fillRect/>
          </a:stretch>
        </p:blipFill>
        <p:spPr>
          <a:xfrm>
            <a:off x="1197838" y="1322525"/>
            <a:ext cx="572700" cy="572700"/>
          </a:xfrm>
          <a:prstGeom prst="rect">
            <a:avLst/>
          </a:prstGeom>
          <a:noFill/>
          <a:ln>
            <a:noFill/>
          </a:ln>
        </p:spPr>
      </p:pic>
      <p:sp>
        <p:nvSpPr>
          <p:cNvPr id="253" name="Google Shape;253;p37"/>
          <p:cNvSpPr txBox="1"/>
          <p:nvPr/>
        </p:nvSpPr>
        <p:spPr>
          <a:xfrm>
            <a:off x="1284813" y="1322525"/>
            <a:ext cx="8370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lt1"/>
                </a:solidFill>
              </a:rPr>
              <a:t>1</a:t>
            </a:r>
            <a:endParaRPr b="1" sz="3200">
              <a:solidFill>
                <a:schemeClr val="lt1"/>
              </a:solidFill>
            </a:endParaRPr>
          </a:p>
        </p:txBody>
      </p:sp>
      <p:pic>
        <p:nvPicPr>
          <p:cNvPr id="254" name="Google Shape;254;p37"/>
          <p:cNvPicPr preferRelativeResize="0"/>
          <p:nvPr/>
        </p:nvPicPr>
        <p:blipFill>
          <a:blip r:embed="rId3">
            <a:alphaModFix/>
          </a:blip>
          <a:stretch>
            <a:fillRect/>
          </a:stretch>
        </p:blipFill>
        <p:spPr>
          <a:xfrm>
            <a:off x="6691713" y="1211675"/>
            <a:ext cx="572700" cy="572700"/>
          </a:xfrm>
          <a:prstGeom prst="rect">
            <a:avLst/>
          </a:prstGeom>
          <a:noFill/>
          <a:ln>
            <a:noFill/>
          </a:ln>
        </p:spPr>
      </p:pic>
      <p:sp>
        <p:nvSpPr>
          <p:cNvPr id="255" name="Google Shape;255;p37"/>
          <p:cNvSpPr txBox="1"/>
          <p:nvPr/>
        </p:nvSpPr>
        <p:spPr>
          <a:xfrm>
            <a:off x="6778688" y="1211675"/>
            <a:ext cx="8370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lt1"/>
                </a:solidFill>
              </a:rPr>
              <a:t>3</a:t>
            </a:r>
            <a:endParaRPr b="1" sz="32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nvSpPr>
        <p:spPr>
          <a:xfrm>
            <a:off x="930475" y="2223975"/>
            <a:ext cx="2745300" cy="572700"/>
          </a:xfrm>
          <a:prstGeom prst="rect">
            <a:avLst/>
          </a:prstGeom>
          <a:noFill/>
          <a:ln>
            <a:noFill/>
          </a:ln>
        </p:spPr>
        <p:txBody>
          <a:bodyPr anchorCtr="0" anchor="t" bIns="91425" lIns="91425" spcFirstLastPara="1" rIns="91425" wrap="square" tIns="91425">
            <a:normAutofit fontScale="92500" lnSpcReduction="20000"/>
          </a:bodyPr>
          <a:lstStyle/>
          <a:p>
            <a:pPr indent="0" lvl="0" marL="12700" rtl="0" algn="l">
              <a:spcBef>
                <a:spcPts val="0"/>
              </a:spcBef>
              <a:spcAft>
                <a:spcPts val="0"/>
              </a:spcAft>
              <a:buNone/>
            </a:pPr>
            <a:r>
              <a:rPr b="1" lang="en" sz="3200">
                <a:solidFill>
                  <a:srgbClr val="EF6C00"/>
                </a:solidFill>
                <a:latin typeface="Times New Roman"/>
                <a:ea typeface="Times New Roman"/>
                <a:cs typeface="Times New Roman"/>
                <a:sym typeface="Times New Roman"/>
              </a:rPr>
              <a:t>Going forward</a:t>
            </a:r>
            <a:endParaRPr sz="2800">
              <a:solidFill>
                <a:srgbClr val="000000"/>
              </a:solidFill>
            </a:endParaRPr>
          </a:p>
        </p:txBody>
      </p:sp>
      <p:cxnSp>
        <p:nvCxnSpPr>
          <p:cNvPr id="261" name="Google Shape;261;p38"/>
          <p:cNvCxnSpPr/>
          <p:nvPr/>
        </p:nvCxnSpPr>
        <p:spPr>
          <a:xfrm>
            <a:off x="4101275" y="1299400"/>
            <a:ext cx="9600" cy="2765100"/>
          </a:xfrm>
          <a:prstGeom prst="straightConnector1">
            <a:avLst/>
          </a:prstGeom>
          <a:noFill/>
          <a:ln cap="flat" cmpd="sng" w="76200">
            <a:solidFill>
              <a:srgbClr val="595959"/>
            </a:solidFill>
            <a:prstDash val="solid"/>
            <a:round/>
            <a:headEnd len="med" w="med" type="stealth"/>
            <a:tailEnd len="med" w="med" type="stealth"/>
          </a:ln>
        </p:spPr>
      </p:cxnSp>
      <p:sp>
        <p:nvSpPr>
          <p:cNvPr id="262" name="Google Shape;262;p38"/>
          <p:cNvSpPr txBox="1"/>
          <p:nvPr/>
        </p:nvSpPr>
        <p:spPr>
          <a:xfrm>
            <a:off x="4633025" y="2223975"/>
            <a:ext cx="2426700" cy="1092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EF6C00"/>
              </a:buClr>
              <a:buSzPts val="1700"/>
              <a:buFont typeface="Times New Roman"/>
              <a:buChar char="●"/>
            </a:pPr>
            <a:r>
              <a:rPr lang="en" sz="1700">
                <a:solidFill>
                  <a:srgbClr val="EF6C00"/>
                </a:solidFill>
                <a:latin typeface="Times New Roman"/>
                <a:ea typeface="Times New Roman"/>
                <a:cs typeface="Times New Roman"/>
                <a:sym typeface="Times New Roman"/>
              </a:rPr>
              <a:t>Takeaways</a:t>
            </a:r>
            <a:endParaRPr sz="1700">
              <a:solidFill>
                <a:srgbClr val="EF6C00"/>
              </a:solidFill>
              <a:latin typeface="Times New Roman"/>
              <a:ea typeface="Times New Roman"/>
              <a:cs typeface="Times New Roman"/>
              <a:sym typeface="Times New Roman"/>
            </a:endParaRPr>
          </a:p>
          <a:p>
            <a:pPr indent="-336550" lvl="0" marL="457200" rtl="0" algn="l">
              <a:spcBef>
                <a:spcPts val="700"/>
              </a:spcBef>
              <a:spcAft>
                <a:spcPts val="0"/>
              </a:spcAft>
              <a:buClr>
                <a:srgbClr val="EF6C00"/>
              </a:buClr>
              <a:buSzPts val="1700"/>
              <a:buFont typeface="Times New Roman"/>
              <a:buChar char="●"/>
            </a:pPr>
            <a:r>
              <a:rPr lang="en" sz="1700">
                <a:solidFill>
                  <a:srgbClr val="EF6C00"/>
                </a:solidFill>
                <a:latin typeface="Times New Roman"/>
                <a:ea typeface="Times New Roman"/>
                <a:cs typeface="Times New Roman"/>
                <a:sym typeface="Times New Roman"/>
              </a:rPr>
              <a:t>Next steps</a:t>
            </a:r>
            <a:endParaRPr sz="1700">
              <a:solidFill>
                <a:srgbClr val="EF6C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59595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2700" rtl="0" algn="l">
              <a:lnSpc>
                <a:spcPct val="115000"/>
              </a:lnSpc>
              <a:spcBef>
                <a:spcPts val="100"/>
              </a:spcBef>
              <a:spcAft>
                <a:spcPts val="0"/>
              </a:spcAft>
              <a:buNone/>
            </a:pPr>
            <a:r>
              <a:rPr b="1" lang="en" sz="1950">
                <a:latin typeface="Times New Roman"/>
                <a:ea typeface="Times New Roman"/>
                <a:cs typeface="Times New Roman"/>
                <a:sym typeface="Times New Roman"/>
              </a:rPr>
              <a:t>Takeaways</a:t>
            </a:r>
            <a:endParaRPr b="1">
              <a:latin typeface="Times New Roman"/>
              <a:ea typeface="Times New Roman"/>
              <a:cs typeface="Times New Roman"/>
              <a:sym typeface="Times New Roman"/>
            </a:endParaRPr>
          </a:p>
        </p:txBody>
      </p:sp>
      <p:sp>
        <p:nvSpPr>
          <p:cNvPr id="268" name="Google Shape;268;p39"/>
          <p:cNvSpPr txBox="1"/>
          <p:nvPr/>
        </p:nvSpPr>
        <p:spPr>
          <a:xfrm>
            <a:off x="502400" y="1124150"/>
            <a:ext cx="4023600" cy="3908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Impact:</a:t>
            </a:r>
            <a:endParaRPr b="1" sz="1800">
              <a:solidFill>
                <a:schemeClr val="dk1"/>
              </a:solidFill>
              <a:latin typeface="Times New Roman"/>
              <a:ea typeface="Times New Roman"/>
              <a:cs typeface="Times New Roman"/>
              <a:sym typeface="Times New Roman"/>
            </a:endParaRPr>
          </a:p>
          <a:p>
            <a:pPr indent="0" lvl="0" marL="0" marR="0" rtl="0" algn="just">
              <a:spcBef>
                <a:spcPts val="1200"/>
              </a:spcBef>
              <a:spcAft>
                <a:spcPts val="0"/>
              </a:spcAft>
              <a:buNone/>
            </a:pPr>
            <a:r>
              <a:rPr lang="en">
                <a:solidFill>
                  <a:schemeClr val="dk1"/>
                </a:solidFill>
                <a:latin typeface="Times New Roman"/>
                <a:ea typeface="Times New Roman"/>
                <a:cs typeface="Times New Roman"/>
                <a:sym typeface="Times New Roman"/>
              </a:rPr>
              <a:t>Implementing features that allow users to select the number of travelers, such as family, couples, solo travelers, or friends, and offering the option to choose travel dates will create a more personalized and best travel experience. By providing these customizable options, the platform can accommodate different user needs, making the travel planning process more efficient and enjoyable. This approach encourages users to explore travel scenarios based on their group type and travel dates, leading to better decision-making. Furthermore, offering a user-friendly planning interface enhances customer satisfaction, engagement, and loyalty, positioning the platform as a go-to travel planning resource for a diverse range of travelers.</a:t>
            </a:r>
            <a:endParaRPr>
              <a:solidFill>
                <a:schemeClr val="dk1"/>
              </a:solidFill>
              <a:latin typeface="Times New Roman"/>
              <a:ea typeface="Times New Roman"/>
              <a:cs typeface="Times New Roman"/>
              <a:sym typeface="Times New Roman"/>
            </a:endParaRPr>
          </a:p>
        </p:txBody>
      </p:sp>
      <p:sp>
        <p:nvSpPr>
          <p:cNvPr id="269" name="Google Shape;269;p39"/>
          <p:cNvSpPr txBox="1"/>
          <p:nvPr/>
        </p:nvSpPr>
        <p:spPr>
          <a:xfrm>
            <a:off x="4765075" y="971750"/>
            <a:ext cx="3893100" cy="3599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600"/>
              </a:spcAft>
              <a:buNone/>
            </a:pPr>
            <a:r>
              <a:rPr b="1" lang="en" sz="1800">
                <a:solidFill>
                  <a:srgbClr val="0D0D0D"/>
                </a:solidFill>
                <a:highlight>
                  <a:srgbClr val="FFFFFF"/>
                </a:highlight>
                <a:latin typeface="Times New Roman"/>
                <a:ea typeface="Times New Roman"/>
                <a:cs typeface="Times New Roman"/>
                <a:sym typeface="Times New Roman"/>
              </a:rPr>
              <a:t>What I learned:</a:t>
            </a:r>
            <a:br>
              <a:rPr b="1" lang="en" sz="1800">
                <a:solidFill>
                  <a:srgbClr val="0D0D0D"/>
                </a:solidFill>
                <a:highlight>
                  <a:srgbClr val="FFFFFF"/>
                </a:highlight>
                <a:latin typeface="Times New Roman"/>
                <a:ea typeface="Times New Roman"/>
                <a:cs typeface="Times New Roman"/>
                <a:sym typeface="Times New Roman"/>
              </a:rPr>
            </a:br>
            <a:r>
              <a:rPr lang="en">
                <a:solidFill>
                  <a:srgbClr val="0D0D0D"/>
                </a:solidFill>
                <a:highlight>
                  <a:srgbClr val="FFFFFF"/>
                </a:highlight>
                <a:latin typeface="Times New Roman"/>
                <a:ea typeface="Times New Roman"/>
                <a:cs typeface="Times New Roman"/>
                <a:sym typeface="Times New Roman"/>
              </a:rPr>
              <a:t>Through this project, I learned that flexibility and personalization are key to a successful travel planning experience. Offering features like selecting the type of travel group (family, couple, solo, friends) and allowing users to choose specific travel dates significantly improves the planning process. It enables users to visualize trips more clearly and plan according to their unique needs and preferences. Additionally, I realized the importance of making the travel planning interface intuitive and accessible, ensuring that users can easily experiment with different travel scenarios and organize their trips with minimal effort. This enhances user engagement and builds a stronger connection between the platform and its users.</a:t>
            </a:r>
            <a:endParaRPr>
              <a:solidFill>
                <a:srgbClr val="695D46"/>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2700" rtl="0" algn="l">
              <a:lnSpc>
                <a:spcPct val="115000"/>
              </a:lnSpc>
              <a:spcBef>
                <a:spcPts val="100"/>
              </a:spcBef>
              <a:spcAft>
                <a:spcPts val="0"/>
              </a:spcAft>
              <a:buNone/>
            </a:pPr>
            <a:r>
              <a:rPr b="1" lang="en" sz="1950">
                <a:latin typeface="Times New Roman"/>
                <a:ea typeface="Times New Roman"/>
                <a:cs typeface="Times New Roman"/>
                <a:sym typeface="Times New Roman"/>
              </a:rPr>
              <a:t>Next steps</a:t>
            </a:r>
            <a:endParaRPr b="1">
              <a:latin typeface="Times New Roman"/>
              <a:ea typeface="Times New Roman"/>
              <a:cs typeface="Times New Roman"/>
              <a:sym typeface="Times New Roman"/>
            </a:endParaRPr>
          </a:p>
        </p:txBody>
      </p:sp>
      <p:sp>
        <p:nvSpPr>
          <p:cNvPr id="275" name="Google Shape;275;p40"/>
          <p:cNvSpPr txBox="1"/>
          <p:nvPr/>
        </p:nvSpPr>
        <p:spPr>
          <a:xfrm>
            <a:off x="526500" y="2131200"/>
            <a:ext cx="2533800" cy="23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Conduct another round of competitive analysis to know the competitive products in the market, as this segment is less explored and has a big future market.</a:t>
            </a:r>
            <a:endParaRPr b="1" sz="1700">
              <a:latin typeface="Times New Roman"/>
              <a:ea typeface="Times New Roman"/>
              <a:cs typeface="Times New Roman"/>
              <a:sym typeface="Times New Roman"/>
            </a:endParaRPr>
          </a:p>
        </p:txBody>
      </p:sp>
      <p:sp>
        <p:nvSpPr>
          <p:cNvPr id="276" name="Google Shape;276;p40"/>
          <p:cNvSpPr txBox="1"/>
          <p:nvPr/>
        </p:nvSpPr>
        <p:spPr>
          <a:xfrm>
            <a:off x="3218125" y="2111425"/>
            <a:ext cx="2533800" cy="2263800"/>
          </a:xfrm>
          <a:prstGeom prst="rect">
            <a:avLst/>
          </a:prstGeom>
          <a:noFill/>
          <a:ln>
            <a:noFill/>
          </a:ln>
        </p:spPr>
        <p:txBody>
          <a:bodyPr anchorCtr="0" anchor="t" bIns="91425" lIns="91425" spcFirstLastPara="1" rIns="91425" wrap="square" tIns="91425">
            <a:noAutofit/>
          </a:bodyPr>
          <a:lstStyle/>
          <a:p>
            <a:pPr indent="0" lvl="0" marL="12700" marR="12700" rtl="0" algn="ctr">
              <a:lnSpc>
                <a:spcPct val="116000"/>
              </a:lnSpc>
              <a:spcBef>
                <a:spcPts val="100"/>
              </a:spcBef>
              <a:spcAft>
                <a:spcPts val="0"/>
              </a:spcAft>
              <a:buNone/>
            </a:pPr>
            <a:r>
              <a:rPr lang="en" sz="1800">
                <a:solidFill>
                  <a:schemeClr val="dk1"/>
                </a:solidFill>
                <a:latin typeface="Times New Roman"/>
                <a:ea typeface="Times New Roman"/>
                <a:cs typeface="Times New Roman"/>
                <a:sym typeface="Times New Roman"/>
              </a:rPr>
              <a:t>Conduct post launch usability study to highlight new pain points of users and address them again .</a:t>
            </a:r>
            <a:endParaRPr b="1" sz="1800">
              <a:solidFill>
                <a:schemeClr val="dk1"/>
              </a:solidFill>
              <a:latin typeface="Times New Roman"/>
              <a:ea typeface="Times New Roman"/>
              <a:cs typeface="Times New Roman"/>
              <a:sym typeface="Times New Roman"/>
            </a:endParaRPr>
          </a:p>
        </p:txBody>
      </p:sp>
      <p:sp>
        <p:nvSpPr>
          <p:cNvPr id="277" name="Google Shape;277;p40"/>
          <p:cNvSpPr txBox="1"/>
          <p:nvPr/>
        </p:nvSpPr>
        <p:spPr>
          <a:xfrm>
            <a:off x="6037375" y="1906450"/>
            <a:ext cx="2533800" cy="29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conduct thorough user testing for a diverse set of users, including families, solo travelers, couples, and friends. This will help identify areas for improvement, ensure the platform meets user expectations, and highlight any usability issues that need refinement.</a:t>
            </a:r>
            <a:endParaRPr sz="2400">
              <a:solidFill>
                <a:schemeClr val="dk1"/>
              </a:solidFill>
              <a:latin typeface="Times New Roman"/>
              <a:ea typeface="Times New Roman"/>
              <a:cs typeface="Times New Roman"/>
              <a:sym typeface="Times New Roman"/>
            </a:endParaRPr>
          </a:p>
        </p:txBody>
      </p:sp>
      <p:pic>
        <p:nvPicPr>
          <p:cNvPr id="278" name="Google Shape;278;p40"/>
          <p:cNvPicPr preferRelativeResize="0"/>
          <p:nvPr/>
        </p:nvPicPr>
        <p:blipFill>
          <a:blip r:embed="rId3">
            <a:alphaModFix/>
          </a:blip>
          <a:stretch>
            <a:fillRect/>
          </a:stretch>
        </p:blipFill>
        <p:spPr>
          <a:xfrm>
            <a:off x="1416538" y="1181975"/>
            <a:ext cx="657225" cy="666750"/>
          </a:xfrm>
          <a:prstGeom prst="rect">
            <a:avLst/>
          </a:prstGeom>
          <a:noFill/>
          <a:ln>
            <a:noFill/>
          </a:ln>
        </p:spPr>
      </p:pic>
      <p:pic>
        <p:nvPicPr>
          <p:cNvPr id="279" name="Google Shape;279;p40"/>
          <p:cNvPicPr preferRelativeResize="0"/>
          <p:nvPr/>
        </p:nvPicPr>
        <p:blipFill>
          <a:blip r:embed="rId3">
            <a:alphaModFix/>
          </a:blip>
          <a:stretch>
            <a:fillRect/>
          </a:stretch>
        </p:blipFill>
        <p:spPr>
          <a:xfrm>
            <a:off x="6886088" y="1128713"/>
            <a:ext cx="657225" cy="666750"/>
          </a:xfrm>
          <a:prstGeom prst="rect">
            <a:avLst/>
          </a:prstGeom>
          <a:noFill/>
          <a:ln>
            <a:noFill/>
          </a:ln>
        </p:spPr>
      </p:pic>
      <p:pic>
        <p:nvPicPr>
          <p:cNvPr id="280" name="Google Shape;280;p40"/>
          <p:cNvPicPr preferRelativeResize="0"/>
          <p:nvPr/>
        </p:nvPicPr>
        <p:blipFill>
          <a:blip r:embed="rId3">
            <a:alphaModFix/>
          </a:blip>
          <a:stretch>
            <a:fillRect/>
          </a:stretch>
        </p:blipFill>
        <p:spPr>
          <a:xfrm>
            <a:off x="3976013" y="1128725"/>
            <a:ext cx="657225" cy="666750"/>
          </a:xfrm>
          <a:prstGeom prst="rect">
            <a:avLst/>
          </a:prstGeom>
          <a:noFill/>
          <a:ln>
            <a:noFill/>
          </a:ln>
        </p:spPr>
      </p:pic>
      <p:pic>
        <p:nvPicPr>
          <p:cNvPr id="281" name="Google Shape;281;p40"/>
          <p:cNvPicPr preferRelativeResize="0"/>
          <p:nvPr/>
        </p:nvPicPr>
        <p:blipFill>
          <a:blip r:embed="rId4">
            <a:alphaModFix/>
          </a:blip>
          <a:stretch>
            <a:fillRect/>
          </a:stretch>
        </p:blipFill>
        <p:spPr>
          <a:xfrm>
            <a:off x="3985538" y="1129575"/>
            <a:ext cx="638175" cy="771525"/>
          </a:xfrm>
          <a:prstGeom prst="rect">
            <a:avLst/>
          </a:prstGeom>
          <a:noFill/>
          <a:ln>
            <a:noFill/>
          </a:ln>
        </p:spPr>
      </p:pic>
      <p:pic>
        <p:nvPicPr>
          <p:cNvPr id="282" name="Google Shape;282;p40"/>
          <p:cNvPicPr preferRelativeResize="0"/>
          <p:nvPr/>
        </p:nvPicPr>
        <p:blipFill>
          <a:blip r:embed="rId4">
            <a:alphaModFix/>
          </a:blip>
          <a:stretch>
            <a:fillRect/>
          </a:stretch>
        </p:blipFill>
        <p:spPr>
          <a:xfrm>
            <a:off x="2226163" y="1170125"/>
            <a:ext cx="638175" cy="771525"/>
          </a:xfrm>
          <a:prstGeom prst="rect">
            <a:avLst/>
          </a:prstGeom>
          <a:noFill/>
          <a:ln>
            <a:noFill/>
          </a:ln>
        </p:spPr>
      </p:pic>
      <p:pic>
        <p:nvPicPr>
          <p:cNvPr id="283" name="Google Shape;283;p40"/>
          <p:cNvPicPr preferRelativeResize="0"/>
          <p:nvPr/>
        </p:nvPicPr>
        <p:blipFill>
          <a:blip r:embed="rId5">
            <a:alphaModFix/>
          </a:blip>
          <a:stretch>
            <a:fillRect/>
          </a:stretch>
        </p:blipFill>
        <p:spPr>
          <a:xfrm>
            <a:off x="6973213" y="1170125"/>
            <a:ext cx="483000" cy="583925"/>
          </a:xfrm>
          <a:prstGeom prst="rect">
            <a:avLst/>
          </a:prstGeom>
          <a:noFill/>
          <a:ln>
            <a:noFill/>
          </a:ln>
        </p:spPr>
      </p:pic>
      <p:sp>
        <p:nvSpPr>
          <p:cNvPr id="284" name="Google Shape;284;p40"/>
          <p:cNvSpPr txBox="1"/>
          <p:nvPr/>
        </p:nvSpPr>
        <p:spPr>
          <a:xfrm>
            <a:off x="1196050" y="1017725"/>
            <a:ext cx="1133100" cy="101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rPr>
              <a:t>1</a:t>
            </a:r>
            <a:endParaRPr sz="30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 sz="13000">
                <a:solidFill>
                  <a:schemeClr val="dk1"/>
                </a:solidFill>
                <a:latin typeface="PT Sans Narrow"/>
                <a:ea typeface="PT Sans Narrow"/>
                <a:cs typeface="PT Sans Narrow"/>
                <a:sym typeface="PT Sans Narrow"/>
              </a:rPr>
              <a:t>Thank  you</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355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EF6C00"/>
                </a:solidFill>
              </a:rPr>
              <a:t>Project overview</a:t>
            </a:r>
            <a:endParaRPr b="1">
              <a:solidFill>
                <a:srgbClr val="EF6C00"/>
              </a:solidFill>
            </a:endParaRPr>
          </a:p>
        </p:txBody>
      </p:sp>
      <p:sp>
        <p:nvSpPr>
          <p:cNvPr id="71" name="Google Shape;71;p15"/>
          <p:cNvSpPr txBox="1"/>
          <p:nvPr>
            <p:ph idx="1" type="body"/>
          </p:nvPr>
        </p:nvSpPr>
        <p:spPr>
          <a:xfrm>
            <a:off x="813750" y="1152475"/>
            <a:ext cx="8160900" cy="1679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000">
                <a:solidFill>
                  <a:schemeClr val="dk1"/>
                </a:solidFill>
              </a:rPr>
              <a:t>The Problem:</a:t>
            </a:r>
            <a:endParaRPr b="1" sz="2000">
              <a:solidFill>
                <a:schemeClr val="dk1"/>
              </a:solidFill>
            </a:endParaRPr>
          </a:p>
          <a:p>
            <a:pPr indent="0" lvl="0" marL="0" rtl="0" algn="just">
              <a:spcBef>
                <a:spcPts val="1200"/>
              </a:spcBef>
              <a:spcAft>
                <a:spcPts val="1200"/>
              </a:spcAft>
              <a:buNone/>
            </a:pPr>
            <a:r>
              <a:rPr lang="en" sz="2000">
                <a:solidFill>
                  <a:schemeClr val="dk1"/>
                </a:solidFill>
              </a:rPr>
              <a:t>Ramesh is a traveler, he is getting confused with unfamiliar places. This confusion might leads to missing of several opportunities to experience unique places and many travelers is not aware of best time to visit places. This also haves the season specific recommendations</a:t>
            </a:r>
            <a:endParaRPr sz="2000">
              <a:solidFill>
                <a:schemeClr val="dk1"/>
              </a:solidFill>
            </a:endParaRPr>
          </a:p>
        </p:txBody>
      </p:sp>
      <p:sp>
        <p:nvSpPr>
          <p:cNvPr id="72" name="Google Shape;72;p15"/>
          <p:cNvSpPr txBox="1"/>
          <p:nvPr>
            <p:ph idx="1" type="body"/>
          </p:nvPr>
        </p:nvSpPr>
        <p:spPr>
          <a:xfrm>
            <a:off x="813750" y="3131750"/>
            <a:ext cx="8018700" cy="167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dk1"/>
                </a:solidFill>
              </a:rPr>
              <a:t>The Goal:</a:t>
            </a:r>
            <a:endParaRPr b="1" sz="1700">
              <a:solidFill>
                <a:schemeClr val="dk1"/>
              </a:solidFill>
            </a:endParaRPr>
          </a:p>
          <a:p>
            <a:pPr indent="0" lvl="0" marL="0" rtl="0" algn="just">
              <a:spcBef>
                <a:spcPts val="1200"/>
              </a:spcBef>
              <a:spcAft>
                <a:spcPts val="1200"/>
              </a:spcAft>
              <a:buNone/>
            </a:pPr>
            <a:r>
              <a:rPr lang="en" sz="1850">
                <a:solidFill>
                  <a:schemeClr val="dk1"/>
                </a:solidFill>
              </a:rPr>
              <a:t>The Smart Travel Planning website aims to solve these issues by providing real-time, customized travel options and seamless integration of data in a single platform.</a:t>
            </a:r>
            <a:endParaRPr sz="1850">
              <a:solidFill>
                <a:schemeClr val="dk1"/>
              </a:solidFill>
            </a:endParaRPr>
          </a:p>
        </p:txBody>
      </p:sp>
      <p:pic>
        <p:nvPicPr>
          <p:cNvPr id="73" name="Google Shape;73;p15"/>
          <p:cNvPicPr preferRelativeResize="0"/>
          <p:nvPr/>
        </p:nvPicPr>
        <p:blipFill>
          <a:blip r:embed="rId3">
            <a:alphaModFix/>
          </a:blip>
          <a:stretch>
            <a:fillRect/>
          </a:stretch>
        </p:blipFill>
        <p:spPr>
          <a:xfrm>
            <a:off x="311700" y="1152475"/>
            <a:ext cx="508950" cy="508950"/>
          </a:xfrm>
          <a:prstGeom prst="rect">
            <a:avLst/>
          </a:prstGeom>
          <a:noFill/>
          <a:ln>
            <a:noFill/>
          </a:ln>
        </p:spPr>
      </p:pic>
      <p:pic>
        <p:nvPicPr>
          <p:cNvPr id="74" name="Google Shape;74;p15"/>
          <p:cNvPicPr preferRelativeResize="0"/>
          <p:nvPr/>
        </p:nvPicPr>
        <p:blipFill>
          <a:blip r:embed="rId4">
            <a:alphaModFix/>
          </a:blip>
          <a:stretch>
            <a:fillRect/>
          </a:stretch>
        </p:blipFill>
        <p:spPr>
          <a:xfrm>
            <a:off x="311700" y="3131750"/>
            <a:ext cx="508950" cy="516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355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EF6C00"/>
                </a:solidFill>
              </a:rPr>
              <a:t>Project Overview:</a:t>
            </a:r>
            <a:endParaRPr b="1">
              <a:solidFill>
                <a:srgbClr val="EF6C00"/>
              </a:solidFill>
            </a:endParaRPr>
          </a:p>
        </p:txBody>
      </p:sp>
      <p:sp>
        <p:nvSpPr>
          <p:cNvPr id="80" name="Google Shape;80;p16"/>
          <p:cNvSpPr txBox="1"/>
          <p:nvPr>
            <p:ph idx="1" type="body"/>
          </p:nvPr>
        </p:nvSpPr>
        <p:spPr>
          <a:xfrm>
            <a:off x="926700" y="1176000"/>
            <a:ext cx="3645300" cy="362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
                <a:solidFill>
                  <a:schemeClr val="dk1"/>
                </a:solidFill>
              </a:rPr>
              <a:t>My Role:</a:t>
            </a:r>
            <a:endParaRPr b="1">
              <a:solidFill>
                <a:schemeClr val="dk1"/>
              </a:solidFill>
            </a:endParaRPr>
          </a:p>
          <a:p>
            <a:pPr indent="0" lvl="0" marL="0" rtl="0" algn="just">
              <a:spcBef>
                <a:spcPts val="1200"/>
              </a:spcBef>
              <a:spcAft>
                <a:spcPts val="1200"/>
              </a:spcAft>
              <a:buNone/>
            </a:pPr>
            <a:r>
              <a:rPr lang="en">
                <a:solidFill>
                  <a:schemeClr val="dk1"/>
                </a:solidFill>
              </a:rPr>
              <a:t>I am the product designer for this project, I am taking on multiple key roles, including Frontend Developer, Backend Developer, Database Administrator. This allows me to control every aspect of the project, from designing the user interface to managing server-side logic and ensuring seamless integration of external data sources.</a:t>
            </a:r>
            <a:endParaRPr>
              <a:solidFill>
                <a:schemeClr val="dk1"/>
              </a:solidFill>
            </a:endParaRPr>
          </a:p>
        </p:txBody>
      </p:sp>
      <p:pic>
        <p:nvPicPr>
          <p:cNvPr id="81" name="Google Shape;81;p16"/>
          <p:cNvPicPr preferRelativeResize="0"/>
          <p:nvPr/>
        </p:nvPicPr>
        <p:blipFill>
          <a:blip r:embed="rId3">
            <a:alphaModFix/>
          </a:blip>
          <a:stretch>
            <a:fillRect/>
          </a:stretch>
        </p:blipFill>
        <p:spPr>
          <a:xfrm>
            <a:off x="404675" y="1176000"/>
            <a:ext cx="522025" cy="522025"/>
          </a:xfrm>
          <a:prstGeom prst="rect">
            <a:avLst/>
          </a:prstGeom>
          <a:noFill/>
          <a:ln>
            <a:noFill/>
          </a:ln>
        </p:spPr>
      </p:pic>
      <p:pic>
        <p:nvPicPr>
          <p:cNvPr id="82" name="Google Shape;82;p16"/>
          <p:cNvPicPr preferRelativeResize="0"/>
          <p:nvPr/>
        </p:nvPicPr>
        <p:blipFill>
          <a:blip r:embed="rId4">
            <a:alphaModFix/>
          </a:blip>
          <a:stretch>
            <a:fillRect/>
          </a:stretch>
        </p:blipFill>
        <p:spPr>
          <a:xfrm>
            <a:off x="4724400" y="1125325"/>
            <a:ext cx="564518" cy="572700"/>
          </a:xfrm>
          <a:prstGeom prst="rect">
            <a:avLst/>
          </a:prstGeom>
          <a:noFill/>
          <a:ln>
            <a:noFill/>
          </a:ln>
        </p:spPr>
      </p:pic>
      <p:sp>
        <p:nvSpPr>
          <p:cNvPr id="83" name="Google Shape;83;p16"/>
          <p:cNvSpPr txBox="1"/>
          <p:nvPr>
            <p:ph idx="1" type="body"/>
          </p:nvPr>
        </p:nvSpPr>
        <p:spPr>
          <a:xfrm>
            <a:off x="5347725" y="1176000"/>
            <a:ext cx="3645300" cy="362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solidFill>
                  <a:schemeClr val="dk1"/>
                </a:solidFill>
              </a:rPr>
              <a:t>Responsibilities:</a:t>
            </a:r>
            <a:endParaRPr b="1">
              <a:solidFill>
                <a:schemeClr val="dk1"/>
              </a:solidFill>
            </a:endParaRPr>
          </a:p>
          <a:p>
            <a:pPr indent="0" lvl="0" marL="0" rtl="0" algn="just">
              <a:spcBef>
                <a:spcPts val="1200"/>
              </a:spcBef>
              <a:spcAft>
                <a:spcPts val="1200"/>
              </a:spcAft>
              <a:buNone/>
            </a:pPr>
            <a:r>
              <a:rPr lang="en">
                <a:solidFill>
                  <a:schemeClr val="dk1"/>
                </a:solidFill>
              </a:rPr>
              <a:t>Designing and implementing travel planning website, ensuring they optimized for performance across various devices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cxnSp>
        <p:nvCxnSpPr>
          <p:cNvPr id="88" name="Google Shape;88;p17"/>
          <p:cNvCxnSpPr/>
          <p:nvPr/>
        </p:nvCxnSpPr>
        <p:spPr>
          <a:xfrm>
            <a:off x="4544850" y="435075"/>
            <a:ext cx="54300" cy="4405500"/>
          </a:xfrm>
          <a:prstGeom prst="straightConnector1">
            <a:avLst/>
          </a:prstGeom>
          <a:noFill/>
          <a:ln cap="flat" cmpd="sng" w="38100">
            <a:solidFill>
              <a:srgbClr val="FF0000"/>
            </a:solidFill>
            <a:prstDash val="solid"/>
            <a:round/>
            <a:headEnd len="med" w="med" type="none"/>
            <a:tailEnd len="med" w="med" type="none"/>
          </a:ln>
        </p:spPr>
      </p:cxnSp>
      <p:sp>
        <p:nvSpPr>
          <p:cNvPr id="89" name="Google Shape;89;p17"/>
          <p:cNvSpPr txBox="1"/>
          <p:nvPr/>
        </p:nvSpPr>
        <p:spPr>
          <a:xfrm>
            <a:off x="1099800" y="1744250"/>
            <a:ext cx="3279600" cy="139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500">
                <a:solidFill>
                  <a:schemeClr val="dk1"/>
                </a:solidFill>
              </a:rPr>
              <a:t>Understanding the user</a:t>
            </a:r>
            <a:endParaRPr sz="3500">
              <a:solidFill>
                <a:schemeClr val="dk1"/>
              </a:solidFill>
            </a:endParaRPr>
          </a:p>
        </p:txBody>
      </p:sp>
      <p:sp>
        <p:nvSpPr>
          <p:cNvPr id="90" name="Google Shape;90;p17"/>
          <p:cNvSpPr txBox="1"/>
          <p:nvPr/>
        </p:nvSpPr>
        <p:spPr>
          <a:xfrm>
            <a:off x="4860700" y="1744250"/>
            <a:ext cx="3407400" cy="146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User research</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Personas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Problem statements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User journey maps</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User Research: Summary</a:t>
            </a:r>
            <a:endParaRPr b="1">
              <a:solidFill>
                <a:srgbClr val="FF0000"/>
              </a:solidFill>
            </a:endParaRPr>
          </a:p>
        </p:txBody>
      </p:sp>
      <p:sp>
        <p:nvSpPr>
          <p:cNvPr id="96" name="Google Shape;96;p18"/>
          <p:cNvSpPr txBox="1"/>
          <p:nvPr>
            <p:ph idx="1" type="body"/>
          </p:nvPr>
        </p:nvSpPr>
        <p:spPr>
          <a:xfrm>
            <a:off x="355200" y="1602850"/>
            <a:ext cx="8520600" cy="3270600"/>
          </a:xfrm>
          <a:prstGeom prst="rect">
            <a:avLst/>
          </a:prstGeom>
        </p:spPr>
        <p:txBody>
          <a:bodyPr anchorCtr="0" anchor="t" bIns="91425" lIns="91425" spcFirstLastPara="1" rIns="91425" wrap="square" tIns="91425">
            <a:normAutofit fontScale="47500" lnSpcReduction="10000"/>
          </a:bodyPr>
          <a:lstStyle/>
          <a:p>
            <a:pPr indent="0" lvl="0" marL="0" rtl="0" algn="just">
              <a:spcBef>
                <a:spcPts val="0"/>
              </a:spcBef>
              <a:spcAft>
                <a:spcPts val="0"/>
              </a:spcAft>
              <a:buNone/>
            </a:pPr>
            <a:r>
              <a:rPr lang="en" sz="2900">
                <a:solidFill>
                  <a:schemeClr val="dk1"/>
                </a:solidFill>
              </a:rPr>
              <a:t>I conducted user studies to gain insights into how travelers approach trip planning and the challenges they face. The participants included a diverse range of travelers, from frequent flyers and business travelers to casual vacationers and budget-conscious adventurers. Through a combination of surveys and in-depth interviews, I gathered valuable data on their planning habits, the tools they use, and their pain points.</a:t>
            </a:r>
            <a:endParaRPr sz="2900">
              <a:solidFill>
                <a:schemeClr val="dk1"/>
              </a:solidFill>
            </a:endParaRPr>
          </a:p>
          <a:p>
            <a:pPr indent="0" lvl="0" marL="0" rtl="0" algn="just">
              <a:spcBef>
                <a:spcPts val="1200"/>
              </a:spcBef>
              <a:spcAft>
                <a:spcPts val="0"/>
              </a:spcAft>
              <a:buNone/>
            </a:pPr>
            <a:r>
              <a:rPr lang="en" sz="2900">
                <a:solidFill>
                  <a:schemeClr val="dk1"/>
                </a:solidFill>
              </a:rPr>
              <a:t>Many users expressed frustration with the overwhelming amount of information from various sources, making it difficult to consolidate and optimize their travel plans. Common pain points included a lack of real-time updates, difficulty in finding personalized recommendations, and challenges with route and cost optimization. Usability testing of existing travel planning tools further highlighted these frustrations, revealing gaps in features like seamless integration of transportation, accommodations, and activities.</a:t>
            </a:r>
            <a:endParaRPr sz="2900">
              <a:solidFill>
                <a:schemeClr val="dk1"/>
              </a:solidFill>
            </a:endParaRPr>
          </a:p>
          <a:p>
            <a:pPr indent="0" lvl="0" marL="0" rtl="0" algn="just">
              <a:spcBef>
                <a:spcPts val="1200"/>
              </a:spcBef>
              <a:spcAft>
                <a:spcPts val="1200"/>
              </a:spcAft>
              <a:buNone/>
            </a:pPr>
            <a:r>
              <a:rPr lang="en" sz="2900">
                <a:solidFill>
                  <a:schemeClr val="dk1"/>
                </a:solidFill>
              </a:rPr>
              <a:t>These findings provided a clear understanding of user needs, guiding the development of a Smart Travel Planning website. By addressing these pain points, the platform will offer real-time updates, personalized itineraries, and a smoother, more efficient planning process.</a:t>
            </a:r>
            <a:endParaRPr>
              <a:solidFill>
                <a:schemeClr val="dk1"/>
              </a:solidFill>
            </a:endParaRPr>
          </a:p>
        </p:txBody>
      </p:sp>
      <p:pic>
        <p:nvPicPr>
          <p:cNvPr id="97" name="Google Shape;97;p18"/>
          <p:cNvPicPr preferRelativeResize="0"/>
          <p:nvPr/>
        </p:nvPicPr>
        <p:blipFill>
          <a:blip r:embed="rId3">
            <a:alphaModFix/>
          </a:blip>
          <a:stretch>
            <a:fillRect/>
          </a:stretch>
        </p:blipFill>
        <p:spPr>
          <a:xfrm>
            <a:off x="4473088" y="813875"/>
            <a:ext cx="676275" cy="66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831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User Research: Pain Points</a:t>
            </a:r>
            <a:endParaRPr b="1">
              <a:solidFill>
                <a:srgbClr val="FF0000"/>
              </a:solidFill>
            </a:endParaRPr>
          </a:p>
        </p:txBody>
      </p:sp>
      <p:sp>
        <p:nvSpPr>
          <p:cNvPr id="103" name="Google Shape;103;p19"/>
          <p:cNvSpPr txBox="1"/>
          <p:nvPr>
            <p:ph idx="1" type="body"/>
          </p:nvPr>
        </p:nvSpPr>
        <p:spPr>
          <a:xfrm>
            <a:off x="796000" y="1017725"/>
            <a:ext cx="8090400" cy="1663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1018"/>
              <a:buFont typeface="Arial"/>
              <a:buNone/>
            </a:pPr>
            <a:r>
              <a:rPr b="1" lang="en">
                <a:solidFill>
                  <a:schemeClr val="dk1"/>
                </a:solidFill>
              </a:rPr>
              <a:t>Information Overload:</a:t>
            </a:r>
            <a:endParaRPr b="1">
              <a:solidFill>
                <a:schemeClr val="dk1"/>
              </a:solidFill>
            </a:endParaRPr>
          </a:p>
          <a:p>
            <a:pPr indent="0" lvl="0" marL="0" rtl="0" algn="just">
              <a:lnSpc>
                <a:spcPct val="95000"/>
              </a:lnSpc>
              <a:spcBef>
                <a:spcPts val="1200"/>
              </a:spcBef>
              <a:spcAft>
                <a:spcPts val="1200"/>
              </a:spcAft>
              <a:buSzPts val="1018"/>
              <a:buNone/>
            </a:pPr>
            <a:r>
              <a:rPr lang="en">
                <a:solidFill>
                  <a:schemeClr val="dk1"/>
                </a:solidFill>
              </a:rPr>
              <a:t>Users often struggle with the vast amount of travel information scattered across various platforms. They find it challenging to consolidate all this data into a cohesive plan, leading to confusion and inefficiency.</a:t>
            </a:r>
            <a:endParaRPr>
              <a:solidFill>
                <a:schemeClr val="dk1"/>
              </a:solidFill>
            </a:endParaRPr>
          </a:p>
        </p:txBody>
      </p:sp>
      <p:pic>
        <p:nvPicPr>
          <p:cNvPr id="104" name="Google Shape;104;p19"/>
          <p:cNvPicPr preferRelativeResize="0"/>
          <p:nvPr/>
        </p:nvPicPr>
        <p:blipFill>
          <a:blip r:embed="rId3">
            <a:alphaModFix/>
          </a:blip>
          <a:stretch>
            <a:fillRect/>
          </a:stretch>
        </p:blipFill>
        <p:spPr>
          <a:xfrm>
            <a:off x="165525" y="1017725"/>
            <a:ext cx="572700" cy="572700"/>
          </a:xfrm>
          <a:prstGeom prst="rect">
            <a:avLst/>
          </a:prstGeom>
          <a:noFill/>
          <a:ln>
            <a:noFill/>
          </a:ln>
        </p:spPr>
      </p:pic>
      <p:sp>
        <p:nvSpPr>
          <p:cNvPr id="105" name="Google Shape;105;p19"/>
          <p:cNvSpPr txBox="1"/>
          <p:nvPr/>
        </p:nvSpPr>
        <p:spPr>
          <a:xfrm>
            <a:off x="252500" y="1017725"/>
            <a:ext cx="8370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lt1"/>
                </a:solidFill>
              </a:rPr>
              <a:t>1</a:t>
            </a:r>
            <a:endParaRPr b="1" sz="3200">
              <a:solidFill>
                <a:schemeClr val="lt1"/>
              </a:solidFill>
            </a:endParaRPr>
          </a:p>
        </p:txBody>
      </p:sp>
      <p:pic>
        <p:nvPicPr>
          <p:cNvPr id="106" name="Google Shape;106;p19"/>
          <p:cNvPicPr preferRelativeResize="0"/>
          <p:nvPr/>
        </p:nvPicPr>
        <p:blipFill>
          <a:blip r:embed="rId3">
            <a:alphaModFix/>
          </a:blip>
          <a:stretch>
            <a:fillRect/>
          </a:stretch>
        </p:blipFill>
        <p:spPr>
          <a:xfrm>
            <a:off x="165513" y="2866500"/>
            <a:ext cx="572700" cy="572700"/>
          </a:xfrm>
          <a:prstGeom prst="rect">
            <a:avLst/>
          </a:prstGeom>
          <a:noFill/>
          <a:ln>
            <a:noFill/>
          </a:ln>
        </p:spPr>
      </p:pic>
      <p:sp>
        <p:nvSpPr>
          <p:cNvPr id="107" name="Google Shape;107;p19"/>
          <p:cNvSpPr txBox="1"/>
          <p:nvPr/>
        </p:nvSpPr>
        <p:spPr>
          <a:xfrm>
            <a:off x="252488" y="2866500"/>
            <a:ext cx="8370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lt1"/>
                </a:solidFill>
              </a:rPr>
              <a:t>2</a:t>
            </a:r>
            <a:endParaRPr b="1" sz="3200">
              <a:solidFill>
                <a:schemeClr val="lt1"/>
              </a:solidFill>
            </a:endParaRPr>
          </a:p>
        </p:txBody>
      </p:sp>
      <p:sp>
        <p:nvSpPr>
          <p:cNvPr id="108" name="Google Shape;108;p19"/>
          <p:cNvSpPr txBox="1"/>
          <p:nvPr/>
        </p:nvSpPr>
        <p:spPr>
          <a:xfrm>
            <a:off x="796000" y="2937900"/>
            <a:ext cx="7731600" cy="17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Difficulty in Real-Time Updates:</a:t>
            </a:r>
            <a:endParaRPr b="1"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Users expressed frustration with the inability to receive real-time updates on important factors like season </a:t>
            </a:r>
            <a:r>
              <a:rPr lang="en" sz="1800">
                <a:solidFill>
                  <a:schemeClr val="dk1"/>
                </a:solidFill>
              </a:rPr>
              <a:t>specific</a:t>
            </a:r>
            <a:r>
              <a:rPr lang="en" sz="1800">
                <a:solidFill>
                  <a:schemeClr val="dk1"/>
                </a:solidFill>
              </a:rPr>
              <a:t> changes. making it harder for them to adjust their plans on the go. This lack of up-to-date information can lead to missed connections or unexpected delays during their trips.</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Competitive</a:t>
            </a:r>
            <a:r>
              <a:rPr lang="en">
                <a:solidFill>
                  <a:srgbClr val="FF0000"/>
                </a:solidFill>
              </a:rPr>
              <a:t> analysis</a:t>
            </a:r>
            <a:endParaRPr>
              <a:solidFill>
                <a:srgbClr val="FF0000"/>
              </a:solidFill>
            </a:endParaRPr>
          </a:p>
        </p:txBody>
      </p:sp>
      <p:graphicFrame>
        <p:nvGraphicFramePr>
          <p:cNvPr id="114" name="Google Shape;114;p20"/>
          <p:cNvGraphicFramePr/>
          <p:nvPr/>
        </p:nvGraphicFramePr>
        <p:xfrm>
          <a:off x="910475" y="1017725"/>
          <a:ext cx="3000000" cy="3000000"/>
        </p:xfrm>
        <a:graphic>
          <a:graphicData uri="http://schemas.openxmlformats.org/drawingml/2006/table">
            <a:tbl>
              <a:tblPr>
                <a:noFill/>
                <a:tableStyleId>{8AE18A84-BB8A-41A0-9EE7-F57DF2066890}</a:tableStyleId>
              </a:tblPr>
              <a:tblGrid>
                <a:gridCol w="1206500"/>
                <a:gridCol w="1206500"/>
                <a:gridCol w="1206500"/>
                <a:gridCol w="1206500"/>
                <a:gridCol w="1206500"/>
                <a:gridCol w="1206500"/>
              </a:tblGrid>
              <a:tr h="381000">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Feature</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Travelocity</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Expedia</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Travel</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triplt</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Smart Travel Planning Website</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r>
              <a:tr h="381000">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Competitive</a:t>
                      </a:r>
                      <a:r>
                        <a:rPr lang="en" sz="1100">
                          <a:latin typeface="Calibri"/>
                          <a:ea typeface="Calibri"/>
                          <a:cs typeface="Calibri"/>
                          <a:sym typeface="Calibri"/>
                        </a:rPr>
                        <a:t> type</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Direct </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Direct </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Indirect </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i</a:t>
                      </a:r>
                      <a:r>
                        <a:rPr lang="en" sz="1100">
                          <a:latin typeface="Calibri"/>
                          <a:ea typeface="Calibri"/>
                          <a:cs typeface="Calibri"/>
                          <a:sym typeface="Calibri"/>
                        </a:rPr>
                        <a:t>ndirect </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Tailored travel planning, budget and preferences focused</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Trip Planning Algorithm</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Basic recommendation engine based on user search</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Advanced booking algorithms</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Driven non recommendation</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Manual user input, itinerary creation</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cost estimates for transport</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Mobile App</a:t>
                      </a:r>
                      <a:r>
                        <a:rPr lang="en" sz="1100">
                          <a:latin typeface="Calibri"/>
                          <a:ea typeface="Calibri"/>
                          <a:cs typeface="Calibri"/>
                          <a:sym typeface="Calibri"/>
                        </a:rPr>
                        <a:t>/ Website</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app</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app</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no</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app</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website</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Location Services</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International destinations, based on user input</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Global locations with country-specific offers</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100">
                          <a:latin typeface="Calibri"/>
                          <a:ea typeface="Calibri"/>
                          <a:cs typeface="Calibri"/>
                          <a:sym typeface="Calibri"/>
                        </a:rPr>
                        <a:t>Global locations, driven suggestions</a:t>
                      </a:r>
                      <a:endParaRPr sz="1100">
                        <a:solidFill>
                          <a:srgbClr val="000000"/>
                        </a:solidFill>
                        <a:latin typeface="Calibri"/>
                        <a:ea typeface="Calibri"/>
                        <a:cs typeface="Calibri"/>
                        <a:sym typeface="Calibri"/>
                      </a:endParaRPr>
                    </a:p>
                    <a:p>
                      <a:pPr indent="0" lvl="0" marL="0" rtl="0" algn="ctr">
                        <a:spcBef>
                          <a:spcPts val="0"/>
                        </a:spcBef>
                        <a:spcAft>
                          <a:spcPts val="0"/>
                        </a:spcAft>
                        <a:buClr>
                          <a:srgbClr val="000000"/>
                        </a:buClr>
                        <a:buSzPts val="1100"/>
                        <a:buFont typeface="Arial"/>
                        <a:buNone/>
                      </a:pPr>
                      <a:r>
                        <a:t/>
                      </a:r>
                      <a:endParaRPr sz="1100">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Limited to entered destinations</a:t>
                      </a:r>
                      <a:endParaRPr sz="11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Personalized, budget-based, country/season-specific suggestions</a:t>
                      </a:r>
                      <a:endParaRPr sz="1100">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Persona: Ramesh</a:t>
            </a:r>
            <a:endParaRPr b="1"/>
          </a:p>
        </p:txBody>
      </p:sp>
      <p:sp>
        <p:nvSpPr>
          <p:cNvPr id="120" name="Google Shape;120;p21"/>
          <p:cNvSpPr txBox="1"/>
          <p:nvPr>
            <p:ph idx="1" type="body"/>
          </p:nvPr>
        </p:nvSpPr>
        <p:spPr>
          <a:xfrm>
            <a:off x="311700" y="1119850"/>
            <a:ext cx="59064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200">
                <a:solidFill>
                  <a:schemeClr val="dk1"/>
                </a:solidFill>
              </a:rPr>
              <a:t>Problem Statement:</a:t>
            </a:r>
            <a:endParaRPr b="1" sz="1200">
              <a:solidFill>
                <a:schemeClr val="dk1"/>
              </a:solidFill>
            </a:endParaRPr>
          </a:p>
          <a:p>
            <a:pPr indent="0" lvl="0" marL="0" rtl="0" algn="l">
              <a:spcBef>
                <a:spcPts val="1200"/>
              </a:spcBef>
              <a:spcAft>
                <a:spcPts val="0"/>
              </a:spcAft>
              <a:buNone/>
            </a:pPr>
            <a:r>
              <a:rPr lang="en" sz="1100">
                <a:solidFill>
                  <a:schemeClr val="dk1"/>
                </a:solidFill>
              </a:rPr>
              <a:t>Ramesh, a 35-year-old marketing executive, </a:t>
            </a:r>
            <a:br>
              <a:rPr lang="en" sz="1100">
                <a:solidFill>
                  <a:schemeClr val="dk1"/>
                </a:solidFill>
              </a:rPr>
            </a:br>
            <a:r>
              <a:rPr lang="en" sz="1100">
                <a:solidFill>
                  <a:schemeClr val="dk1"/>
                </a:solidFill>
              </a:rPr>
              <a:t>needs an efficient way to plan both work and family trips while managing a busy schedule,</a:t>
            </a:r>
            <a:br>
              <a:rPr lang="en" sz="1100">
                <a:solidFill>
                  <a:schemeClr val="dk1"/>
                </a:solidFill>
              </a:rPr>
            </a:br>
            <a:r>
              <a:rPr lang="en" sz="1100">
                <a:solidFill>
                  <a:schemeClr val="dk1"/>
                </a:solidFill>
              </a:rPr>
              <a:t>because he struggles to balance his work commitments and family vacations, often finding trip planning overwhelming and time-consuming.</a:t>
            </a:r>
            <a:endParaRPr sz="1200">
              <a:solidFill>
                <a:schemeClr val="dk1"/>
              </a:solidFill>
            </a:endParaRPr>
          </a:p>
          <a:p>
            <a:pPr indent="0" lvl="0" marL="0" rtl="0" algn="l">
              <a:spcBef>
                <a:spcPts val="1200"/>
              </a:spcBef>
              <a:spcAft>
                <a:spcPts val="0"/>
              </a:spcAft>
              <a:buNone/>
            </a:pPr>
            <a:r>
              <a:rPr b="1" lang="en" sz="1200">
                <a:solidFill>
                  <a:schemeClr val="dk1"/>
                </a:solidFill>
              </a:rPr>
              <a:t>Goals:</a:t>
            </a:r>
            <a:endParaRPr b="1"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Discover best travel options based </a:t>
            </a:r>
            <a:r>
              <a:rPr lang="en" sz="1200">
                <a:solidFill>
                  <a:schemeClr val="dk1"/>
                </a:solidFill>
              </a:rPr>
              <a:t>on the </a:t>
            </a:r>
            <a:r>
              <a:rPr lang="en" sz="1200">
                <a:solidFill>
                  <a:schemeClr val="dk1"/>
                </a:solidFill>
              </a:rPr>
              <a:t> country and season.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Get optimized travel routes and recommendations for short work breaks.</a:t>
            </a:r>
            <a:endParaRPr sz="1200">
              <a:solidFill>
                <a:schemeClr val="dk1"/>
              </a:solidFill>
            </a:endParaRPr>
          </a:p>
          <a:p>
            <a:pPr indent="0" lvl="0" marL="0" rtl="0" algn="l">
              <a:spcBef>
                <a:spcPts val="1200"/>
              </a:spcBef>
              <a:spcAft>
                <a:spcPts val="0"/>
              </a:spcAft>
              <a:buNone/>
            </a:pPr>
            <a:r>
              <a:rPr b="1" lang="en" sz="1200">
                <a:solidFill>
                  <a:schemeClr val="dk1"/>
                </a:solidFill>
              </a:rPr>
              <a:t>Frustrations:</a:t>
            </a:r>
            <a:endParaRPr b="1"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Uncertainty about choosing destinations that fit family preferences.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Overwhelm from manually searching for travel routes, destinations, and budgets.</a:t>
            </a:r>
            <a:endParaRPr sz="1200">
              <a:solidFill>
                <a:schemeClr val="dk1"/>
              </a:solidFill>
            </a:endParaRPr>
          </a:p>
        </p:txBody>
      </p:sp>
      <p:pic>
        <p:nvPicPr>
          <p:cNvPr id="121" name="Google Shape;121;p21"/>
          <p:cNvPicPr preferRelativeResize="0"/>
          <p:nvPr/>
        </p:nvPicPr>
        <p:blipFill>
          <a:blip r:embed="rId3">
            <a:alphaModFix/>
          </a:blip>
          <a:stretch>
            <a:fillRect/>
          </a:stretch>
        </p:blipFill>
        <p:spPr>
          <a:xfrm>
            <a:off x="6621100" y="445025"/>
            <a:ext cx="2143125" cy="2133600"/>
          </a:xfrm>
          <a:prstGeom prst="rect">
            <a:avLst/>
          </a:prstGeom>
          <a:noFill/>
          <a:ln>
            <a:noFill/>
          </a:ln>
        </p:spPr>
      </p:pic>
      <p:sp>
        <p:nvSpPr>
          <p:cNvPr id="122" name="Google Shape;122;p21"/>
          <p:cNvSpPr txBox="1"/>
          <p:nvPr/>
        </p:nvSpPr>
        <p:spPr>
          <a:xfrm>
            <a:off x="6548750" y="2578625"/>
            <a:ext cx="2448300" cy="21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Name:</a:t>
            </a:r>
            <a:r>
              <a:rPr lang="en" sz="1600">
                <a:solidFill>
                  <a:schemeClr val="dk1"/>
                </a:solidFill>
              </a:rPr>
              <a:t> Ramesh.k</a:t>
            </a:r>
            <a:endParaRPr sz="1600">
              <a:solidFill>
                <a:schemeClr val="dk1"/>
              </a:solidFill>
            </a:endParaRPr>
          </a:p>
          <a:p>
            <a:pPr indent="0" lvl="0" marL="0" rtl="0" algn="l">
              <a:spcBef>
                <a:spcPts val="0"/>
              </a:spcBef>
              <a:spcAft>
                <a:spcPts val="0"/>
              </a:spcAft>
              <a:buNone/>
            </a:pPr>
            <a:r>
              <a:rPr b="1" lang="en" sz="1600">
                <a:solidFill>
                  <a:schemeClr val="dk1"/>
                </a:solidFill>
              </a:rPr>
              <a:t>Age:</a:t>
            </a:r>
            <a:r>
              <a:rPr lang="en" sz="1600">
                <a:solidFill>
                  <a:schemeClr val="dk1"/>
                </a:solidFill>
              </a:rPr>
              <a:t> 35</a:t>
            </a:r>
            <a:endParaRPr sz="1600">
              <a:solidFill>
                <a:schemeClr val="dk1"/>
              </a:solidFill>
            </a:endParaRPr>
          </a:p>
          <a:p>
            <a:pPr indent="0" lvl="0" marL="0" rtl="0" algn="l">
              <a:spcBef>
                <a:spcPts val="0"/>
              </a:spcBef>
              <a:spcAft>
                <a:spcPts val="0"/>
              </a:spcAft>
              <a:buNone/>
            </a:pPr>
            <a:r>
              <a:rPr b="1" lang="en" sz="1600">
                <a:solidFill>
                  <a:schemeClr val="dk1"/>
                </a:solidFill>
              </a:rPr>
              <a:t>Profession: </a:t>
            </a:r>
            <a:r>
              <a:rPr lang="en" sz="1600">
                <a:solidFill>
                  <a:schemeClr val="dk1"/>
                </a:solidFill>
              </a:rPr>
              <a:t>marketing executive</a:t>
            </a:r>
            <a:endParaRPr sz="1600">
              <a:solidFill>
                <a:schemeClr val="dk1"/>
              </a:solidFill>
            </a:endParaRPr>
          </a:p>
          <a:p>
            <a:pPr indent="0" lvl="0" marL="0" rtl="0" algn="l">
              <a:spcBef>
                <a:spcPts val="0"/>
              </a:spcBef>
              <a:spcAft>
                <a:spcPts val="0"/>
              </a:spcAft>
              <a:buNone/>
            </a:pPr>
            <a:r>
              <a:rPr b="1" lang="en" sz="1600">
                <a:solidFill>
                  <a:schemeClr val="dk1"/>
                </a:solidFill>
              </a:rPr>
              <a:t>Company:</a:t>
            </a:r>
            <a:r>
              <a:rPr lang="en" sz="1600">
                <a:solidFill>
                  <a:schemeClr val="dk1"/>
                </a:solidFill>
              </a:rPr>
              <a:t> </a:t>
            </a:r>
            <a:r>
              <a:rPr lang="en" sz="1600">
                <a:solidFill>
                  <a:schemeClr val="dk1"/>
                </a:solidFill>
              </a:rPr>
              <a:t>San Brains, hyderabad</a:t>
            </a:r>
            <a:endParaRPr sz="1600">
              <a:solidFill>
                <a:schemeClr val="dk1"/>
              </a:solidFill>
            </a:endParaRPr>
          </a:p>
          <a:p>
            <a:pPr indent="0" lvl="0" marL="0" rtl="0" algn="l">
              <a:spcBef>
                <a:spcPts val="0"/>
              </a:spcBef>
              <a:spcAft>
                <a:spcPts val="0"/>
              </a:spcAft>
              <a:buNone/>
            </a:pPr>
            <a:r>
              <a:rPr b="1" lang="en" sz="1600">
                <a:solidFill>
                  <a:schemeClr val="dk1"/>
                </a:solidFill>
              </a:rPr>
              <a:t>Qualification:</a:t>
            </a:r>
            <a:r>
              <a:rPr lang="en" sz="1600">
                <a:solidFill>
                  <a:schemeClr val="dk1"/>
                </a:solidFill>
              </a:rPr>
              <a:t> bachelors</a:t>
            </a:r>
            <a:endParaRPr sz="1600">
              <a:solidFill>
                <a:schemeClr val="dk1"/>
              </a:solidFill>
            </a:endParaRPr>
          </a:p>
          <a:p>
            <a:pPr indent="0" lvl="0" marL="0" rtl="0" algn="l">
              <a:spcBef>
                <a:spcPts val="0"/>
              </a:spcBef>
              <a:spcAft>
                <a:spcPts val="0"/>
              </a:spcAft>
              <a:buNone/>
            </a:pPr>
            <a:r>
              <a:rPr b="1" lang="en" sz="1600">
                <a:solidFill>
                  <a:schemeClr val="dk1"/>
                </a:solidFill>
              </a:rPr>
              <a:t>Hobbies: </a:t>
            </a:r>
            <a:r>
              <a:rPr lang="en" sz="1600">
                <a:solidFill>
                  <a:schemeClr val="dk1"/>
                </a:solidFill>
              </a:rPr>
              <a:t>travelling, watching movies</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