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20" r:id="rId5"/>
    <p:sldId id="304" r:id="rId6"/>
    <p:sldId id="307" r:id="rId7"/>
    <p:sldId id="282" r:id="rId8"/>
    <p:sldId id="314" r:id="rId9"/>
    <p:sldId id="315" r:id="rId10"/>
    <p:sldId id="317" r:id="rId11"/>
    <p:sldId id="318" r:id="rId12"/>
    <p:sldId id="319" r:id="rId13"/>
    <p:sldId id="281"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08963A-88EE-48E0-B2A3-32EAA70DD4A0}" v="27" dt="2025-02-22T03:54:26.033"/>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5" d="100"/>
          <a:sy n="75" d="100"/>
        </p:scale>
        <p:origin x="902"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D759-F24C-C7E0-9D5F-A9493E654CE6}"/>
              </a:ext>
            </a:extLst>
          </p:cNvPr>
          <p:cNvSpPr>
            <a:spLocks noGrp="1"/>
          </p:cNvSpPr>
          <p:nvPr>
            <p:ph type="title"/>
          </p:nvPr>
        </p:nvSpPr>
        <p:spPr>
          <a:xfrm>
            <a:off x="914399" y="1372234"/>
            <a:ext cx="10511627" cy="1012785"/>
          </a:xfrm>
        </p:spPr>
        <p:txBody>
          <a:bodyPr/>
          <a:lstStyle/>
          <a:p>
            <a:r>
              <a:rPr lang="en-US" dirty="0"/>
              <a:t>An enhancement in accuracy in forecasting sales using XG boost and decision tree algorithm</a:t>
            </a:r>
            <a:endParaRPr lang="en-IN" dirty="0"/>
          </a:p>
        </p:txBody>
      </p:sp>
      <p:sp>
        <p:nvSpPr>
          <p:cNvPr id="4" name="Slide Number Placeholder 3">
            <a:extLst>
              <a:ext uri="{FF2B5EF4-FFF2-40B4-BE49-F238E27FC236}">
                <a16:creationId xmlns:a16="http://schemas.microsoft.com/office/drawing/2014/main" id="{B3DA735B-8D48-77B9-0D8B-454C3C10C91E}"/>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
        <p:nvSpPr>
          <p:cNvPr id="5" name="TextBox 4">
            <a:extLst>
              <a:ext uri="{FF2B5EF4-FFF2-40B4-BE49-F238E27FC236}">
                <a16:creationId xmlns:a16="http://schemas.microsoft.com/office/drawing/2014/main" id="{48A46B4F-A30D-BFFC-219F-D04A9C61B3FF}"/>
              </a:ext>
            </a:extLst>
          </p:cNvPr>
          <p:cNvSpPr txBox="1"/>
          <p:nvPr/>
        </p:nvSpPr>
        <p:spPr>
          <a:xfrm>
            <a:off x="3545840" y="3616960"/>
            <a:ext cx="8463280" cy="369332"/>
          </a:xfrm>
          <a:prstGeom prst="rect">
            <a:avLst/>
          </a:prstGeom>
          <a:noFill/>
        </p:spPr>
        <p:txBody>
          <a:bodyPr wrap="square" rtlCol="0">
            <a:spAutoFit/>
          </a:bodyPr>
          <a:lstStyle/>
          <a:p>
            <a:r>
              <a:rPr lang="en-US" b="1" dirty="0">
                <a:solidFill>
                  <a:srgbClr val="202C8F"/>
                </a:solidFill>
                <a:latin typeface="+mj-lt"/>
              </a:rPr>
              <a:t>ITA0658- Machine Learning for India</a:t>
            </a:r>
            <a:endParaRPr lang="en-IN" b="1" dirty="0">
              <a:solidFill>
                <a:srgbClr val="202C8F"/>
              </a:solidFill>
              <a:latin typeface="+mj-lt"/>
            </a:endParaRPr>
          </a:p>
        </p:txBody>
      </p:sp>
      <p:sp>
        <p:nvSpPr>
          <p:cNvPr id="6" name="TextBox 5">
            <a:extLst>
              <a:ext uri="{FF2B5EF4-FFF2-40B4-BE49-F238E27FC236}">
                <a16:creationId xmlns:a16="http://schemas.microsoft.com/office/drawing/2014/main" id="{A51F6B55-0FBD-F4B9-F589-9D79E7FFE440}"/>
              </a:ext>
            </a:extLst>
          </p:cNvPr>
          <p:cNvSpPr txBox="1"/>
          <p:nvPr/>
        </p:nvSpPr>
        <p:spPr>
          <a:xfrm>
            <a:off x="4602480" y="2956995"/>
            <a:ext cx="4094480" cy="369332"/>
          </a:xfrm>
          <a:prstGeom prst="rect">
            <a:avLst/>
          </a:prstGeom>
          <a:noFill/>
        </p:spPr>
        <p:txBody>
          <a:bodyPr wrap="square" rtlCol="0">
            <a:spAutoFit/>
          </a:bodyPr>
          <a:lstStyle/>
          <a:p>
            <a:r>
              <a:rPr lang="en-US" b="1" dirty="0">
                <a:solidFill>
                  <a:srgbClr val="202C8F"/>
                </a:solidFill>
                <a:latin typeface="+mj-lt"/>
              </a:rPr>
              <a:t>Capstone Project</a:t>
            </a:r>
            <a:endParaRPr lang="en-IN" b="1" dirty="0">
              <a:solidFill>
                <a:srgbClr val="202C8F"/>
              </a:solidFill>
              <a:latin typeface="+mj-lt"/>
            </a:endParaRPr>
          </a:p>
        </p:txBody>
      </p:sp>
      <p:sp>
        <p:nvSpPr>
          <p:cNvPr id="7" name="TextBox 6">
            <a:extLst>
              <a:ext uri="{FF2B5EF4-FFF2-40B4-BE49-F238E27FC236}">
                <a16:creationId xmlns:a16="http://schemas.microsoft.com/office/drawing/2014/main" id="{E9D988E1-20BB-8F35-5A9B-807B665D5869}"/>
              </a:ext>
            </a:extLst>
          </p:cNvPr>
          <p:cNvSpPr txBox="1"/>
          <p:nvPr/>
        </p:nvSpPr>
        <p:spPr>
          <a:xfrm>
            <a:off x="4043680" y="4927600"/>
            <a:ext cx="5019040" cy="923330"/>
          </a:xfrm>
          <a:prstGeom prst="rect">
            <a:avLst/>
          </a:prstGeom>
          <a:noFill/>
        </p:spPr>
        <p:txBody>
          <a:bodyPr wrap="square" rtlCol="0">
            <a:spAutoFit/>
          </a:bodyPr>
          <a:lstStyle/>
          <a:p>
            <a:r>
              <a:rPr lang="en-US" b="1" dirty="0">
                <a:solidFill>
                  <a:srgbClr val="202C8F"/>
                </a:solidFill>
                <a:latin typeface="+mj-lt"/>
              </a:rPr>
              <a:t>Done By-</a:t>
            </a:r>
          </a:p>
          <a:p>
            <a:r>
              <a:rPr lang="en-US" b="1" dirty="0">
                <a:solidFill>
                  <a:srgbClr val="202C8F"/>
                </a:solidFill>
                <a:latin typeface="+mj-lt"/>
              </a:rPr>
              <a:t>K. Madhan Kumar (192211186)</a:t>
            </a:r>
          </a:p>
          <a:p>
            <a:r>
              <a:rPr lang="en-US" b="1" dirty="0">
                <a:solidFill>
                  <a:srgbClr val="202C8F"/>
                </a:solidFill>
                <a:latin typeface="+mj-lt"/>
              </a:rPr>
              <a:t>J. Sai Chandu (192211216)</a:t>
            </a:r>
            <a:endParaRPr lang="en-IN" b="1" dirty="0">
              <a:solidFill>
                <a:srgbClr val="202C8F"/>
              </a:solidFill>
              <a:latin typeface="+mj-lt"/>
            </a:endParaRPr>
          </a:p>
        </p:txBody>
      </p:sp>
    </p:spTree>
    <p:extLst>
      <p:ext uri="{BB962C8B-B14F-4D97-AF65-F5344CB8AC3E}">
        <p14:creationId xmlns:p14="http://schemas.microsoft.com/office/powerpoint/2010/main" val="209559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084E45-BE39-DDDE-1931-058640417858}"/>
              </a:ext>
            </a:extLst>
          </p:cNvPr>
          <p:cNvSpPr txBox="1"/>
          <p:nvPr/>
        </p:nvSpPr>
        <p:spPr>
          <a:xfrm>
            <a:off x="4734560" y="2707640"/>
            <a:ext cx="5486400" cy="1015663"/>
          </a:xfrm>
          <a:prstGeom prst="rect">
            <a:avLst/>
          </a:prstGeom>
          <a:noFill/>
        </p:spPr>
        <p:txBody>
          <a:bodyPr wrap="square" rtlCol="0">
            <a:spAutoFit/>
          </a:bodyPr>
          <a:lstStyle/>
          <a:p>
            <a:r>
              <a:rPr lang="en-US" sz="6000" dirty="0">
                <a:solidFill>
                  <a:srgbClr val="202C8F"/>
                </a:solidFill>
              </a:rPr>
              <a:t>Thank you</a:t>
            </a:r>
            <a:endParaRPr lang="en-IN" sz="6000" dirty="0">
              <a:solidFill>
                <a:srgbClr val="202C8F"/>
              </a:solidFill>
            </a:endParaRPr>
          </a:p>
        </p:txBody>
      </p:sp>
    </p:spTree>
    <p:extLst>
      <p:ext uri="{BB962C8B-B14F-4D97-AF65-F5344CB8AC3E}">
        <p14:creationId xmlns:p14="http://schemas.microsoft.com/office/powerpoint/2010/main" val="295292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928688"/>
            <a:ext cx="6583680" cy="5665152"/>
          </a:xfrm>
        </p:spPr>
        <p:txBody>
          <a:bodyPr>
            <a:normAutofit lnSpcReduction="10000"/>
          </a:bodyPr>
          <a:lstStyle/>
          <a:p>
            <a:r>
              <a:rPr lang="en-US" sz="1400" b="1" dirty="0">
                <a:solidFill>
                  <a:schemeClr val="tx1"/>
                </a:solidFill>
                <a:effectLst/>
                <a:latin typeface="+mj-lt"/>
                <a:ea typeface="Times New Roman" panose="02020603050405020304" pitchFamily="18" charset="0"/>
              </a:rPr>
              <a:t>Aim: </a:t>
            </a:r>
            <a:r>
              <a:rPr lang="en-US" sz="1400" dirty="0">
                <a:effectLst/>
                <a:latin typeface="+mj-lt"/>
                <a:ea typeface="Times New Roman" panose="02020603050405020304" pitchFamily="18" charset="0"/>
              </a:rPr>
              <a:t>This study aims to enhance the accuracy of sales forecasting by leveraging machine learning techniques, specifically XG-Boost and Decision Tree algorithms, to analyze historical sales data. The goal is to determine which model provides superior predictive performance.</a:t>
            </a:r>
          </a:p>
          <a:p>
            <a:r>
              <a:rPr lang="en-US" sz="1400" dirty="0">
                <a:solidFill>
                  <a:schemeClr val="tx1"/>
                </a:solidFill>
                <a:latin typeface="+mj-lt"/>
              </a:rPr>
              <a:t>Problem: </a:t>
            </a:r>
            <a:r>
              <a:rPr lang="en-US" sz="1400" dirty="0">
                <a:latin typeface="+mj-lt"/>
              </a:rPr>
              <a:t>Traditional sales forecasting models often struggle with accuracy due to data complexity and non-linearity. By comparing XG-Boost and Decision Tree, we evaluate their effectiveness in improving prediction accuracy and handling diverse sales patterns.</a:t>
            </a:r>
          </a:p>
          <a:p>
            <a:r>
              <a:rPr lang="en-US" sz="1400" dirty="0">
                <a:solidFill>
                  <a:schemeClr val="tx1"/>
                </a:solidFill>
                <a:latin typeface="+mj-lt"/>
              </a:rPr>
              <a:t>Methodology: </a:t>
            </a:r>
            <a:r>
              <a:rPr lang="en-US" sz="1400" dirty="0">
                <a:latin typeface="+mj-lt"/>
              </a:rPr>
              <a:t>The dataset is preprocessed and split into training and testing sets. XG-Boost and Decision Tree models are implemented and trained on the data. Their predictive performance is assessed using the R² score to measure accuracy.</a:t>
            </a:r>
          </a:p>
          <a:p>
            <a:r>
              <a:rPr lang="en-US" sz="1400" dirty="0">
                <a:solidFill>
                  <a:schemeClr val="tx1"/>
                </a:solidFill>
                <a:latin typeface="+mj-lt"/>
              </a:rPr>
              <a:t>Result: </a:t>
            </a:r>
            <a:r>
              <a:rPr lang="en-US" sz="1400" dirty="0">
                <a:latin typeface="+mj-lt"/>
              </a:rPr>
              <a:t>The selected XG Boost Algorithm shows improved accuracy of approximately 0.9758% and Decision Tree shows accuracy of 0.7833%</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8" name="TextBox 7">
            <a:extLst>
              <a:ext uri="{FF2B5EF4-FFF2-40B4-BE49-F238E27FC236}">
                <a16:creationId xmlns:a16="http://schemas.microsoft.com/office/drawing/2014/main" id="{12FBC330-7DE1-F270-2F3E-71C396FF6FD7}"/>
              </a:ext>
            </a:extLst>
          </p:cNvPr>
          <p:cNvSpPr txBox="1"/>
          <p:nvPr/>
        </p:nvSpPr>
        <p:spPr>
          <a:xfrm>
            <a:off x="914400" y="264160"/>
            <a:ext cx="3230880" cy="369332"/>
          </a:xfrm>
          <a:prstGeom prst="rect">
            <a:avLst/>
          </a:prstGeom>
          <a:noFill/>
        </p:spPr>
        <p:txBody>
          <a:bodyPr wrap="square" rtlCol="0">
            <a:spAutoFit/>
          </a:bodyPr>
          <a:lstStyle/>
          <a:p>
            <a:r>
              <a:rPr lang="en-US" dirty="0">
                <a:solidFill>
                  <a:srgbClr val="202C8F"/>
                </a:solidFill>
                <a:latin typeface="+mj-lt"/>
              </a:rPr>
              <a:t>ABSTRACT</a:t>
            </a:r>
            <a:endParaRPr lang="en-IN" dirty="0">
              <a:solidFill>
                <a:srgbClr val="202C8F"/>
              </a:solidFill>
              <a:latin typeface="+mj-lt"/>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432C89-5697-FD44-2D44-00323529A62A}"/>
              </a:ext>
            </a:extLst>
          </p:cNvPr>
          <p:cNvSpPr txBox="1"/>
          <p:nvPr/>
        </p:nvSpPr>
        <p:spPr>
          <a:xfrm>
            <a:off x="1280160" y="995680"/>
            <a:ext cx="3596640" cy="646331"/>
          </a:xfrm>
          <a:prstGeom prst="rect">
            <a:avLst/>
          </a:prstGeom>
          <a:noFill/>
        </p:spPr>
        <p:txBody>
          <a:bodyPr wrap="square" rtlCol="0">
            <a:spAutoFit/>
          </a:bodyPr>
          <a:lstStyle/>
          <a:p>
            <a:r>
              <a:rPr lang="en-US" sz="3600" b="1" dirty="0">
                <a:solidFill>
                  <a:srgbClr val="202C8F"/>
                </a:solidFill>
              </a:rPr>
              <a:t>Introduction:</a:t>
            </a:r>
            <a:endParaRPr lang="en-IN" sz="3600" dirty="0"/>
          </a:p>
        </p:txBody>
      </p:sp>
      <p:sp>
        <p:nvSpPr>
          <p:cNvPr id="6" name="TextBox 5">
            <a:extLst>
              <a:ext uri="{FF2B5EF4-FFF2-40B4-BE49-F238E27FC236}">
                <a16:creationId xmlns:a16="http://schemas.microsoft.com/office/drawing/2014/main" id="{FE3F7F8A-4B22-4A70-5192-64AED6E0E23C}"/>
              </a:ext>
            </a:extLst>
          </p:cNvPr>
          <p:cNvSpPr txBox="1"/>
          <p:nvPr/>
        </p:nvSpPr>
        <p:spPr>
          <a:xfrm>
            <a:off x="1280160" y="1662331"/>
            <a:ext cx="8666480" cy="3539430"/>
          </a:xfrm>
          <a:prstGeom prst="rect">
            <a:avLst/>
          </a:prstGeom>
          <a:noFill/>
        </p:spPr>
        <p:txBody>
          <a:bodyPr wrap="square" rtlCol="0">
            <a:spAutoFit/>
          </a:bodyPr>
          <a:lstStyle/>
          <a:p>
            <a:pPr algn="just"/>
            <a:r>
              <a:rPr lang="en-US" sz="1600" dirty="0">
                <a:solidFill>
                  <a:srgbClr val="202C8F"/>
                </a:solidFill>
                <a:effectLst/>
                <a:latin typeface="+mj-lt"/>
                <a:ea typeface="Times New Roman" panose="02020603050405020304" pitchFamily="18" charset="0"/>
              </a:rPr>
              <a:t>Accurate sales forecasting plays a crucial role in business decision-making, helping organizations optimize inventory, pricing strategies, and resource allocation. Traditional forecasting methods often struggle with complex, non-linear relationships in sales data. Machine learning techniques like XG-Boost (Extreme Gradient Boosting) and Decision Tree Regression have emerged as powerful tools to improve predictive accuracy. XG-Boost, known for its high performance and efficiency, enhances prediction through boosting techniques that reduce bias and variance. On the other hand, Decision Tree Regression provides a simpler, interpretable model by splitting data based on feature importance. By leveraging these algorithms, businesses can gain deeper insights into sales patterns, leading to more informed strategic decisions. This study aims to compare the effectiveness of XG-Boost and Decision Tree Regression in forecasting sales, highlighting improvements in accuracy and predictive capabilities.</a:t>
            </a:r>
            <a:endParaRPr lang="en-IN" sz="1600" dirty="0">
              <a:solidFill>
                <a:srgbClr val="202C8F"/>
              </a:solidFill>
              <a:latin typeface="+mj-lt"/>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32130" y="0"/>
            <a:ext cx="7965461" cy="994164"/>
          </a:xfrm>
        </p:spPr>
        <p:txBody>
          <a:bodyPr/>
          <a:lstStyle/>
          <a:p>
            <a:r>
              <a:rPr lang="en-US" dirty="0"/>
              <a:t>Flow diagram</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32130" y="1051920"/>
            <a:ext cx="8523550" cy="1479926"/>
          </a:xfrm>
        </p:spPr>
        <p:txBody>
          <a:bodyPr>
            <a:normAutofit fontScale="85000" lnSpcReduction="20000"/>
          </a:bodyPr>
          <a:lstStyle/>
          <a:p>
            <a:r>
              <a:rPr lang="en-US" dirty="0"/>
              <a:t>Data Collection &amp; Preprocessing</a:t>
            </a:r>
          </a:p>
          <a:p>
            <a:r>
              <a:rPr lang="en-US" dirty="0"/>
              <a:t>Implementing Decision Tree Algorithm</a:t>
            </a:r>
          </a:p>
          <a:p>
            <a:r>
              <a:rPr lang="en-US" dirty="0"/>
              <a:t>Implementing XG-Boost Algorithm</a:t>
            </a:r>
          </a:p>
          <a:p>
            <a:r>
              <a:rPr lang="en-US" dirty="0"/>
              <a:t>Model Comparison &amp; Optimization</a:t>
            </a:r>
          </a:p>
          <a:p>
            <a:r>
              <a:rPr lang="en-US" dirty="0"/>
              <a:t>Getting accuracy values of each algorithms and Plotting them in Graphs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2050" name="Picture 2">
            <a:extLst>
              <a:ext uri="{FF2B5EF4-FFF2-40B4-BE49-F238E27FC236}">
                <a16:creationId xmlns:a16="http://schemas.microsoft.com/office/drawing/2014/main" id="{008CC41A-FD2E-BEC0-9148-2DC4224D2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342" y="2655078"/>
            <a:ext cx="519112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9" name="TextBox 8">
            <a:extLst>
              <a:ext uri="{FF2B5EF4-FFF2-40B4-BE49-F238E27FC236}">
                <a16:creationId xmlns:a16="http://schemas.microsoft.com/office/drawing/2014/main" id="{7658E303-BDFF-F1D0-DCFD-84F283E2AF1E}"/>
              </a:ext>
            </a:extLst>
          </p:cNvPr>
          <p:cNvSpPr txBox="1"/>
          <p:nvPr/>
        </p:nvSpPr>
        <p:spPr>
          <a:xfrm>
            <a:off x="3647440" y="375920"/>
            <a:ext cx="5770880" cy="646331"/>
          </a:xfrm>
          <a:prstGeom prst="rect">
            <a:avLst/>
          </a:prstGeom>
          <a:noFill/>
        </p:spPr>
        <p:txBody>
          <a:bodyPr wrap="square" rtlCol="0">
            <a:spAutoFit/>
          </a:bodyPr>
          <a:lstStyle/>
          <a:p>
            <a:r>
              <a:rPr lang="en-US" sz="3600" b="1" dirty="0">
                <a:solidFill>
                  <a:srgbClr val="202C8F"/>
                </a:solidFill>
              </a:rPr>
              <a:t>XG BOOST ALGORITHM:</a:t>
            </a:r>
            <a:endParaRPr lang="en-IN" sz="3600" b="1" dirty="0">
              <a:solidFill>
                <a:srgbClr val="202C8F"/>
              </a:solidFill>
            </a:endParaRPr>
          </a:p>
        </p:txBody>
      </p:sp>
      <p:sp>
        <p:nvSpPr>
          <p:cNvPr id="10" name="TextBox 9">
            <a:extLst>
              <a:ext uri="{FF2B5EF4-FFF2-40B4-BE49-F238E27FC236}">
                <a16:creationId xmlns:a16="http://schemas.microsoft.com/office/drawing/2014/main" id="{4812C20D-ECCC-6300-93F9-3A1AB51169F5}"/>
              </a:ext>
            </a:extLst>
          </p:cNvPr>
          <p:cNvSpPr txBox="1"/>
          <p:nvPr/>
        </p:nvSpPr>
        <p:spPr>
          <a:xfrm>
            <a:off x="3647440" y="1198880"/>
            <a:ext cx="7778587" cy="4154984"/>
          </a:xfrm>
          <a:prstGeom prst="rect">
            <a:avLst/>
          </a:prstGeom>
          <a:noFill/>
        </p:spPr>
        <p:txBody>
          <a:bodyPr wrap="square" rtlCol="0">
            <a:spAutoFit/>
          </a:bodyPr>
          <a:lstStyle/>
          <a:p>
            <a:r>
              <a:rPr lang="en-US" sz="2400" dirty="0" err="1">
                <a:solidFill>
                  <a:srgbClr val="202C8F"/>
                </a:solidFill>
              </a:rPr>
              <a:t>XGBoost</a:t>
            </a:r>
            <a:r>
              <a:rPr lang="en-US" sz="2400" dirty="0">
                <a:solidFill>
                  <a:srgbClr val="202C8F"/>
                </a:solidFill>
              </a:rPr>
              <a:t> (Extreme Gradient Boosting) is an advanced machine learning algorithm based on the gradient boosting framework. It improves predictive accuracy by building multiple decision trees sequentially, with each tree correcting the errors of the previous ones. The process starts with a simple decision tree acting as a weak learner. Instead of predicting the target variable directly, </a:t>
            </a:r>
            <a:r>
              <a:rPr lang="en-US" sz="2400" dirty="0" err="1">
                <a:solidFill>
                  <a:srgbClr val="202C8F"/>
                </a:solidFill>
              </a:rPr>
              <a:t>XGBoost</a:t>
            </a:r>
            <a:r>
              <a:rPr lang="en-US" sz="2400" dirty="0">
                <a:solidFill>
                  <a:srgbClr val="202C8F"/>
                </a:solidFill>
              </a:rPr>
              <a:t> predicts the residual errors (the difference between actual and predicted values) from the previous model. This allows the next tree to focus on minimizing these errors, refining the overall prediction.</a:t>
            </a:r>
            <a:endParaRPr lang="en-IN" sz="2400" dirty="0">
              <a:solidFill>
                <a:srgbClr val="202C8F"/>
              </a:solidFill>
            </a:endParaRP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Decision tree Algorithm</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F7E5C524-CAEF-5AE7-4219-0ADC6973A35C}"/>
              </a:ext>
            </a:extLst>
          </p:cNvPr>
          <p:cNvSpPr>
            <a:spLocks noGrp="1"/>
          </p:cNvSpPr>
          <p:nvPr>
            <p:ph sz="half" idx="2"/>
          </p:nvPr>
        </p:nvSpPr>
        <p:spPr>
          <a:xfrm>
            <a:off x="914400" y="2303028"/>
            <a:ext cx="7172960" cy="3720337"/>
          </a:xfrm>
        </p:spPr>
        <p:txBody>
          <a:bodyPr/>
          <a:lstStyle/>
          <a:p>
            <a:r>
              <a:rPr lang="en-US" dirty="0"/>
              <a:t>A Decision Tree is a supervised machine learning algorithm used for classification and regression tasks. It works by splitting the dataset into smaller subsets based on conditions, creating a tree-like structure of decisions. The goal is to find the best way to divide the data to make accurate predictions.</a:t>
            </a:r>
          </a:p>
          <a:p>
            <a:r>
              <a:rPr lang="en-US" dirty="0"/>
              <a:t>To avoid overfitting, techniques like pruning (removing unnecessary branches) and setting constraints (maximum depth, minimum samples per split) are applied. Decision Trees are easy to interpret and work well with structured data, but they can become complex and prone to overfitting if not properly tuned.</a:t>
            </a:r>
            <a:endParaRPr lang="en-IN" dirty="0"/>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147129"/>
            <a:ext cx="7631709" cy="1091627"/>
          </a:xfrm>
        </p:spPr>
        <p:txBody>
          <a:bodyPr/>
          <a:lstStyle/>
          <a:p>
            <a:r>
              <a:rPr lang="en-US" dirty="0"/>
              <a:t>Pseudocode:</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7" name="Content Placeholder 6">
            <a:extLst>
              <a:ext uri="{FF2B5EF4-FFF2-40B4-BE49-F238E27FC236}">
                <a16:creationId xmlns:a16="http://schemas.microsoft.com/office/drawing/2014/main" id="{B8F50DE8-6F48-AA49-E82F-E5EA380F4433}"/>
              </a:ext>
            </a:extLst>
          </p:cNvPr>
          <p:cNvSpPr>
            <a:spLocks noGrp="1"/>
          </p:cNvSpPr>
          <p:nvPr>
            <p:ph sz="half" idx="1"/>
          </p:nvPr>
        </p:nvSpPr>
        <p:spPr>
          <a:xfrm>
            <a:off x="914400" y="1408948"/>
            <a:ext cx="7631709" cy="4382252"/>
          </a:xfrm>
        </p:spPr>
        <p:txBody>
          <a:bodyPr>
            <a:noAutofit/>
          </a:bodyPr>
          <a:lstStyle/>
          <a:p>
            <a:pPr marL="342900" indent="-342900">
              <a:buFont typeface="+mj-lt"/>
              <a:buAutoNum type="arabicPeriod"/>
            </a:pPr>
            <a:r>
              <a:rPr lang="en-US" sz="1600" dirty="0"/>
              <a:t>Import necessary libraries (Pandas, Scikit-learn, </a:t>
            </a:r>
            <a:r>
              <a:rPr lang="en-US" sz="1600" dirty="0" err="1"/>
              <a:t>XGBoost</a:t>
            </a:r>
            <a:r>
              <a:rPr lang="en-US" sz="1600" dirty="0"/>
              <a:t>, Matplotlib).</a:t>
            </a:r>
          </a:p>
          <a:p>
            <a:pPr marL="342900" indent="-342900">
              <a:buFont typeface="+mj-lt"/>
              <a:buAutoNum type="arabicPeriod"/>
            </a:pPr>
            <a:r>
              <a:rPr lang="en-US" sz="1600" dirty="0"/>
              <a:t>Load the dataset from a CSV file.</a:t>
            </a:r>
          </a:p>
          <a:p>
            <a:pPr marL="342900" indent="-342900">
              <a:buFont typeface="+mj-lt"/>
              <a:buAutoNum type="arabicPeriod"/>
            </a:pPr>
            <a:r>
              <a:rPr lang="en-US" sz="1600" dirty="0"/>
              <a:t>Extract the target variable (last column of the dataset).</a:t>
            </a:r>
          </a:p>
          <a:p>
            <a:pPr marL="342900" indent="-342900">
              <a:buFont typeface="+mj-lt"/>
              <a:buAutoNum type="arabicPeriod"/>
            </a:pPr>
            <a:r>
              <a:rPr lang="en-US" sz="1600" dirty="0"/>
              <a:t>Separate features (X) and target variable (y) by dropping the target column.</a:t>
            </a:r>
          </a:p>
          <a:p>
            <a:pPr marL="342900" indent="-342900">
              <a:buFont typeface="+mj-lt"/>
              <a:buAutoNum type="arabicPeriod"/>
            </a:pPr>
            <a:r>
              <a:rPr lang="en-US" sz="1600" dirty="0"/>
              <a:t>Split the dataset into </a:t>
            </a:r>
            <a:r>
              <a:rPr lang="en-US" sz="1600"/>
              <a:t>training (80</a:t>
            </a:r>
            <a:r>
              <a:rPr lang="en-US" sz="1600" dirty="0"/>
              <a:t>%) and </a:t>
            </a:r>
            <a:r>
              <a:rPr lang="en-US" sz="1600"/>
              <a:t>testing (40</a:t>
            </a:r>
            <a:r>
              <a:rPr lang="en-US" sz="1600" dirty="0"/>
              <a:t>%) sets.</a:t>
            </a:r>
          </a:p>
          <a:p>
            <a:pPr marL="342900" indent="-342900">
              <a:buFont typeface="+mj-lt"/>
              <a:buAutoNum type="arabicPeriod"/>
            </a:pPr>
            <a:r>
              <a:rPr lang="en-US" sz="1600" dirty="0"/>
              <a:t>Initialize an </a:t>
            </a:r>
            <a:r>
              <a:rPr lang="en-US" sz="1600" dirty="0" err="1"/>
              <a:t>XGBoost</a:t>
            </a:r>
            <a:r>
              <a:rPr lang="en-US" sz="1600" dirty="0"/>
              <a:t> regressor with </a:t>
            </a:r>
            <a:r>
              <a:rPr lang="en-US" sz="1600" dirty="0" err="1"/>
              <a:t>n_estimators</a:t>
            </a:r>
            <a:r>
              <a:rPr lang="en-US" sz="1600" dirty="0"/>
              <a:t>=10.</a:t>
            </a:r>
          </a:p>
          <a:p>
            <a:pPr marL="342900" indent="-342900">
              <a:buFont typeface="+mj-lt"/>
              <a:buAutoNum type="arabicPeriod"/>
            </a:pPr>
            <a:r>
              <a:rPr lang="en-US" sz="1600" dirty="0"/>
              <a:t>Train the </a:t>
            </a:r>
            <a:r>
              <a:rPr lang="en-US" sz="1600" dirty="0" err="1"/>
              <a:t>XGBoost</a:t>
            </a:r>
            <a:r>
              <a:rPr lang="en-US" sz="1600" dirty="0"/>
              <a:t> model using the training data.</a:t>
            </a:r>
          </a:p>
          <a:p>
            <a:pPr marL="342900" indent="-342900">
              <a:buFont typeface="+mj-lt"/>
              <a:buAutoNum type="arabicPeriod"/>
            </a:pPr>
            <a:r>
              <a:rPr lang="en-US" sz="1600" dirty="0"/>
              <a:t>Make predictions on the test set using the trained </a:t>
            </a:r>
            <a:r>
              <a:rPr lang="en-US" sz="1600" dirty="0" err="1"/>
              <a:t>XGBoost</a:t>
            </a:r>
            <a:r>
              <a:rPr lang="en-US" sz="1600" dirty="0"/>
              <a:t> model.</a:t>
            </a:r>
          </a:p>
          <a:p>
            <a:pPr marL="342900" indent="-342900">
              <a:buFont typeface="+mj-lt"/>
              <a:buAutoNum type="arabicPeriod"/>
            </a:pPr>
            <a:r>
              <a:rPr lang="en-US" sz="1600" dirty="0"/>
              <a:t>Calculate R² score for </a:t>
            </a:r>
            <a:r>
              <a:rPr lang="en-US" sz="1600" dirty="0" err="1"/>
              <a:t>XGBoost</a:t>
            </a:r>
            <a:r>
              <a:rPr lang="en-US" sz="1600" dirty="0"/>
              <a:t> predictions.</a:t>
            </a:r>
          </a:p>
          <a:p>
            <a:pPr marL="342900" indent="-342900">
              <a:buFont typeface="+mj-lt"/>
              <a:buAutoNum type="arabicPeriod"/>
            </a:pPr>
            <a:r>
              <a:rPr lang="en-US" sz="1600" dirty="0"/>
              <a:t>Initialize a Decision Tree Regressor with </a:t>
            </a:r>
            <a:r>
              <a:rPr lang="en-US" sz="1600" dirty="0" err="1"/>
              <a:t>max_depth</a:t>
            </a:r>
            <a:r>
              <a:rPr lang="en-US" sz="1600" dirty="0"/>
              <a:t>=3.</a:t>
            </a:r>
          </a:p>
          <a:p>
            <a:pPr marL="342900" indent="-342900">
              <a:buFont typeface="+mj-lt"/>
              <a:buAutoNum type="arabicPeriod"/>
            </a:pPr>
            <a:r>
              <a:rPr lang="en-US" sz="1600" dirty="0"/>
              <a:t>Train the Decision Tree model using the training data.</a:t>
            </a:r>
          </a:p>
          <a:p>
            <a:pPr marL="342900" indent="-342900">
              <a:buFont typeface="+mj-lt"/>
              <a:buAutoNum type="arabicPeriod"/>
            </a:pPr>
            <a:r>
              <a:rPr lang="en-US" sz="1600" dirty="0"/>
              <a:t>Make predictions on the test set using the trained Decision Tree model.</a:t>
            </a:r>
          </a:p>
          <a:p>
            <a:pPr marL="342900" indent="-342900">
              <a:buFont typeface="+mj-lt"/>
              <a:buAutoNum type="arabicPeriod"/>
            </a:pPr>
            <a:r>
              <a:rPr lang="en-US" sz="1600" dirty="0"/>
              <a:t>Calculate R² score for Decision Tree predictions.</a:t>
            </a:r>
          </a:p>
          <a:p>
            <a:pPr marL="342900" indent="-342900">
              <a:buFont typeface="+mj-lt"/>
              <a:buAutoNum type="arabicPeriod"/>
            </a:pPr>
            <a:r>
              <a:rPr lang="en-US" sz="1600" dirty="0"/>
              <a:t>Plot a bar chart comparing the R² scores of both models.</a:t>
            </a:r>
            <a:endParaRPr lang="en-IN" sz="1600"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4207-156D-CD0D-D0FB-218AB392611E}"/>
              </a:ext>
            </a:extLst>
          </p:cNvPr>
          <p:cNvSpPr>
            <a:spLocks noGrp="1"/>
          </p:cNvSpPr>
          <p:nvPr>
            <p:ph type="title"/>
          </p:nvPr>
        </p:nvSpPr>
        <p:spPr>
          <a:xfrm>
            <a:off x="254000" y="616214"/>
            <a:ext cx="6583680" cy="1531357"/>
          </a:xfrm>
        </p:spPr>
        <p:txBody>
          <a:bodyPr/>
          <a:lstStyle/>
          <a:p>
            <a:r>
              <a:rPr lang="en-US" dirty="0"/>
              <a:t>Output Comparison</a:t>
            </a:r>
            <a:endParaRPr lang="en-IN" dirty="0"/>
          </a:p>
        </p:txBody>
      </p:sp>
      <p:sp>
        <p:nvSpPr>
          <p:cNvPr id="4" name="Slide Number Placeholder 3">
            <a:extLst>
              <a:ext uri="{FF2B5EF4-FFF2-40B4-BE49-F238E27FC236}">
                <a16:creationId xmlns:a16="http://schemas.microsoft.com/office/drawing/2014/main" id="{AE489AD4-69F7-5588-E143-7C7E9109B48F}"/>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026" name="Picture 2">
            <a:extLst>
              <a:ext uri="{FF2B5EF4-FFF2-40B4-BE49-F238E27FC236}">
                <a16:creationId xmlns:a16="http://schemas.microsoft.com/office/drawing/2014/main" id="{44505FDC-7BBA-E70A-44AC-1FA13AECC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23" y="2446391"/>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73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CC9F4-3B80-A31F-DD9A-692B971C35AF}"/>
              </a:ext>
            </a:extLst>
          </p:cNvPr>
          <p:cNvSpPr>
            <a:spLocks noGrp="1"/>
          </p:cNvSpPr>
          <p:nvPr>
            <p:ph idx="1"/>
          </p:nvPr>
        </p:nvSpPr>
        <p:spPr>
          <a:xfrm>
            <a:off x="914400" y="692942"/>
            <a:ext cx="6583680" cy="5911057"/>
          </a:xfrm>
        </p:spPr>
        <p:txBody>
          <a:bodyPr>
            <a:normAutofit fontScale="85000" lnSpcReduction="20000"/>
          </a:bodyPr>
          <a:lstStyle/>
          <a:p>
            <a:r>
              <a:rPr lang="en-US" dirty="0"/>
              <a:t>In this study, we implemented and compared </a:t>
            </a:r>
            <a:r>
              <a:rPr lang="en-US" dirty="0" err="1"/>
              <a:t>XGBoost</a:t>
            </a:r>
            <a:r>
              <a:rPr lang="en-US" dirty="0"/>
              <a:t> and Decision Tree algorithms to forecast sales based on historical data. The results demonstrated that both models effectively captured patterns in the dataset, but with notable differences in performance.</a:t>
            </a:r>
          </a:p>
          <a:p>
            <a:r>
              <a:rPr lang="en-US" dirty="0"/>
              <a:t>The results confirm that </a:t>
            </a:r>
            <a:r>
              <a:rPr lang="en-US" dirty="0" err="1"/>
              <a:t>XGBoost</a:t>
            </a:r>
            <a:r>
              <a:rPr lang="en-US" dirty="0"/>
              <a:t> serves as a powerful enhancement over traditional Decision Tree algorithms for sales forecasting tasks. Its ability to handle non-linearity, optimize performance through boosting, and generalize better to unseen data makes it a preferred choice for improving forecasting accuracy. However, the selection of the model should be based on factors such as data complexity, computational resources, and interpretability requirements.</a:t>
            </a:r>
          </a:p>
        </p:txBody>
      </p:sp>
      <p:sp>
        <p:nvSpPr>
          <p:cNvPr id="4" name="Slide Number Placeholder 3">
            <a:extLst>
              <a:ext uri="{FF2B5EF4-FFF2-40B4-BE49-F238E27FC236}">
                <a16:creationId xmlns:a16="http://schemas.microsoft.com/office/drawing/2014/main" id="{4F016828-35FB-F023-AEBC-9E9F5668FCC2}"/>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7" name="TextBox 6">
            <a:extLst>
              <a:ext uri="{FF2B5EF4-FFF2-40B4-BE49-F238E27FC236}">
                <a16:creationId xmlns:a16="http://schemas.microsoft.com/office/drawing/2014/main" id="{8ACB819E-78B7-AE43-EE38-6EB10B0E3C99}"/>
              </a:ext>
            </a:extLst>
          </p:cNvPr>
          <p:cNvSpPr txBox="1"/>
          <p:nvPr/>
        </p:nvSpPr>
        <p:spPr>
          <a:xfrm>
            <a:off x="802640" y="254000"/>
            <a:ext cx="2987040" cy="461665"/>
          </a:xfrm>
          <a:prstGeom prst="rect">
            <a:avLst/>
          </a:prstGeom>
          <a:noFill/>
        </p:spPr>
        <p:txBody>
          <a:bodyPr wrap="square" rtlCol="0">
            <a:spAutoFit/>
          </a:bodyPr>
          <a:lstStyle/>
          <a:p>
            <a:r>
              <a:rPr lang="en-US" sz="2400" b="1" dirty="0">
                <a:solidFill>
                  <a:srgbClr val="202C8F"/>
                </a:solidFill>
              </a:rPr>
              <a:t>CONCLUSION:</a:t>
            </a:r>
            <a:endParaRPr lang="en-IN" sz="2400" b="1" dirty="0">
              <a:solidFill>
                <a:srgbClr val="202C8F"/>
              </a:solidFill>
            </a:endParaRPr>
          </a:p>
        </p:txBody>
      </p:sp>
    </p:spTree>
    <p:extLst>
      <p:ext uri="{BB962C8B-B14F-4D97-AF65-F5344CB8AC3E}">
        <p14:creationId xmlns:p14="http://schemas.microsoft.com/office/powerpoint/2010/main" val="252848689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{D7776136-2F49-40F5-A902-5480F8ED6B46}tf78438558_win32</Template>
  <TotalTime>110</TotalTime>
  <Words>859</Words>
  <Application>Microsoft Office PowerPoint</Application>
  <PresentationFormat>Widescreen</PresentationFormat>
  <Paragraphs>52</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An enhancement in accuracy in forecasting sales using XG boost and decision tree algorithm</vt:lpstr>
      <vt:lpstr>PowerPoint Presentation</vt:lpstr>
      <vt:lpstr>PowerPoint Presentation</vt:lpstr>
      <vt:lpstr>Flow diagram</vt:lpstr>
      <vt:lpstr>PowerPoint Presentation</vt:lpstr>
      <vt:lpstr>Decision tree Algorithm</vt:lpstr>
      <vt:lpstr>Pseudocode:</vt:lpstr>
      <vt:lpstr>Output Comparison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sai chandu</dc:creator>
  <cp:lastModifiedBy>sai chandu</cp:lastModifiedBy>
  <cp:revision>2</cp:revision>
  <dcterms:created xsi:type="dcterms:W3CDTF">2025-02-21T06:09:13Z</dcterms:created>
  <dcterms:modified xsi:type="dcterms:W3CDTF">2025-03-16T02:03:53Z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