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7R1qlLb2EtleHgwp3rQyIfJ05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joaco</a:t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b293d42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joaco - </a:t>
            </a:r>
            <a:endParaRPr/>
          </a:p>
        </p:txBody>
      </p:sp>
      <p:sp>
        <p:nvSpPr>
          <p:cNvPr id="178" name="Google Shape;178;g18b293d42a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b293d42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8b293d42a5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Flor</a:t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Shai</a:t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Shai</a:t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b293d42a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Maira</a:t>
            </a:r>
            <a:endParaRPr/>
          </a:p>
        </p:txBody>
      </p:sp>
      <p:sp>
        <p:nvSpPr>
          <p:cNvPr id="132" name="Google Shape;132;g18b293d42a5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b293d42a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Maira</a:t>
            </a:r>
            <a:endParaRPr/>
          </a:p>
        </p:txBody>
      </p:sp>
      <p:sp>
        <p:nvSpPr>
          <p:cNvPr id="150" name="Google Shape;150;g18b293d42a5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b293d42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joaco</a:t>
            </a:r>
            <a:endParaRPr/>
          </a:p>
        </p:txBody>
      </p:sp>
      <p:sp>
        <p:nvSpPr>
          <p:cNvPr id="160" name="Google Shape;160;g18b293d42a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" name="Google Shape;11;p8"/>
          <p:cNvSpPr txBox="1"/>
          <p:nvPr/>
        </p:nvSpPr>
        <p:spPr>
          <a:xfrm>
            <a:off x="5941187" y="0"/>
            <a:ext cx="3381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5941187" y="6705600"/>
            <a:ext cx="3381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aryGwOEBOR090A8zXeTiHkOaYP3IdNs2/view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://drive.google.com/file/d/1-qk2ap56p6uPa10pp5BopynteKTczGlF/view" TargetMode="External"/><Relationship Id="rId7" Type="http://schemas.openxmlformats.org/officeDocument/2006/relationships/hyperlink" Target="http://drive.google.com/file/d/1YJ6MeJLltnUTABATB67evoBZ08csAlnj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2625" y="5256659"/>
            <a:ext cx="2619374" cy="1601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3754" y="2835451"/>
            <a:ext cx="2244726" cy="73484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481012" y="4977968"/>
            <a:ext cx="2433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000" u="sng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u="sng">
              <a:solidFill>
                <a:srgbClr val="FF9900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Joaquin Santos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Maira Marinelli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Shai Korniansky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Florencia Skiba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2721768" y="1880032"/>
            <a:ext cx="67484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 Genéticos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2626" y="5256660"/>
            <a:ext cx="2619374" cy="160134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/>
        </p:nvSpPr>
        <p:spPr>
          <a:xfrm>
            <a:off x="2721738" y="2197658"/>
            <a:ext cx="67485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77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1" sz="77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77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Generación 10</a:t>
            </a:r>
            <a:endParaRPr b="1" sz="77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18b293d42a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2625" y="5449825"/>
            <a:ext cx="2619375" cy="14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8b293d42a5_0_5"/>
          <p:cNvSpPr txBox="1"/>
          <p:nvPr/>
        </p:nvSpPr>
        <p:spPr>
          <a:xfrm>
            <a:off x="4236750" y="97025"/>
            <a:ext cx="3718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9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2300"/>
          </a:p>
        </p:txBody>
      </p:sp>
      <p:sp>
        <p:nvSpPr>
          <p:cNvPr id="182" name="Google Shape;182;g18b293d42a5_0_5"/>
          <p:cNvSpPr txBox="1"/>
          <p:nvPr/>
        </p:nvSpPr>
        <p:spPr>
          <a:xfrm>
            <a:off x="347475" y="867425"/>
            <a:ext cx="115947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Población: </a:t>
            </a: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Dejamos siempre constante 20 jugadores en paralelo.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Mutación (Rate):</a:t>
            </a: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Probamos con 1% , 3%, 5% y 10% y vemos que mejora el fitness promedio de la generación al aumentar la mutación.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Mutación (Step):</a:t>
            </a: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Mantenemos constante en  0,2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ADN - Características: </a:t>
            </a: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Encontramos en la primera iteración un muy buen resultado con las 7 características.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Performance: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Durante el entrenamiento nos vimos limitados por la cantidad de núcleos disponibles ya que es intensivo en uso de CPU. 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18b293d42a5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2626" y="5256660"/>
            <a:ext cx="2619373" cy="160134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8b293d42a5_0_26"/>
          <p:cNvSpPr txBox="1"/>
          <p:nvPr/>
        </p:nvSpPr>
        <p:spPr>
          <a:xfrm>
            <a:off x="3500575" y="2660100"/>
            <a:ext cx="3049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Muchas Gracias!!</a:t>
            </a:r>
            <a:endParaRPr/>
          </a:p>
        </p:txBody>
      </p:sp>
      <p:pic>
        <p:nvPicPr>
          <p:cNvPr id="189" name="Google Shape;189;g18b293d42a5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850" y="1892900"/>
            <a:ext cx="1863930" cy="28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2626" y="5256660"/>
            <a:ext cx="2619374" cy="160134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81084" y="6392746"/>
            <a:ext cx="916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 🡺 —&gt; https://github.com/j-santos2/tetris_genetic_algorithm.git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385763" y="251258"/>
            <a:ext cx="67484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081010" y="2457606"/>
            <a:ext cx="91632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 Genético desarrollado en Python</a:t>
            </a:r>
            <a:endParaRPr/>
          </a:p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b="1" lang="es-AR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ADN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</a:pPr>
            <a:r>
              <a:rPr b="1" lang="es-AR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Población</a:t>
            </a:r>
            <a:endParaRPr sz="1100"/>
          </a:p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b="1" lang="es-AR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Función de Aptitud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Librerías Python: 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1"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Pyboy : Para el emulador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1"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Numpy: arrays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1"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Pathos: para trabajar procesos en paralelo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Emulador Tetris 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Juego Tetris (Tetris.gb)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081084" y="1284060"/>
            <a:ext cx="9163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Desarrollar un proceso por el cual un individuo o jugador aprenda a jugar al Tetris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933599" y="2803768"/>
            <a:ext cx="24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Población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385763" y="251258"/>
            <a:ext cx="87439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Componentes algoritmo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933599" y="1421980"/>
            <a:ext cx="24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ADN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1009649" y="4256968"/>
            <a:ext cx="42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Función de Aptitud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669603" y="4704500"/>
            <a:ext cx="7788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Ponderación del resultado(Score) del individuo más una recompensa por nivel o 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línea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completada y por juego ganado.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cada 10 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líneas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“eliminadas” se logra subir un nivel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720906" y="3375941"/>
            <a:ext cx="8293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trabajó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con una población de entre 15- 20 individuos que juegan en forma paralelo. 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720906" y="1767366"/>
            <a:ext cx="829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aracterísticas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relacionadas con el juego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Genotipo: array con los 7 pesos o 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Fenotipo: tablero que muestra las jugadas (Emulador)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7226" y="4280633"/>
            <a:ext cx="2538151" cy="2391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2626" y="5256660"/>
            <a:ext cx="2619374" cy="16013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909636" y="3524291"/>
            <a:ext cx="24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CrossOver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909636" y="1436485"/>
            <a:ext cx="24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Selección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2111275" y="1816400"/>
            <a:ext cx="8744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armar la siguiente 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generación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se realiza 2 pasos: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mejor de la 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generación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actual sobrevive.(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Clonación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resto de los individuos se generan basado en el mejor tercio de la 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generación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va a morir. 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2407450" y="3795725"/>
            <a:ext cx="9050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individuos generados reciben mediante un proceso random uno de los 7 pesos que componen cada gen de cada padre. Hay un 50% de probabilidad de tener el gen de un padre por cada uno de los pesos.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probabilidad que el hijo sea completamente igual a uno de los padres es de 0,5^7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909636" y="5256649"/>
            <a:ext cx="24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Mutación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2407450" y="5703325"/>
            <a:ext cx="680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Rate- Probabilidad de cambio: 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varió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entre 1 al  10 %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- Delta de cambio :  entre ( -0,2 y 0,2 )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71450" y="295071"/>
            <a:ext cx="87439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Componentes algoritmo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2626" y="5256660"/>
            <a:ext cx="2619374" cy="16013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674000" y="486675"/>
            <a:ext cx="10941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b="1" lang="es-AR" sz="4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a considerar para cada individuo </a:t>
            </a:r>
            <a:r>
              <a:rPr b="1" lang="es-AR" sz="21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(Pesos → Que tan importante es cada </a:t>
            </a:r>
            <a:r>
              <a:rPr b="1" lang="es-AR" sz="21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característica</a:t>
            </a:r>
            <a:r>
              <a:rPr b="1" lang="es-AR" sz="21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/>
          </a:p>
        </p:txBody>
      </p:sp>
      <p:sp>
        <p:nvSpPr>
          <p:cNvPr id="129" name="Google Shape;129;p5"/>
          <p:cNvSpPr txBox="1"/>
          <p:nvPr/>
        </p:nvSpPr>
        <p:spPr>
          <a:xfrm>
            <a:off x="1066800" y="2493825"/>
            <a:ext cx="7678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Suma Alturas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Cantidad de espacios sin llenar o agujeros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Cantidad columnas vacías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Cantidad columnas con Agujeros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Altura Pico </a:t>
            </a: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alto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Suma de escalones (Mide cuan escalonado esta)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b293d42a5_3_0"/>
          <p:cNvSpPr txBox="1"/>
          <p:nvPr/>
        </p:nvSpPr>
        <p:spPr>
          <a:xfrm>
            <a:off x="966849" y="3084693"/>
            <a:ext cx="24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Condición</a:t>
            </a:r>
            <a:r>
              <a:rPr b="1" lang="es-A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Final</a:t>
            </a:r>
            <a:endParaRPr/>
          </a:p>
        </p:txBody>
      </p:sp>
      <p:sp>
        <p:nvSpPr>
          <p:cNvPr id="135" name="Google Shape;135;g18b293d42a5_3_0"/>
          <p:cNvSpPr txBox="1"/>
          <p:nvPr/>
        </p:nvSpPr>
        <p:spPr>
          <a:xfrm>
            <a:off x="385763" y="175058"/>
            <a:ext cx="874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/>
          </a:p>
        </p:txBody>
      </p:sp>
      <p:sp>
        <p:nvSpPr>
          <p:cNvPr id="136" name="Google Shape;136;g18b293d42a5_3_0"/>
          <p:cNvSpPr txBox="1"/>
          <p:nvPr/>
        </p:nvSpPr>
        <p:spPr>
          <a:xfrm>
            <a:off x="966849" y="1702905"/>
            <a:ext cx="24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Condición</a:t>
            </a:r>
            <a:r>
              <a:rPr b="1" lang="es-A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Inicial</a:t>
            </a:r>
            <a:endParaRPr/>
          </a:p>
        </p:txBody>
      </p:sp>
      <p:sp>
        <p:nvSpPr>
          <p:cNvPr id="137" name="Google Shape;137;g18b293d42a5_3_0"/>
          <p:cNvSpPr txBox="1"/>
          <p:nvPr/>
        </p:nvSpPr>
        <p:spPr>
          <a:xfrm>
            <a:off x="1754149" y="3713400"/>
            <a:ext cx="97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alcanzó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puntaje 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máximo (999.999). Nunca se llegó en la historia a ese valor.</a:t>
            </a:r>
            <a:endParaRPr/>
          </a:p>
        </p:txBody>
      </p:sp>
      <p:sp>
        <p:nvSpPr>
          <p:cNvPr id="138" name="Google Shape;138;g18b293d42a5_3_0"/>
          <p:cNvSpPr txBox="1"/>
          <p:nvPr/>
        </p:nvSpPr>
        <p:spPr>
          <a:xfrm>
            <a:off x="1754150" y="2164125"/>
            <a:ext cx="94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jugador comienza con los pesos inicializados con valores entre -0,5 y 0,5.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18b293d42a5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7226" y="4280633"/>
            <a:ext cx="2538151" cy="2391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8b293d42a5_3_0"/>
          <p:cNvSpPr txBox="1"/>
          <p:nvPr/>
        </p:nvSpPr>
        <p:spPr>
          <a:xfrm>
            <a:off x="966856" y="4652041"/>
            <a:ext cx="8293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generación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juega hasta perder, en cada movimiento se 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evalúa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opción</a:t>
            </a:r>
            <a:r>
              <a:rPr b="1"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tenga mayor valor y se elige.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2626" y="5256660"/>
            <a:ext cx="2619373" cy="160134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900538" y="234633"/>
            <a:ext cx="6748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9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endParaRPr sz="2300"/>
          </a:p>
        </p:txBody>
      </p:sp>
      <p:sp>
        <p:nvSpPr>
          <p:cNvPr id="147" name="Google Shape;147;p6"/>
          <p:cNvSpPr txBox="1"/>
          <p:nvPr/>
        </p:nvSpPr>
        <p:spPr>
          <a:xfrm>
            <a:off x="1066799" y="1634722"/>
            <a:ext cx="10106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generó el código en Pycharm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Instalaron  librerías adicionales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Desarrollar o descargar el juego desde internet.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instaló  el emulador del juego tetris que será nuestro Frontend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s-A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 las piezas como lo hace el juego original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s-A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Recibirá la indicación de los movimientos a realizar 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Ejecutar el archivo correspondiente dependiendo si se quiere entrenar o jugar. (population.py o run.py respectivamente)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corrida generará un archivo de log que permitirá  visualizar la </a:t>
            </a: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cada </a:t>
            </a: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generación</a:t>
            </a: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b293d42a5_2_3"/>
          <p:cNvSpPr txBox="1"/>
          <p:nvPr/>
        </p:nvSpPr>
        <p:spPr>
          <a:xfrm>
            <a:off x="441401" y="355775"/>
            <a:ext cx="125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5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endParaRPr sz="1900"/>
          </a:p>
        </p:txBody>
      </p:sp>
      <p:pic>
        <p:nvPicPr>
          <p:cNvPr id="153" name="Google Shape;153;g18b293d42a5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675" y="508174"/>
            <a:ext cx="9579848" cy="54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8b293d42a5_2_3"/>
          <p:cNvSpPr/>
          <p:nvPr/>
        </p:nvSpPr>
        <p:spPr>
          <a:xfrm>
            <a:off x="2320250" y="508175"/>
            <a:ext cx="4241700" cy="231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8b293d42a5_2_3"/>
          <p:cNvSpPr/>
          <p:nvPr/>
        </p:nvSpPr>
        <p:spPr>
          <a:xfrm>
            <a:off x="6691950" y="2027000"/>
            <a:ext cx="1117200" cy="231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8b293d42a5_2_3"/>
          <p:cNvSpPr/>
          <p:nvPr/>
        </p:nvSpPr>
        <p:spPr>
          <a:xfrm>
            <a:off x="6691950" y="3160800"/>
            <a:ext cx="1117200" cy="231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8b293d42a5_2_3"/>
          <p:cNvSpPr/>
          <p:nvPr/>
        </p:nvSpPr>
        <p:spPr>
          <a:xfrm>
            <a:off x="6691950" y="4261500"/>
            <a:ext cx="1117200" cy="231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18b293d42a5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2626" y="5256660"/>
            <a:ext cx="2619373" cy="160134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8b293d42a5_0_16"/>
          <p:cNvSpPr txBox="1"/>
          <p:nvPr/>
        </p:nvSpPr>
        <p:spPr>
          <a:xfrm>
            <a:off x="4962663" y="1336075"/>
            <a:ext cx="216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Generación 1</a:t>
            </a:r>
            <a:endParaRPr b="1" sz="28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8b293d42a5_0_16"/>
          <p:cNvSpPr txBox="1"/>
          <p:nvPr/>
        </p:nvSpPr>
        <p:spPr>
          <a:xfrm>
            <a:off x="963754" y="1336075"/>
            <a:ext cx="216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Generación 0</a:t>
            </a:r>
            <a:endParaRPr b="1" sz="28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18b293d42a5_0_16" title="train_gen_0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88" y="2011650"/>
            <a:ext cx="3803776" cy="285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8b293d42a5_0_16" title="train_gen_1.mp4">
            <a:hlinkClick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913" y="2011650"/>
            <a:ext cx="3803776" cy="28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8b293d42a5_0_16"/>
          <p:cNvSpPr txBox="1"/>
          <p:nvPr/>
        </p:nvSpPr>
        <p:spPr>
          <a:xfrm>
            <a:off x="8961600" y="1336075"/>
            <a:ext cx="216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Generación 7</a:t>
            </a:r>
            <a:endParaRPr b="1" sz="28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18b293d42a5_0_16" title="train_gen_7.mp4">
            <a:hlinkClick r:id="rId7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2862" y="2011650"/>
            <a:ext cx="3803776" cy="285283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8b293d42a5_0_16"/>
          <p:cNvSpPr txBox="1"/>
          <p:nvPr/>
        </p:nvSpPr>
        <p:spPr>
          <a:xfrm>
            <a:off x="4052013" y="263500"/>
            <a:ext cx="3987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5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Entrenamiento</a:t>
            </a:r>
            <a:endParaRPr b="1" sz="45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2022-11-08T12:52:46Z</dcterms:created>
  <dc:creator>Florencia Skiba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e1621af-373e-4f6e-a55a-4aefee4e798d_Enabled">
    <vt:lpwstr>true</vt:lpwstr>
  </property>
  <property fmtid="{D5CDD505-2E9C-101B-9397-08002B2CF9AE}" pid="3" name="MSIP_Label_ae1621af-373e-4f6e-a55a-4aefee4e798d_SetDate">
    <vt:lpwstr>2022-11-08T17:08:19Z</vt:lpwstr>
  </property>
  <property fmtid="{D5CDD505-2E9C-101B-9397-08002B2CF9AE}" pid="4" name="MSIP_Label_ae1621af-373e-4f6e-a55a-4aefee4e798d_Method">
    <vt:lpwstr>Privileged</vt:lpwstr>
  </property>
  <property fmtid="{D5CDD505-2E9C-101B-9397-08002B2CF9AE}" pid="5" name="MSIP_Label_ae1621af-373e-4f6e-a55a-4aefee4e798d_Name">
    <vt:lpwstr>Public</vt:lpwstr>
  </property>
  <property fmtid="{D5CDD505-2E9C-101B-9397-08002B2CF9AE}" pid="6" name="MSIP_Label_ae1621af-373e-4f6e-a55a-4aefee4e798d_SiteId">
    <vt:lpwstr>a2a9bf31-fc44-425c-a6d2-3ae9379573ea</vt:lpwstr>
  </property>
  <property fmtid="{D5CDD505-2E9C-101B-9397-08002B2CF9AE}" pid="7" name="MSIP_Label_ae1621af-373e-4f6e-a55a-4aefee4e798d_ActionId">
    <vt:lpwstr>561a14cb-a74a-4558-8a07-f85bb188824f</vt:lpwstr>
  </property>
  <property fmtid="{D5CDD505-2E9C-101B-9397-08002B2CF9AE}" pid="8" name="MSIP_Label_ae1621af-373e-4f6e-a55a-4aefee4e798d_ContentBits">
    <vt:lpwstr>3</vt:lpwstr>
  </property>
  <property fmtid="{D5CDD505-2E9C-101B-9397-08002B2CF9AE}" pid="9" name="ClassificationContentMarkingFooterLocations">
    <vt:lpwstr>Tema de Office:10</vt:lpwstr>
  </property>
  <property fmtid="{D5CDD505-2E9C-101B-9397-08002B2CF9AE}" pid="10" name="ClassificationContentMarkingFooterText">
    <vt:lpwstr>Public</vt:lpwstr>
  </property>
  <property fmtid="{D5CDD505-2E9C-101B-9397-08002B2CF9AE}" pid="11" name="ClassificationContentMarkingHeaderLocations">
    <vt:lpwstr>Tema de Office:9</vt:lpwstr>
  </property>
  <property fmtid="{D5CDD505-2E9C-101B-9397-08002B2CF9AE}" pid="12" name="ClassificationContentMarkingHeaderText">
    <vt:lpwstr>Public</vt:lpwstr>
  </property>
</Properties>
</file>