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/>
    <p:restoredTop sz="96327"/>
  </p:normalViewPr>
  <p:slideViewPr>
    <p:cSldViewPr snapToGrid="0" snapToObjects="1">
      <p:cViewPr varScale="1">
        <p:scale>
          <a:sx n="168" d="100"/>
          <a:sy n="168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3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0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8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1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2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5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8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D04E1B-ABF3-6143-AD2D-2A7765B67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de-DE"/>
              <a:t>APEX Dynamic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08F763-739D-AC48-9C53-F59FAC9D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writing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low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dynamic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APEX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 descr="Abstraktes rotes geometrisches Muster">
            <a:extLst>
              <a:ext uri="{FF2B5EF4-FFF2-40B4-BE49-F238E27FC236}">
                <a16:creationId xmlns:a16="http://schemas.microsoft.com/office/drawing/2014/main" id="{CC3EBD20-EA73-4A1A-8CCF-A92530B81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9" r="40954" b="-2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C980-E701-484D-ADFE-7540177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APEX Dynamic Controller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99598-CAF7-704A-B141-144EE525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ctr">
              <a:buNone/>
            </a:pPr>
            <a:endParaRPr lang="de-DE" sz="6000" dirty="0"/>
          </a:p>
          <a:p>
            <a:pPr marL="201168" lvl="1" indent="0" algn="ctr">
              <a:buNone/>
            </a:pPr>
            <a:r>
              <a:rPr lang="de-DE" sz="6000" b="1" dirty="0">
                <a:solidFill>
                  <a:schemeClr val="accent5"/>
                </a:solidFill>
              </a:rPr>
              <a:t>MISSION ACCOMPLISHED!</a:t>
            </a:r>
          </a:p>
        </p:txBody>
      </p:sp>
    </p:spTree>
    <p:extLst>
      <p:ext uri="{BB962C8B-B14F-4D97-AF65-F5344CB8AC3E}">
        <p14:creationId xmlns:p14="http://schemas.microsoft.com/office/powerpoint/2010/main" val="21510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C980-E701-484D-ADFE-7540177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Motivation: </a:t>
            </a:r>
            <a:r>
              <a:rPr lang="de-DE" dirty="0" err="1"/>
              <a:t>Static</a:t>
            </a:r>
            <a:r>
              <a:rPr lang="de-DE" dirty="0"/>
              <a:t> Page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99598-CAF7-704A-B141-144EE525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Default APEX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loosely</a:t>
            </a:r>
            <a:r>
              <a:rPr lang="de-DE" dirty="0"/>
              <a:t> follow MVC </a:t>
            </a:r>
            <a:r>
              <a:rPr lang="de-DE" dirty="0" err="1"/>
              <a:t>pattern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MODEL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, </a:t>
            </a:r>
            <a:r>
              <a:rPr lang="de-DE" dirty="0" err="1"/>
              <a:t>views</a:t>
            </a:r>
            <a:r>
              <a:rPr lang="de-DE" dirty="0"/>
              <a:t>, XAPI etc.</a:t>
            </a:r>
          </a:p>
          <a:p>
            <a:pPr lvl="1"/>
            <a:r>
              <a:rPr lang="de-DE" dirty="0"/>
              <a:t>VIEW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Rendered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  <a:p>
            <a:pPr lvl="1"/>
            <a:r>
              <a:rPr lang="de-DE" dirty="0"/>
              <a:t>CONTROL-Layer: </a:t>
            </a:r>
          </a:p>
          <a:p>
            <a:pPr lvl="2"/>
            <a:r>
              <a:rPr lang="de-DE" dirty="0"/>
              <a:t>Server Side </a:t>
            </a:r>
            <a:r>
              <a:rPr lang="de-DE" dirty="0" err="1"/>
              <a:t>Conditions</a:t>
            </a:r>
            <a:endParaRPr lang="de-DE" dirty="0"/>
          </a:p>
          <a:p>
            <a:pPr lvl="2"/>
            <a:r>
              <a:rPr lang="de-DE" dirty="0" err="1"/>
              <a:t>Computations</a:t>
            </a:r>
            <a:endParaRPr lang="de-DE" dirty="0"/>
          </a:p>
          <a:p>
            <a:pPr lvl="2"/>
            <a:r>
              <a:rPr lang="de-DE" dirty="0" err="1"/>
              <a:t>Validations</a:t>
            </a:r>
            <a:endParaRPr lang="de-DE" dirty="0"/>
          </a:p>
          <a:p>
            <a:pPr lvl="2"/>
            <a:r>
              <a:rPr lang="de-DE" dirty="0" err="1"/>
              <a:t>Processes</a:t>
            </a:r>
            <a:endParaRPr lang="de-DE" dirty="0"/>
          </a:p>
          <a:p>
            <a:pPr lvl="2"/>
            <a:r>
              <a:rPr lang="de-DE" dirty="0" err="1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66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2FC73-9D50-F340-90EE-57633FA7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Motivation: </a:t>
            </a:r>
            <a:r>
              <a:rPr lang="de-DE" dirty="0" err="1"/>
              <a:t>Static</a:t>
            </a:r>
            <a:r>
              <a:rPr lang="de-DE" dirty="0"/>
              <a:t> Page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12A5D1E2-8C61-5E4A-B436-4DFAF74D6537}"/>
              </a:ext>
            </a:extLst>
          </p:cNvPr>
          <p:cNvSpPr/>
          <p:nvPr/>
        </p:nvSpPr>
        <p:spPr>
          <a:xfrm>
            <a:off x="1461052" y="3150705"/>
            <a:ext cx="1590261" cy="2375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6DD76DF-EC49-134B-BFFE-A7E2737C4435}"/>
              </a:ext>
            </a:extLst>
          </p:cNvPr>
          <p:cNvSpPr/>
          <p:nvPr/>
        </p:nvSpPr>
        <p:spPr>
          <a:xfrm>
            <a:off x="4154557" y="3180522"/>
            <a:ext cx="2723321" cy="230587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Static</a:t>
            </a:r>
            <a:r>
              <a:rPr lang="de-DE" dirty="0"/>
              <a:t>“ Controller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9DED49-4047-234B-8932-755936627028}"/>
              </a:ext>
            </a:extLst>
          </p:cNvPr>
          <p:cNvSpPr/>
          <p:nvPr/>
        </p:nvSpPr>
        <p:spPr>
          <a:xfrm>
            <a:off x="8007627" y="3215309"/>
            <a:ext cx="2723321" cy="23058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23E3EB4-4ECE-5E4C-97AC-6F7D5968720B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 flipV="1">
            <a:off x="3051313" y="4333461"/>
            <a:ext cx="1103244" cy="49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221BC79-0BA7-A54B-BC1E-DF2A7CBBB512}"/>
              </a:ext>
            </a:extLst>
          </p:cNvPr>
          <p:cNvCxnSpPr>
            <a:cxnSpLocks/>
          </p:cNvCxnSpPr>
          <p:nvPr/>
        </p:nvCxnSpPr>
        <p:spPr>
          <a:xfrm flipH="1">
            <a:off x="6877878" y="3849624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A0B5152-D7F5-174B-B858-757522F4F34E}"/>
              </a:ext>
            </a:extLst>
          </p:cNvPr>
          <p:cNvSpPr txBox="1"/>
          <p:nvPr/>
        </p:nvSpPr>
        <p:spPr>
          <a:xfrm>
            <a:off x="6986016" y="3502152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3125D37-21B7-CC4A-81DD-08A34984EC93}"/>
              </a:ext>
            </a:extLst>
          </p:cNvPr>
          <p:cNvCxnSpPr>
            <a:cxnSpLocks/>
          </p:cNvCxnSpPr>
          <p:nvPr/>
        </p:nvCxnSpPr>
        <p:spPr>
          <a:xfrm>
            <a:off x="6877878" y="4809744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7964B8B-827A-D049-9E17-AE33BD909D65}"/>
              </a:ext>
            </a:extLst>
          </p:cNvPr>
          <p:cNvSpPr txBox="1"/>
          <p:nvPr/>
        </p:nvSpPr>
        <p:spPr>
          <a:xfrm>
            <a:off x="6914844" y="4778740"/>
            <a:ext cx="104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64480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C980-E701-484D-ADFE-7540177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Motivation: Dynamic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99598-CAF7-704A-B141-144EE525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APEX </a:t>
            </a:r>
            <a:r>
              <a:rPr lang="de-DE" dirty="0" err="1"/>
              <a:t>pages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apply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declarative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Dynamic Actions (Demo)</a:t>
            </a:r>
          </a:p>
          <a:p>
            <a:r>
              <a:rPr lang="de-DE" dirty="0"/>
              <a:t>Dynamic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generators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JavaScript </a:t>
            </a:r>
            <a:r>
              <a:rPr lang="de-DE" dirty="0" err="1"/>
              <a:t>code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disadvantages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flooded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„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“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decisions</a:t>
            </a:r>
            <a:endParaRPr lang="de-DE" dirty="0"/>
          </a:p>
          <a:p>
            <a:pPr lvl="1"/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roundtrips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pPr lvl="1"/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doubled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different </a:t>
            </a:r>
            <a:r>
              <a:rPr lang="de-DE" dirty="0" err="1"/>
              <a:t>languages</a:t>
            </a:r>
            <a:r>
              <a:rPr lang="de-DE" dirty="0"/>
              <a:t> </a:t>
            </a:r>
            <a:r>
              <a:rPr lang="de-DE" dirty="0" err="1"/>
              <a:t>twice</a:t>
            </a:r>
            <a:endParaRPr lang="de-DE" dirty="0"/>
          </a:p>
          <a:p>
            <a:pPr lvl="1"/>
            <a:r>
              <a:rPr lang="de-DE" dirty="0"/>
              <a:t>Additional (</a:t>
            </a:r>
            <a:r>
              <a:rPr lang="de-DE" dirty="0" err="1"/>
              <a:t>hidden</a:t>
            </a:r>
            <a:r>
              <a:rPr lang="de-DE" dirty="0"/>
              <a:t>)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bypasses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directly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40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2FC73-9D50-F340-90EE-57633FA7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Motivation: Dynamic Actions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12A5D1E2-8C61-5E4A-B436-4DFAF74D6537}"/>
              </a:ext>
            </a:extLst>
          </p:cNvPr>
          <p:cNvSpPr/>
          <p:nvPr/>
        </p:nvSpPr>
        <p:spPr>
          <a:xfrm>
            <a:off x="1461052" y="3150705"/>
            <a:ext cx="1590261" cy="2375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6DD76DF-EC49-134B-BFFE-A7E2737C4435}"/>
              </a:ext>
            </a:extLst>
          </p:cNvPr>
          <p:cNvSpPr/>
          <p:nvPr/>
        </p:nvSpPr>
        <p:spPr>
          <a:xfrm>
            <a:off x="4154557" y="4983480"/>
            <a:ext cx="2723321" cy="5029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Static</a:t>
            </a:r>
            <a:r>
              <a:rPr lang="de-DE" dirty="0"/>
              <a:t>“ Controller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9DED49-4047-234B-8932-755936627028}"/>
              </a:ext>
            </a:extLst>
          </p:cNvPr>
          <p:cNvSpPr/>
          <p:nvPr/>
        </p:nvSpPr>
        <p:spPr>
          <a:xfrm>
            <a:off x="8007627" y="3215309"/>
            <a:ext cx="2723321" cy="23058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23E3EB4-4ECE-5E4C-97AC-6F7D5968720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24808" y="5234940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357765F-358C-9444-AE01-39A042F457A2}"/>
              </a:ext>
            </a:extLst>
          </p:cNvPr>
          <p:cNvCxnSpPr>
            <a:cxnSpLocks/>
          </p:cNvCxnSpPr>
          <p:nvPr/>
        </p:nvCxnSpPr>
        <p:spPr>
          <a:xfrm>
            <a:off x="6877878" y="5234940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A9B82DF-5837-3A4D-A69A-80236AE13620}"/>
              </a:ext>
            </a:extLst>
          </p:cNvPr>
          <p:cNvGrpSpPr/>
          <p:nvPr/>
        </p:nvGrpSpPr>
        <p:grpSpPr>
          <a:xfrm>
            <a:off x="3024808" y="3359079"/>
            <a:ext cx="7408496" cy="1875861"/>
            <a:chOff x="3024808" y="3359079"/>
            <a:chExt cx="7408496" cy="1875861"/>
          </a:xfrm>
        </p:grpSpPr>
        <p:sp>
          <p:nvSpPr>
            <p:cNvPr id="9" name="Mehrere Dokumente 8">
              <a:extLst>
                <a:ext uri="{FF2B5EF4-FFF2-40B4-BE49-F238E27FC236}">
                  <a16:creationId xmlns:a16="http://schemas.microsoft.com/office/drawing/2014/main" id="{6FF258D3-DA34-634D-BF86-06D321FD7009}"/>
                </a:ext>
              </a:extLst>
            </p:cNvPr>
            <p:cNvSpPr/>
            <p:nvPr/>
          </p:nvSpPr>
          <p:spPr>
            <a:xfrm>
              <a:off x="9363456" y="4626864"/>
              <a:ext cx="1069848" cy="608076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Items</a:t>
              </a:r>
            </a:p>
          </p:txBody>
        </p:sp>
        <p:sp>
          <p:nvSpPr>
            <p:cNvPr id="10" name="Horizontale Rolle 9">
              <a:extLst>
                <a:ext uri="{FF2B5EF4-FFF2-40B4-BE49-F238E27FC236}">
                  <a16:creationId xmlns:a16="http://schemas.microsoft.com/office/drawing/2014/main" id="{025585C5-E3CE-5747-8E9E-DD6FDE24587D}"/>
                </a:ext>
              </a:extLst>
            </p:cNvPr>
            <p:cNvSpPr/>
            <p:nvPr/>
          </p:nvSpPr>
          <p:spPr>
            <a:xfrm>
              <a:off x="8238744" y="4828032"/>
              <a:ext cx="502920" cy="406908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JS</a:t>
              </a:r>
            </a:p>
          </p:txBody>
        </p:sp>
        <p:sp>
          <p:nvSpPr>
            <p:cNvPr id="16" name="Horizontale Rolle 15">
              <a:extLst>
                <a:ext uri="{FF2B5EF4-FFF2-40B4-BE49-F238E27FC236}">
                  <a16:creationId xmlns:a16="http://schemas.microsoft.com/office/drawing/2014/main" id="{E584D8F2-DA79-E746-A76B-DCF9FAD4584B}"/>
                </a:ext>
              </a:extLst>
            </p:cNvPr>
            <p:cNvSpPr/>
            <p:nvPr/>
          </p:nvSpPr>
          <p:spPr>
            <a:xfrm>
              <a:off x="8243316" y="4338431"/>
              <a:ext cx="502920" cy="406908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JS</a:t>
              </a:r>
            </a:p>
          </p:txBody>
        </p:sp>
        <p:sp>
          <p:nvSpPr>
            <p:cNvPr id="18" name="Horizontale Rolle 17">
              <a:extLst>
                <a:ext uri="{FF2B5EF4-FFF2-40B4-BE49-F238E27FC236}">
                  <a16:creationId xmlns:a16="http://schemas.microsoft.com/office/drawing/2014/main" id="{0FC450D7-1F93-1746-B7D2-E25EEC8A3286}"/>
                </a:ext>
              </a:extLst>
            </p:cNvPr>
            <p:cNvSpPr/>
            <p:nvPr/>
          </p:nvSpPr>
          <p:spPr>
            <a:xfrm>
              <a:off x="8243316" y="3848730"/>
              <a:ext cx="502920" cy="406908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JS</a:t>
              </a:r>
            </a:p>
          </p:txBody>
        </p:sp>
        <p:sp>
          <p:nvSpPr>
            <p:cNvPr id="20" name="Horizontale Rolle 19">
              <a:extLst>
                <a:ext uri="{FF2B5EF4-FFF2-40B4-BE49-F238E27FC236}">
                  <a16:creationId xmlns:a16="http://schemas.microsoft.com/office/drawing/2014/main" id="{AC9F4B1C-0220-7B4B-8A27-6AB9AEC93C1E}"/>
                </a:ext>
              </a:extLst>
            </p:cNvPr>
            <p:cNvSpPr/>
            <p:nvPr/>
          </p:nvSpPr>
          <p:spPr>
            <a:xfrm>
              <a:off x="8238744" y="3359079"/>
              <a:ext cx="502920" cy="406908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JS</a:t>
              </a:r>
            </a:p>
          </p:txBody>
        </p:sp>
        <p:cxnSp>
          <p:nvCxnSpPr>
            <p:cNvPr id="12" name="Gekrümmte Verbindung 11">
              <a:extLst>
                <a:ext uri="{FF2B5EF4-FFF2-40B4-BE49-F238E27FC236}">
                  <a16:creationId xmlns:a16="http://schemas.microsoft.com/office/drawing/2014/main" id="{BE24F0D5-C706-A546-87AF-194C7D7DBBC9}"/>
                </a:ext>
              </a:extLst>
            </p:cNvPr>
            <p:cNvCxnSpPr>
              <a:cxnSpLocks/>
              <a:stCxn id="20" idx="3"/>
              <a:endCxn id="9" idx="0"/>
            </p:cNvCxnSpPr>
            <p:nvPr/>
          </p:nvCxnSpPr>
          <p:spPr>
            <a:xfrm>
              <a:off x="8741664" y="3562533"/>
              <a:ext cx="1230318" cy="106433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krümmte Verbindung 21">
              <a:extLst>
                <a:ext uri="{FF2B5EF4-FFF2-40B4-BE49-F238E27FC236}">
                  <a16:creationId xmlns:a16="http://schemas.microsoft.com/office/drawing/2014/main" id="{F2AB7305-6C0D-BA41-ACA3-1B53EF7AD8F0}"/>
                </a:ext>
              </a:extLst>
            </p:cNvPr>
            <p:cNvCxnSpPr>
              <a:cxnSpLocks/>
            </p:cNvCxnSpPr>
            <p:nvPr/>
          </p:nvCxnSpPr>
          <p:spPr>
            <a:xfrm>
              <a:off x="8746236" y="4052184"/>
              <a:ext cx="767334" cy="5746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krümmte Verbindung 24">
              <a:extLst>
                <a:ext uri="{FF2B5EF4-FFF2-40B4-BE49-F238E27FC236}">
                  <a16:creationId xmlns:a16="http://schemas.microsoft.com/office/drawing/2014/main" id="{919D0362-C7AD-C546-ACC6-1D0A1B885CAE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8746236" y="4541860"/>
              <a:ext cx="617220" cy="38904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krümmte Verbindung 27">
              <a:extLst>
                <a:ext uri="{FF2B5EF4-FFF2-40B4-BE49-F238E27FC236}">
                  <a16:creationId xmlns:a16="http://schemas.microsoft.com/office/drawing/2014/main" id="{85007DD6-5AD9-A24E-97DB-3B36CCAF719B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8746236" y="4930902"/>
              <a:ext cx="617220" cy="10058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krümmte Verbindung 30">
              <a:extLst>
                <a:ext uri="{FF2B5EF4-FFF2-40B4-BE49-F238E27FC236}">
                  <a16:creationId xmlns:a16="http://schemas.microsoft.com/office/drawing/2014/main" id="{C89A4EC5-8E19-8944-A412-09A96111F91A}"/>
                </a:ext>
              </a:extLst>
            </p:cNvPr>
            <p:cNvCxnSpPr>
              <a:cxnSpLocks/>
              <a:stCxn id="20" idx="1"/>
              <a:endCxn id="4" idx="4"/>
            </p:cNvCxnSpPr>
            <p:nvPr/>
          </p:nvCxnSpPr>
          <p:spPr>
            <a:xfrm rot="10800000" flipV="1">
              <a:off x="3051314" y="3562533"/>
              <a:ext cx="5187431" cy="77589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3">
              <a:extLst>
                <a:ext uri="{FF2B5EF4-FFF2-40B4-BE49-F238E27FC236}">
                  <a16:creationId xmlns:a16="http://schemas.microsoft.com/office/drawing/2014/main" id="{455BF492-5029-604B-87B9-BB53D567F4A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>
              <a:off x="3024808" y="3976009"/>
              <a:ext cx="5218508" cy="56587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krümmte Verbindung 36">
              <a:extLst>
                <a:ext uri="{FF2B5EF4-FFF2-40B4-BE49-F238E27FC236}">
                  <a16:creationId xmlns:a16="http://schemas.microsoft.com/office/drawing/2014/main" id="{D5950706-9F51-174A-90B0-EED775AD936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46742" y="4033896"/>
              <a:ext cx="5196574" cy="12496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Mehrere Dokumente 40">
              <a:extLst>
                <a:ext uri="{FF2B5EF4-FFF2-40B4-BE49-F238E27FC236}">
                  <a16:creationId xmlns:a16="http://schemas.microsoft.com/office/drawing/2014/main" id="{4CFFA322-9873-0243-9F63-3E9CDF78FCF7}"/>
                </a:ext>
              </a:extLst>
            </p:cNvPr>
            <p:cNvSpPr/>
            <p:nvPr/>
          </p:nvSpPr>
          <p:spPr>
            <a:xfrm>
              <a:off x="9363456" y="3429000"/>
              <a:ext cx="1069848" cy="419730"/>
            </a:xfrm>
            <a:prstGeom prst="flowChartMultidocumen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Hidden</a:t>
              </a:r>
            </a:p>
          </p:txBody>
        </p:sp>
        <p:cxnSp>
          <p:nvCxnSpPr>
            <p:cNvPr id="42" name="Gekrümmte Verbindung 41">
              <a:extLst>
                <a:ext uri="{FF2B5EF4-FFF2-40B4-BE49-F238E27FC236}">
                  <a16:creationId xmlns:a16="http://schemas.microsoft.com/office/drawing/2014/main" id="{CC4DFB12-1A2C-C84B-BA91-EA7C403A0D38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8746235" y="3832835"/>
              <a:ext cx="1077751" cy="1431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krümmte Verbindung 44">
              <a:extLst>
                <a:ext uri="{FF2B5EF4-FFF2-40B4-BE49-F238E27FC236}">
                  <a16:creationId xmlns:a16="http://schemas.microsoft.com/office/drawing/2014/main" id="{5754CB64-DEBF-DB44-AD40-556607F30AC3}"/>
                </a:ext>
              </a:extLst>
            </p:cNvPr>
            <p:cNvCxnSpPr>
              <a:cxnSpLocks/>
              <a:stCxn id="16" idx="3"/>
              <a:endCxn id="41" idx="1"/>
            </p:cNvCxnSpPr>
            <p:nvPr/>
          </p:nvCxnSpPr>
          <p:spPr>
            <a:xfrm flipV="1">
              <a:off x="8746236" y="3638865"/>
              <a:ext cx="617220" cy="90302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2FC73-9D50-F340-90EE-57633FA7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Strategy</a:t>
            </a:r>
            <a:r>
              <a:rPr lang="de-DE" dirty="0"/>
              <a:t>: Dynamic Controller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12A5D1E2-8C61-5E4A-B436-4DFAF74D6537}"/>
              </a:ext>
            </a:extLst>
          </p:cNvPr>
          <p:cNvSpPr/>
          <p:nvPr/>
        </p:nvSpPr>
        <p:spPr>
          <a:xfrm>
            <a:off x="1461052" y="3150705"/>
            <a:ext cx="1590261" cy="2375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6DD76DF-EC49-134B-BFFE-A7E2737C4435}"/>
              </a:ext>
            </a:extLst>
          </p:cNvPr>
          <p:cNvSpPr/>
          <p:nvPr/>
        </p:nvSpPr>
        <p:spPr>
          <a:xfrm>
            <a:off x="4154557" y="4983480"/>
            <a:ext cx="2723321" cy="5029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Static</a:t>
            </a:r>
            <a:r>
              <a:rPr lang="de-DE" dirty="0"/>
              <a:t>“ Controller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9DED49-4047-234B-8932-755936627028}"/>
              </a:ext>
            </a:extLst>
          </p:cNvPr>
          <p:cNvSpPr/>
          <p:nvPr/>
        </p:nvSpPr>
        <p:spPr>
          <a:xfrm>
            <a:off x="8007627" y="3215309"/>
            <a:ext cx="2723321" cy="23058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23E3EB4-4ECE-5E4C-97AC-6F7D5968720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24808" y="5234940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357765F-358C-9444-AE01-39A042F457A2}"/>
              </a:ext>
            </a:extLst>
          </p:cNvPr>
          <p:cNvCxnSpPr>
            <a:cxnSpLocks/>
          </p:cNvCxnSpPr>
          <p:nvPr/>
        </p:nvCxnSpPr>
        <p:spPr>
          <a:xfrm>
            <a:off x="6877878" y="5234940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7B8A8B33-F3C6-9C47-8896-03CA1C7F32C3}"/>
              </a:ext>
            </a:extLst>
          </p:cNvPr>
          <p:cNvSpPr/>
          <p:nvPr/>
        </p:nvSpPr>
        <p:spPr>
          <a:xfrm>
            <a:off x="4154557" y="3215309"/>
            <a:ext cx="2723321" cy="16310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6567B46-FFF3-4147-88CA-62D853F6AF27}"/>
              </a:ext>
            </a:extLst>
          </p:cNvPr>
          <p:cNvCxnSpPr>
            <a:cxnSpLocks/>
          </p:cNvCxnSpPr>
          <p:nvPr/>
        </p:nvCxnSpPr>
        <p:spPr>
          <a:xfrm>
            <a:off x="3051313" y="4052316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1AA5098-0BDC-A045-A7AA-F46767CABBC9}"/>
              </a:ext>
            </a:extLst>
          </p:cNvPr>
          <p:cNvCxnSpPr>
            <a:cxnSpLocks/>
          </p:cNvCxnSpPr>
          <p:nvPr/>
        </p:nvCxnSpPr>
        <p:spPr>
          <a:xfrm flipH="1">
            <a:off x="6877878" y="3803904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9610940-F2E6-A34F-BFD6-51138201373F}"/>
              </a:ext>
            </a:extLst>
          </p:cNvPr>
          <p:cNvSpPr txBox="1"/>
          <p:nvPr/>
        </p:nvSpPr>
        <p:spPr>
          <a:xfrm>
            <a:off x="6986016" y="3456432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DFCB402-C079-174C-B2C9-A62246222655}"/>
              </a:ext>
            </a:extLst>
          </p:cNvPr>
          <p:cNvCxnSpPr>
            <a:cxnSpLocks/>
          </p:cNvCxnSpPr>
          <p:nvPr/>
        </p:nvCxnSpPr>
        <p:spPr>
          <a:xfrm>
            <a:off x="6877878" y="4133088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65617FC-47A0-EF47-A177-A8B45F2D8593}"/>
              </a:ext>
            </a:extLst>
          </p:cNvPr>
          <p:cNvSpPr txBox="1"/>
          <p:nvPr/>
        </p:nvSpPr>
        <p:spPr>
          <a:xfrm>
            <a:off x="6914844" y="4102084"/>
            <a:ext cx="104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DA7C6E9-9181-334E-B923-FD0D4E1D5A85}"/>
              </a:ext>
            </a:extLst>
          </p:cNvPr>
          <p:cNvGrpSpPr/>
          <p:nvPr/>
        </p:nvGrpSpPr>
        <p:grpSpPr>
          <a:xfrm>
            <a:off x="8147304" y="3634355"/>
            <a:ext cx="2414016" cy="1326653"/>
            <a:chOff x="8147304" y="3634355"/>
            <a:chExt cx="2414016" cy="1326653"/>
          </a:xfrm>
        </p:grpSpPr>
        <p:sp>
          <p:nvSpPr>
            <p:cNvPr id="15" name="Mehrere Dokumente 14">
              <a:extLst>
                <a:ext uri="{FF2B5EF4-FFF2-40B4-BE49-F238E27FC236}">
                  <a16:creationId xmlns:a16="http://schemas.microsoft.com/office/drawing/2014/main" id="{8DD55C81-2D6E-6D49-9A51-EB93BA5F7B71}"/>
                </a:ext>
              </a:extLst>
            </p:cNvPr>
            <p:cNvSpPr/>
            <p:nvPr/>
          </p:nvSpPr>
          <p:spPr>
            <a:xfrm>
              <a:off x="9372600" y="3739897"/>
              <a:ext cx="1188720" cy="122111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Items</a:t>
              </a:r>
            </a:p>
          </p:txBody>
        </p:sp>
        <p:sp>
          <p:nvSpPr>
            <p:cNvPr id="17" name="Horizontale Rolle 16">
              <a:extLst>
                <a:ext uri="{FF2B5EF4-FFF2-40B4-BE49-F238E27FC236}">
                  <a16:creationId xmlns:a16="http://schemas.microsoft.com/office/drawing/2014/main" id="{E905A195-0B6D-8741-BF8C-463DE2969A3D}"/>
                </a:ext>
              </a:extLst>
            </p:cNvPr>
            <p:cNvSpPr/>
            <p:nvPr/>
          </p:nvSpPr>
          <p:spPr>
            <a:xfrm>
              <a:off x="8147304" y="3634355"/>
              <a:ext cx="766838" cy="658356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ADC</a:t>
              </a:r>
            </a:p>
          </p:txBody>
        </p:sp>
        <p:cxnSp>
          <p:nvCxnSpPr>
            <p:cNvPr id="21" name="Gekrümmte Verbindung 20">
              <a:extLst>
                <a:ext uri="{FF2B5EF4-FFF2-40B4-BE49-F238E27FC236}">
                  <a16:creationId xmlns:a16="http://schemas.microsoft.com/office/drawing/2014/main" id="{2562B25D-A9D2-F34F-96A0-710C088035EC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8914142" y="3963533"/>
              <a:ext cx="458458" cy="3869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krümmte Verbindung 37">
              <a:extLst>
                <a:ext uri="{FF2B5EF4-FFF2-40B4-BE49-F238E27FC236}">
                  <a16:creationId xmlns:a16="http://schemas.microsoft.com/office/drawing/2014/main" id="{09C5EB8D-2D0A-D248-806E-437F0A86A800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8914142" y="3739897"/>
              <a:ext cx="641338" cy="2236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5865D436-7855-4640-9FD3-59934D3A0B9B}"/>
              </a:ext>
            </a:extLst>
          </p:cNvPr>
          <p:cNvGrpSpPr/>
          <p:nvPr/>
        </p:nvGrpSpPr>
        <p:grpSpPr>
          <a:xfrm>
            <a:off x="4465702" y="3323459"/>
            <a:ext cx="2412179" cy="1440496"/>
            <a:chOff x="4465702" y="3323459"/>
            <a:chExt cx="2412179" cy="1440496"/>
          </a:xfrm>
        </p:grpSpPr>
        <p:sp>
          <p:nvSpPr>
            <p:cNvPr id="43" name="Zentralspeicher 42">
              <a:extLst>
                <a:ext uri="{FF2B5EF4-FFF2-40B4-BE49-F238E27FC236}">
                  <a16:creationId xmlns:a16="http://schemas.microsoft.com/office/drawing/2014/main" id="{10E1BF9C-9EDE-0749-A0AF-3130A54F2467}"/>
                </a:ext>
              </a:extLst>
            </p:cNvPr>
            <p:cNvSpPr/>
            <p:nvPr/>
          </p:nvSpPr>
          <p:spPr>
            <a:xfrm>
              <a:off x="4465703" y="3323459"/>
              <a:ext cx="1340264" cy="837061"/>
            </a:xfrm>
            <a:prstGeom prst="flowChartInternalStorag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Decision</a:t>
              </a:r>
              <a:r>
                <a:rPr lang="de-DE" dirty="0"/>
                <a:t> Table</a:t>
              </a:r>
            </a:p>
          </p:txBody>
        </p:sp>
        <p:sp>
          <p:nvSpPr>
            <p:cNvPr id="44" name="Horizontale Rolle 43">
              <a:extLst>
                <a:ext uri="{FF2B5EF4-FFF2-40B4-BE49-F238E27FC236}">
                  <a16:creationId xmlns:a16="http://schemas.microsoft.com/office/drawing/2014/main" id="{3745B437-13FA-CA42-9868-54ADE09531A1}"/>
                </a:ext>
              </a:extLst>
            </p:cNvPr>
            <p:cNvSpPr/>
            <p:nvPr/>
          </p:nvSpPr>
          <p:spPr>
            <a:xfrm>
              <a:off x="6097779" y="4052316"/>
              <a:ext cx="557784" cy="519684"/>
            </a:xfrm>
            <a:prstGeom prst="horizontalScroll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JS</a:t>
              </a:r>
            </a:p>
          </p:txBody>
        </p:sp>
        <p:sp>
          <p:nvSpPr>
            <p:cNvPr id="47" name="Zentralspeicher 46">
              <a:extLst>
                <a:ext uri="{FF2B5EF4-FFF2-40B4-BE49-F238E27FC236}">
                  <a16:creationId xmlns:a16="http://schemas.microsoft.com/office/drawing/2014/main" id="{2021EB50-1D12-A94B-A8D5-951DEE4EC620}"/>
                </a:ext>
              </a:extLst>
            </p:cNvPr>
            <p:cNvSpPr/>
            <p:nvPr/>
          </p:nvSpPr>
          <p:spPr>
            <a:xfrm>
              <a:off x="4465702" y="4350453"/>
              <a:ext cx="1340264" cy="413502"/>
            </a:xfrm>
            <a:prstGeom prst="flowChartInternalStorag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Actions</a:t>
              </a:r>
            </a:p>
          </p:txBody>
        </p:sp>
        <p:cxnSp>
          <p:nvCxnSpPr>
            <p:cNvPr id="49" name="Gekrümmte Verbindung 48">
              <a:extLst>
                <a:ext uri="{FF2B5EF4-FFF2-40B4-BE49-F238E27FC236}">
                  <a16:creationId xmlns:a16="http://schemas.microsoft.com/office/drawing/2014/main" id="{25A64D8A-BD74-6240-AAA8-80795DC819A6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rot="10800000">
              <a:off x="5805967" y="3741990"/>
              <a:ext cx="1071914" cy="4005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krümmte Verbindung 50">
              <a:extLst>
                <a:ext uri="{FF2B5EF4-FFF2-40B4-BE49-F238E27FC236}">
                  <a16:creationId xmlns:a16="http://schemas.microsoft.com/office/drawing/2014/main" id="{5E582DB4-AA42-0140-9988-740364C814FE}"/>
                </a:ext>
              </a:extLst>
            </p:cNvPr>
            <p:cNvCxnSpPr>
              <a:cxnSpLocks/>
              <a:stCxn id="43" idx="2"/>
              <a:endCxn id="47" idx="0"/>
            </p:cNvCxnSpPr>
            <p:nvPr/>
          </p:nvCxnSpPr>
          <p:spPr>
            <a:xfrm rot="5400000">
              <a:off x="5040869" y="4255486"/>
              <a:ext cx="189933" cy="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krümmte Verbindung 56">
              <a:extLst>
                <a:ext uri="{FF2B5EF4-FFF2-40B4-BE49-F238E27FC236}">
                  <a16:creationId xmlns:a16="http://schemas.microsoft.com/office/drawing/2014/main" id="{9A8B53F1-7274-C441-896C-CD739E87E4A3}"/>
                </a:ext>
              </a:extLst>
            </p:cNvPr>
            <p:cNvCxnSpPr>
              <a:cxnSpLocks/>
              <a:stCxn id="47" idx="3"/>
              <a:endCxn id="44" idx="1"/>
            </p:cNvCxnSpPr>
            <p:nvPr/>
          </p:nvCxnSpPr>
          <p:spPr>
            <a:xfrm flipV="1">
              <a:off x="5805966" y="4312158"/>
              <a:ext cx="291813" cy="24504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krümmte Verbindung 59">
              <a:extLst>
                <a:ext uri="{FF2B5EF4-FFF2-40B4-BE49-F238E27FC236}">
                  <a16:creationId xmlns:a16="http://schemas.microsoft.com/office/drawing/2014/main" id="{A26352A6-9C5E-9C45-9D9A-5D1852BFA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5563" y="4137997"/>
              <a:ext cx="198755" cy="16078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83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C980-E701-484D-ADFE-7540177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Strategy</a:t>
            </a:r>
            <a:r>
              <a:rPr lang="de-DE" dirty="0"/>
              <a:t>: Dynamic Controller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99598-CAF7-704A-B141-144EE525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APEX </a:t>
            </a:r>
            <a:r>
              <a:rPr lang="de-DE" dirty="0" err="1"/>
              <a:t>pages</a:t>
            </a:r>
            <a:r>
              <a:rPr lang="de-DE" dirty="0"/>
              <a:t>,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observers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,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items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lives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calculates</a:t>
            </a:r>
            <a:r>
              <a:rPr lang="de-DE" dirty="0"/>
              <a:t> a </a:t>
            </a:r>
            <a:r>
              <a:rPr lang="de-DE" dirty="0" err="1"/>
              <a:t>response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9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C980-E701-484D-ADFE-7540177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99598-CAF7-704A-B141-144EE525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controller</a:t>
            </a:r>
            <a:r>
              <a:rPr lang="de-DE" dirty="0"/>
              <a:t> must</a:t>
            </a:r>
          </a:p>
          <a:p>
            <a:pPr lvl="1"/>
            <a:r>
              <a:rPr lang="de-DE" dirty="0" err="1"/>
              <a:t>Be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paradigm</a:t>
            </a:r>
            <a:endParaRPr lang="de-DE" dirty="0"/>
          </a:p>
          <a:p>
            <a:pPr lvl="1"/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flows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require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different </a:t>
            </a:r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extensible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needs</a:t>
            </a:r>
            <a:endParaRPr lang="de-DE" dirty="0"/>
          </a:p>
          <a:p>
            <a:pPr lvl="1"/>
            <a:r>
              <a:rPr lang="de-DE" dirty="0"/>
              <a:t>Support a clean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style like </a:t>
            </a:r>
            <a:r>
              <a:rPr lang="de-DE" dirty="0" err="1"/>
              <a:t>SmartDB</a:t>
            </a:r>
            <a:r>
              <a:rPr lang="de-DE" dirty="0"/>
              <a:t>/</a:t>
            </a:r>
            <a:r>
              <a:rPr lang="de-DE" dirty="0" err="1"/>
              <a:t>PinkDB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93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C980-E701-484D-ADFE-7540177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APEX Dynamic Controller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99598-CAF7-704A-B141-144EE525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Supports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paradigm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offering</a:t>
            </a:r>
            <a:r>
              <a:rPr lang="de-DE" dirty="0"/>
              <a:t> an API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pPr lvl="1"/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flows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on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lvl="1"/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require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different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SQL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clauses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declaratively</a:t>
            </a:r>
            <a:endParaRPr lang="de-DE" dirty="0"/>
          </a:p>
          <a:p>
            <a:pPr lvl="1"/>
            <a:r>
              <a:rPr lang="de-DE" dirty="0"/>
              <a:t>Supports a clean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style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seperating</a:t>
            </a:r>
            <a:r>
              <a:rPr lang="de-DE" dirty="0"/>
              <a:t> </a:t>
            </a:r>
            <a:r>
              <a:rPr lang="de-DE" dirty="0" err="1"/>
              <a:t>concerns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supporting</a:t>
            </a:r>
            <a:r>
              <a:rPr lang="de-DE" dirty="0"/>
              <a:t> PL</a:t>
            </a:r>
            <a:r>
              <a:rPr lang="de-DE"/>
              <a:t>/SQL-Packages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6332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Katalog</Template>
  <TotalTime>0</TotalTime>
  <Words>426</Words>
  <Application>Microsoft Macintosh PowerPoint</Application>
  <PresentationFormat>Breitbild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Georgia Pro Cond Light</vt:lpstr>
      <vt:lpstr>Speak Pro</vt:lpstr>
      <vt:lpstr>RetrospectVTI</vt:lpstr>
      <vt:lpstr>APEX Dynamic Controller</vt:lpstr>
      <vt:lpstr>The Motivation: Static Page</vt:lpstr>
      <vt:lpstr>The Motivation: Static Page</vt:lpstr>
      <vt:lpstr>The Motivation: Dynamic Actions</vt:lpstr>
      <vt:lpstr>The Motivation: Dynamic Actions</vt:lpstr>
      <vt:lpstr>The Strategy: Dynamic Controller</vt:lpstr>
      <vt:lpstr>The Strategy: Dynamic Controller</vt:lpstr>
      <vt:lpstr>Challenges</vt:lpstr>
      <vt:lpstr>APEX Dynamic Controller</vt:lpstr>
      <vt:lpstr>APEX Dynamic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Dynamic Controller</dc:title>
  <dc:creator>JÜrgen Sieben</dc:creator>
  <cp:lastModifiedBy>JÜrgen Sieben</cp:lastModifiedBy>
  <cp:revision>15</cp:revision>
  <dcterms:created xsi:type="dcterms:W3CDTF">2021-03-22T16:35:38Z</dcterms:created>
  <dcterms:modified xsi:type="dcterms:W3CDTF">2021-04-26T07:55:10Z</dcterms:modified>
</cp:coreProperties>
</file>