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41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76E59-B8B0-4ABF-91F0-5CD1D6CDA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554E8B-FA6C-47AC-AFDA-A514D226F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05397-6A53-4F96-B865-889F5E15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6DB8F-BBF5-4CC5-BC20-16339927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AC720-95A8-4EA2-AE2D-2C7A44BB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4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21EF8-6893-4E76-8B00-CF51C50F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D6ECC-70E3-4BEA-9F59-A11867B6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EB2F3-C8D5-47A9-A5B2-53EF476C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4E08F-5FBB-4ECD-9DDA-4E8199DB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4D8C5-33A9-4710-947B-49D8907D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7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1D85F8-3BD8-4B6A-812C-B8E83195F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06010-CBF8-4C34-B971-847DB953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80BB0-6CA4-4D46-BB6D-9D7A6EF2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695FD-0D71-4986-A654-5A64E62F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40213-16AE-4C9D-A6FD-1A9B4621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6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B7C95-EFDD-4577-A908-97AEC0FF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0C8AF-BAF8-4077-8145-60780B8F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C2F50-459F-473B-B969-9E10FCBE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238B7-EA73-4D5C-BB71-79AB3148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404CB-C02C-459A-93FB-13A2E799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9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1A091-3372-424C-8D88-74F07AE2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CEB22-5E96-4AC7-8BD6-7D48DDFE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29226-9925-4FDA-8EED-59130BDA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F531C-0A90-4EAE-B77E-BD0C1F26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2CEAA-4676-4989-BCE8-CBE9B381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5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486EC-3982-401A-94B9-54355E17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08316-A091-4EC5-9B48-7C72DDA9B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65B2-133E-4E80-8E83-68A681AD7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34E91-0D1C-4BE3-8C61-9259F7A4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3E7A3-4326-418F-9E96-FF552F00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49DEE-3630-4803-95B5-DD52932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1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0A470-3B21-4D5A-A82B-A870095D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5653B-7295-436B-856C-86AFAC52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7EBFDD-DED7-4072-A262-DFEF51205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3CB5B9-4E2A-408C-8A80-2224DF8D5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237FE8-867B-485C-B689-D40A855DD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35250D-E088-48D3-A5B4-942932B6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B6E907-DFFF-491F-96D1-5EC1F639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C4DEB4-0FA6-4B49-8E0A-E2BA38F8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9E656-FCC3-4257-8033-E7478AEB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48E85F-0C37-497C-9FD2-1B2BAE36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8A1A9-64C2-475F-8C1D-67CCDCB4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F11655-EF9E-4409-93AA-309F4D10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3D68F6-70AB-4B2B-824C-CE495822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A39785-DB6D-4146-9D4F-49221921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6CBCB-9B2F-440E-9089-92F18D01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77B7F-62FC-4737-A8D7-946350A4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EF11E-2722-4656-8892-F1DDD97F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247DD-1032-4995-83DD-2E1C421C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02434-FFD3-481D-A440-B92A8873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5FDF3-A066-4D16-907E-A83A99BB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8EA1D-E67B-473A-B88F-7FEBB8F3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4515-2A24-4B84-82CE-EFAC840C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7307B-67C3-40EC-B88A-F7DB825F8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D74DC-FEB5-405A-BC4B-25620F64D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3003F-717D-48EB-A105-0E96BD48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A3104-D402-4F63-AB35-7FD283AF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2667B-9FF4-4FB4-B989-6EF49864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9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69076-D244-46AD-A372-8CAB68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0CF26-F745-47FE-ADF5-026C8B3D5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07A7C-C6C5-423B-B361-311741D0B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611-E0F8-4CF3-901A-04F73636C9C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7787F-CF8B-4FEE-997A-ED38AB674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F7B5C-C1DD-47C8-8F5E-0CCAFD087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F9CB-D747-48A0-824C-166E1EC41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709AE9-F1CA-47CE-870A-37458AACB731}"/>
              </a:ext>
            </a:extLst>
          </p:cNvPr>
          <p:cNvSpPr/>
          <p:nvPr/>
        </p:nvSpPr>
        <p:spPr>
          <a:xfrm>
            <a:off x="3048000" y="2564904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나눔고딕" panose="020D0604000000000000" pitchFamily="50" charset="-127"/>
              </a:rPr>
              <a:t>UI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나눔고딕" panose="020D0604000000000000" pitchFamily="50" charset="-127"/>
              </a:rPr>
              <a:t>정의서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나눔고딕" panose="020D0604000000000000" pitchFamily="50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나눔고딕" panose="020D0604000000000000" pitchFamily="50" charset="-127"/>
              </a:rPr>
              <a:t>PAYCO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나눔고딕" panose="020D0604000000000000" pitchFamily="50" charset="-127"/>
              </a:rPr>
              <a:t>웹 리뉴얼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나눔고딕" panose="020D0604000000000000" pitchFamily="50" charset="-127"/>
            </a:endParaRPr>
          </a:p>
          <a:p>
            <a:pPr algn="ctr"/>
            <a:b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나눔고딕" panose="020D0604000000000000" pitchFamily="50" charset="-127"/>
              </a:rPr>
            </a:b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나눔고딕" panose="020D0604000000000000" pitchFamily="50" charset="-127"/>
              </a:rPr>
              <a:t>진소연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15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D2ECA43C-C242-41AA-B270-FB43D98B1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27877"/>
              </p:ext>
            </p:extLst>
          </p:nvPr>
        </p:nvGraphicFramePr>
        <p:xfrm>
          <a:off x="1255688" y="2132856"/>
          <a:ext cx="9680624" cy="381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60">
                  <a:extLst>
                    <a:ext uri="{9D8B030D-6E8A-4147-A177-3AD203B41FA5}">
                      <a16:colId xmlns:a16="http://schemas.microsoft.com/office/drawing/2014/main" val="406421482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267387514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634140837"/>
                    </a:ext>
                  </a:extLst>
                </a:gridCol>
                <a:gridCol w="1887984">
                  <a:extLst>
                    <a:ext uri="{9D8B030D-6E8A-4147-A177-3AD203B41FA5}">
                      <a16:colId xmlns:a16="http://schemas.microsoft.com/office/drawing/2014/main" val="1405422198"/>
                    </a:ext>
                  </a:extLst>
                </a:gridCol>
              </a:tblGrid>
              <a:tr h="477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4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23.02.26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UI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정의서 최초 배포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진소연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6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23.02.28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정의서 검토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수정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진소연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23.03.02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정의서 검토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수정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진소연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4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3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4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0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9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96031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4570B6-B371-4AFD-B07B-88EF99E7E245}"/>
              </a:ext>
            </a:extLst>
          </p:cNvPr>
          <p:cNvSpPr/>
          <p:nvPr/>
        </p:nvSpPr>
        <p:spPr>
          <a:xfrm>
            <a:off x="5447928" y="1412776"/>
            <a:ext cx="1371972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History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08E47CD-082C-49DE-BDC4-528926ED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03230"/>
              </p:ext>
            </p:extLst>
          </p:nvPr>
        </p:nvGraphicFramePr>
        <p:xfrm>
          <a:off x="335360" y="348653"/>
          <a:ext cx="11521280" cy="696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43336724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8873312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1425480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731600980"/>
                    </a:ext>
                  </a:extLst>
                </a:gridCol>
              </a:tblGrid>
              <a:tr h="325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Project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PAYCO -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결제 서비스 웹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진소연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3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Main - Header(Nav), Footer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UI - 01, UI - 02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7714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8771441-1796-414E-A1D7-52187303C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75292"/>
              </p:ext>
            </p:extLst>
          </p:nvPr>
        </p:nvGraphicFramePr>
        <p:xfrm>
          <a:off x="317500" y="1274736"/>
          <a:ext cx="11539140" cy="523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0">
                  <a:extLst>
                    <a:ext uri="{9D8B030D-6E8A-4147-A177-3AD203B41FA5}">
                      <a16:colId xmlns:a16="http://schemas.microsoft.com/office/drawing/2014/main" val="430696592"/>
                    </a:ext>
                  </a:extLst>
                </a:gridCol>
                <a:gridCol w="1418630">
                  <a:extLst>
                    <a:ext uri="{9D8B030D-6E8A-4147-A177-3AD203B41FA5}">
                      <a16:colId xmlns:a16="http://schemas.microsoft.com/office/drawing/2014/main" val="41574658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073409"/>
                    </a:ext>
                  </a:extLst>
                </a:gridCol>
                <a:gridCol w="3588940">
                  <a:extLst>
                    <a:ext uri="{9D8B030D-6E8A-4147-A177-3AD203B41FA5}">
                      <a16:colId xmlns:a16="http://schemas.microsoft.com/office/drawing/2014/main" val="626632234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Screen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38577"/>
                  </a:ext>
                </a:extLst>
              </a:tr>
              <a:tr h="378171">
                <a:tc rowSpan="1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 : UI - 01, UI - 02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19307"/>
                  </a:ext>
                </a:extLst>
              </a:tr>
              <a:tr h="403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화면설명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전체 페이지에 적용되는 공통 요소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84249"/>
                  </a:ext>
                </a:extLst>
              </a:tr>
              <a:tr h="298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75218"/>
                  </a:ext>
                </a:extLst>
              </a:tr>
              <a:tr h="2691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Header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상단고정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84518"/>
                  </a:ext>
                </a:extLst>
              </a:tr>
              <a:tr h="371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Click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Main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화면으로 이동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815664"/>
                  </a:ext>
                </a:extLst>
              </a:tr>
              <a:tr h="334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버튼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hover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Nav-open ,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menu hover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메인색상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(#fa2828)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으로 변경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20982"/>
                  </a:ext>
                </a:extLst>
              </a:tr>
              <a:tr h="418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section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을 나누어 각 필요한 정보를 배치 및 나열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78963"/>
                  </a:ext>
                </a:extLst>
              </a:tr>
              <a:tr h="509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effectLst/>
                          <a:latin typeface="+mn-lt"/>
                        </a:rPr>
                        <a:t>반응형</a:t>
                      </a:r>
                      <a:r>
                        <a:rPr lang="en-US" altLang="ko-KR" sz="800" dirty="0">
                          <a:effectLst/>
                          <a:latin typeface="+mn-lt"/>
                        </a:rPr>
                        <a:t>(max-width : 1024px)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25367"/>
                  </a:ext>
                </a:extLst>
              </a:tr>
              <a:tr h="3914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Click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Main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화면으로 이동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64888"/>
                  </a:ext>
                </a:extLst>
              </a:tr>
              <a:tr h="352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버튼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hover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Nav-open ,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menu hover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메인색상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(#fa2828)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으로 변경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88338"/>
                  </a:ext>
                </a:extLst>
              </a:tr>
              <a:tr h="352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햄버거 버튼 클릭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터치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시 </a:t>
                      </a:r>
                      <a:b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기존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형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display none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처리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Nav-open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1640"/>
                  </a:ext>
                </a:extLst>
              </a:tr>
              <a:tr h="803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반응형 사이즈에 맞춰지도록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width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값 조정</a:t>
                      </a:r>
                      <a:b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padding-left: 20px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로 여백 조절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5308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18E78BE1-7BE1-4BDF-A777-8BE541D93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4" y="2388308"/>
            <a:ext cx="2922551" cy="3671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E7580A-2E8B-413C-B6B0-B15EB0BE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19" y="2388308"/>
            <a:ext cx="2452485" cy="3671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8F97A1-F839-4531-B028-9ECC8C3F6C8C}"/>
              </a:ext>
            </a:extLst>
          </p:cNvPr>
          <p:cNvSpPr txBox="1"/>
          <p:nvPr/>
        </p:nvSpPr>
        <p:spPr>
          <a:xfrm>
            <a:off x="366997" y="2190496"/>
            <a:ext cx="41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PC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AB5AF0-414C-46D8-8918-07608E2431E5}"/>
              </a:ext>
            </a:extLst>
          </p:cNvPr>
          <p:cNvSpPr txBox="1"/>
          <p:nvPr/>
        </p:nvSpPr>
        <p:spPr>
          <a:xfrm>
            <a:off x="3418320" y="2190496"/>
            <a:ext cx="515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반응형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26680FE-3BB4-45FB-B90B-D8EB9DD90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" y="2241917"/>
            <a:ext cx="108000" cy="1136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99DCA17-36EE-4588-8407-2FB477D2F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4" y="2241917"/>
            <a:ext cx="108000" cy="11368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4D747C8-6ABC-4BAE-B737-FAF4EED4D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754" y="2501569"/>
            <a:ext cx="108000" cy="11368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2F4D817-6E52-49F0-A2D7-455837227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743" y="4310929"/>
            <a:ext cx="108000" cy="1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51DC8374-FAB7-4FE3-86A0-3D749D27F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61466"/>
              </p:ext>
            </p:extLst>
          </p:nvPr>
        </p:nvGraphicFramePr>
        <p:xfrm>
          <a:off x="335360" y="348653"/>
          <a:ext cx="11521280" cy="696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43336724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8873312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1425480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731600980"/>
                    </a:ext>
                  </a:extLst>
                </a:gridCol>
              </a:tblGrid>
              <a:tr h="325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Project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PAYCO - 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결제 서비스 웹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진소연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3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effectLst/>
                        </a:rPr>
                        <a:t>Main - Section03, Section04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</a:t>
                      </a:r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effectLst/>
                        </a:rPr>
                        <a:t>UI - 03, UI - 04, UI - 05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77140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6A621660-0D76-4BD6-B8F7-EAD0E94E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39202"/>
              </p:ext>
            </p:extLst>
          </p:nvPr>
        </p:nvGraphicFramePr>
        <p:xfrm>
          <a:off x="317500" y="1274747"/>
          <a:ext cx="11539140" cy="523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0">
                  <a:extLst>
                    <a:ext uri="{9D8B030D-6E8A-4147-A177-3AD203B41FA5}">
                      <a16:colId xmlns:a16="http://schemas.microsoft.com/office/drawing/2014/main" val="430696592"/>
                    </a:ext>
                  </a:extLst>
                </a:gridCol>
                <a:gridCol w="1418630">
                  <a:extLst>
                    <a:ext uri="{9D8B030D-6E8A-4147-A177-3AD203B41FA5}">
                      <a16:colId xmlns:a16="http://schemas.microsoft.com/office/drawing/2014/main" val="41574658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073409"/>
                    </a:ext>
                  </a:extLst>
                </a:gridCol>
                <a:gridCol w="3588940">
                  <a:extLst>
                    <a:ext uri="{9D8B030D-6E8A-4147-A177-3AD203B41FA5}">
                      <a16:colId xmlns:a16="http://schemas.microsoft.com/office/drawing/2014/main" val="626632234"/>
                    </a:ext>
                  </a:extLst>
                </a:gridCol>
              </a:tblGrid>
              <a:tr h="365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Screen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38577"/>
                  </a:ext>
                </a:extLst>
              </a:tr>
              <a:tr h="338026">
                <a:tc rowSpan="16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effectLst/>
                        </a:rPr>
                        <a:t>화면</a:t>
                      </a:r>
                      <a:r>
                        <a:rPr lang="en-US" altLang="ko-KR" sz="800" dirty="0">
                          <a:effectLst/>
                        </a:rPr>
                        <a:t>ID : UI - 03, UI - 04, UI - 05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19307"/>
                  </a:ext>
                </a:extLst>
              </a:tr>
              <a:tr h="360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화면설명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PAYCO Main Banner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및 이용자 수 카운팅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PAYCO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포인트카드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EVENT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슬라이드 섹션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84249"/>
                  </a:ext>
                </a:extLst>
              </a:tr>
              <a:tr h="266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75218"/>
                  </a:ext>
                </a:extLst>
              </a:tr>
              <a:tr h="240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main banner img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84518"/>
                  </a:ext>
                </a:extLst>
              </a:tr>
              <a:tr h="332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소개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text, justify-content, align-items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로 센터 정렬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815664"/>
                  </a:ext>
                </a:extLst>
              </a:tr>
              <a:tr h="291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PAYCO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결제 이용자 설명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text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20982"/>
                  </a:ext>
                </a:extLst>
              </a:tr>
              <a:tr h="30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PAYCO </a:t>
                      </a:r>
                      <a:r>
                        <a:rPr lang="ko-KR" altLang="en-US" sz="800" dirty="0">
                          <a:effectLst/>
                        </a:rPr>
                        <a:t>결제 이용자</a:t>
                      </a:r>
                      <a:r>
                        <a:rPr lang="en-US" altLang="ko-KR" sz="800" dirty="0">
                          <a:effectLst/>
                        </a:rPr>
                        <a:t> JS</a:t>
                      </a:r>
                      <a:r>
                        <a:rPr lang="ko-KR" altLang="en-US" sz="800" dirty="0">
                          <a:effectLst/>
                        </a:rPr>
                        <a:t>를 통해 숫자 </a:t>
                      </a:r>
                      <a:r>
                        <a:rPr lang="ko-KR" altLang="en-US" sz="800" dirty="0" err="1">
                          <a:effectLst/>
                        </a:rPr>
                        <a:t>카운팅</a:t>
                      </a:r>
                      <a:r>
                        <a:rPr lang="ko-KR" altLang="en-US" sz="800" dirty="0">
                          <a:effectLst/>
                        </a:rPr>
                        <a:t> 효과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21325"/>
                  </a:ext>
                </a:extLst>
              </a:tr>
              <a:tr h="294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PAYCO </a:t>
                      </a:r>
                      <a:r>
                        <a:rPr lang="ko-KR" altLang="en-US" sz="800" dirty="0">
                          <a:effectLst/>
                        </a:rPr>
                        <a:t>포인트 카드 간단 설명 이벤트 슬라이드</a:t>
                      </a:r>
                      <a:r>
                        <a:rPr lang="en-US" altLang="ko-KR" sz="800" dirty="0">
                          <a:effectLst/>
                        </a:rPr>
                        <a:t>(2P)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78963"/>
                  </a:ext>
                </a:extLst>
              </a:tr>
              <a:tr h="294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PAYCO </a:t>
                      </a:r>
                      <a:r>
                        <a:rPr lang="ko-KR" altLang="en-US" sz="800" dirty="0">
                          <a:effectLst/>
                        </a:rPr>
                        <a:t>포인트 카드 </a:t>
                      </a:r>
                      <a:r>
                        <a:rPr lang="en-US" altLang="ko-KR" sz="800" dirty="0" err="1">
                          <a:effectLst/>
                        </a:rPr>
                        <a:t>img</a:t>
                      </a:r>
                      <a:r>
                        <a:rPr lang="en-US" altLang="ko-KR" sz="800" dirty="0">
                          <a:effectLst/>
                        </a:rPr>
                        <a:t> </a:t>
                      </a:r>
                      <a:r>
                        <a:rPr lang="ko-KR" altLang="en-US" sz="800" dirty="0">
                          <a:effectLst/>
                        </a:rPr>
                        <a:t>슬라이드마다 각 이미지 삽입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02142"/>
                  </a:ext>
                </a:extLst>
              </a:tr>
              <a:tr h="294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3-3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event </a:t>
                      </a:r>
                      <a:r>
                        <a:rPr lang="ko-KR" altLang="en-US" sz="800" dirty="0">
                          <a:effectLst/>
                        </a:rPr>
                        <a:t>를 보여주는 </a:t>
                      </a:r>
                      <a:r>
                        <a:rPr lang="en-US" altLang="ko-KR" sz="800" dirty="0" err="1">
                          <a:effectLst/>
                        </a:rPr>
                        <a:t>bt</a:t>
                      </a:r>
                      <a:r>
                        <a:rPr lang="ko-KR" altLang="en-US" sz="800" dirty="0">
                          <a:effectLst/>
                        </a:rPr>
                        <a:t>과 각 이벤트 간단 설명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47567"/>
                  </a:ext>
                </a:extLst>
              </a:tr>
              <a:tr h="366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effectLst/>
                          <a:latin typeface="+mn-lt"/>
                        </a:rPr>
                        <a:t>반응형</a:t>
                      </a:r>
                      <a:r>
                        <a:rPr lang="en-US" altLang="ko-KR" sz="800" dirty="0">
                          <a:effectLst/>
                          <a:latin typeface="+mn-lt"/>
                        </a:rPr>
                        <a:t>(max-width : 1024px)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537676"/>
                  </a:ext>
                </a:extLst>
              </a:tr>
              <a:tr h="349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Click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시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Main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화면으로 이동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64888"/>
                  </a:ext>
                </a:extLst>
              </a:tr>
              <a:tr h="314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버튼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hover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Nav-open , menu hover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메인색상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(#fa2828)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으로 변경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88338"/>
                  </a:ext>
                </a:extLst>
              </a:tr>
              <a:tr h="340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effectLst/>
                        </a:rPr>
                        <a:t>반응형 사이즈에 맞도록 리사이징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1640"/>
                  </a:ext>
                </a:extLst>
              </a:tr>
              <a:tr h="213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effectLst/>
                        </a:rPr>
                        <a:t>리사이징 및 </a:t>
                      </a:r>
                      <a:r>
                        <a:rPr lang="en-US" altLang="ko-KR" sz="800" dirty="0" err="1">
                          <a:effectLst/>
                        </a:rPr>
                        <a:t>js</a:t>
                      </a:r>
                      <a:r>
                        <a:rPr lang="en-US" altLang="ko-KR" sz="800" dirty="0">
                          <a:effectLst/>
                        </a:rPr>
                        <a:t> </a:t>
                      </a:r>
                      <a:r>
                        <a:rPr lang="ko-KR" altLang="en-US" sz="800" dirty="0" err="1">
                          <a:effectLst/>
                        </a:rPr>
                        <a:t>카운팅</a:t>
                      </a:r>
                      <a:r>
                        <a:rPr lang="ko-KR" altLang="en-US" sz="800" dirty="0">
                          <a:effectLst/>
                        </a:rPr>
                        <a:t> 효과 유지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621263"/>
                  </a:ext>
                </a:extLst>
              </a:tr>
              <a:tr h="267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effectLst/>
                        </a:rPr>
                        <a:t>반응형 사이즈에 맞춰지도록 </a:t>
                      </a:r>
                      <a:r>
                        <a:rPr lang="en-US" altLang="ko-KR" sz="800" dirty="0">
                          <a:effectLst/>
                        </a:rPr>
                        <a:t>width</a:t>
                      </a:r>
                      <a:r>
                        <a:rPr lang="ko-KR" altLang="en-US" sz="800" dirty="0">
                          <a:effectLst/>
                        </a:rPr>
                        <a:t>값 조정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53085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25E1BA77-3C32-4937-BA77-2E6D1C64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484" y="2388308"/>
            <a:ext cx="2922550" cy="36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B3DDCD-3B24-403A-9E09-C3EC89D3AE3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820" y="2388308"/>
            <a:ext cx="2455200" cy="36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21AEFA-A266-4FBC-9704-844583FD5A48}"/>
              </a:ext>
            </a:extLst>
          </p:cNvPr>
          <p:cNvSpPr txBox="1"/>
          <p:nvPr/>
        </p:nvSpPr>
        <p:spPr>
          <a:xfrm>
            <a:off x="366997" y="2190496"/>
            <a:ext cx="41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PC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6F7F5-BF05-4435-AB4A-52E4324CF0E3}"/>
              </a:ext>
            </a:extLst>
          </p:cNvPr>
          <p:cNvSpPr txBox="1"/>
          <p:nvPr/>
        </p:nvSpPr>
        <p:spPr>
          <a:xfrm>
            <a:off x="3418320" y="2190496"/>
            <a:ext cx="515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반응형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7814E3E-3375-42C9-82C4-E3FC143A9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" y="2241917"/>
            <a:ext cx="108000" cy="1114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11B67EF-4C61-4F29-8F82-94814C44A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4" y="2241917"/>
            <a:ext cx="108000" cy="1114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18F82C-AD8A-45D2-AE36-EDA261912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995" y="2413560"/>
            <a:ext cx="108000" cy="1114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09A96B6-B4D6-494F-B1A4-D22089674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618" y="4787179"/>
            <a:ext cx="108000" cy="1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3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BD99D574-17E1-4C3E-B462-556644BD0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31138"/>
              </p:ext>
            </p:extLst>
          </p:nvPr>
        </p:nvGraphicFramePr>
        <p:xfrm>
          <a:off x="335360" y="348653"/>
          <a:ext cx="11521280" cy="696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43336724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8873312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1425480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731600980"/>
                    </a:ext>
                  </a:extLst>
                </a:gridCol>
              </a:tblGrid>
              <a:tr h="325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Project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PAYCO - 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결제 서비스 웹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진소연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3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Main - Section03, Section04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UI - 06, UI - 07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7714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9367E7-9DD0-4DB6-9BCB-F6CC45F5B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62179"/>
              </p:ext>
            </p:extLst>
          </p:nvPr>
        </p:nvGraphicFramePr>
        <p:xfrm>
          <a:off x="317500" y="1274749"/>
          <a:ext cx="11539140" cy="5234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0">
                  <a:extLst>
                    <a:ext uri="{9D8B030D-6E8A-4147-A177-3AD203B41FA5}">
                      <a16:colId xmlns:a16="http://schemas.microsoft.com/office/drawing/2014/main" val="430696592"/>
                    </a:ext>
                  </a:extLst>
                </a:gridCol>
                <a:gridCol w="1418630">
                  <a:extLst>
                    <a:ext uri="{9D8B030D-6E8A-4147-A177-3AD203B41FA5}">
                      <a16:colId xmlns:a16="http://schemas.microsoft.com/office/drawing/2014/main" val="41574658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073409"/>
                    </a:ext>
                  </a:extLst>
                </a:gridCol>
                <a:gridCol w="3588940">
                  <a:extLst>
                    <a:ext uri="{9D8B030D-6E8A-4147-A177-3AD203B41FA5}">
                      <a16:colId xmlns:a16="http://schemas.microsoft.com/office/drawing/2014/main" val="626632234"/>
                    </a:ext>
                  </a:extLst>
                </a:gridCol>
              </a:tblGrid>
              <a:tr h="352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Screen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38577"/>
                  </a:ext>
                </a:extLst>
              </a:tr>
              <a:tr h="257815">
                <a:tc rowSpan="1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 : UI - 06, UI - 07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19307"/>
                  </a:ext>
                </a:extLst>
              </a:tr>
              <a:tr h="275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화면설명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PAYCO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전체적인 서비스 탭구조 설명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가맹점 관련 내용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84249"/>
                  </a:ext>
                </a:extLst>
              </a:tr>
              <a:tr h="346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75218"/>
                  </a:ext>
                </a:extLst>
              </a:tr>
              <a:tr h="586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tab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형식의 컨텐츠 </a:t>
                      </a:r>
                      <a:b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btn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클릭 시 각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Section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노출 </a:t>
                      </a:r>
                      <a:b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btn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background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메인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color(#fa2828),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font color #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fff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bold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로 변경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84518"/>
                  </a:ext>
                </a:extLst>
              </a:tr>
              <a:tr h="253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소개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text, justify-content, align-items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로 센터 정렬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815664"/>
                  </a:ext>
                </a:extLst>
              </a:tr>
              <a:tr h="462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tab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안의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tab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형식의 컨텐츠</a:t>
                      </a:r>
                      <a:b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btn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1-2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의 내용 전환 되며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</a:t>
                      </a:r>
                      <a:b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활성화된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btn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은 메인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color(#fa2828)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로 변경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20982"/>
                  </a:ext>
                </a:extLst>
              </a:tr>
              <a:tr h="339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background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에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color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와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size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를 주어 영역 구분</a:t>
                      </a:r>
                      <a:b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aos-animate fade-up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효과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21325"/>
                  </a:ext>
                </a:extLst>
              </a:tr>
              <a:tr h="339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가맹점 신청 관련한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img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및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text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flex-direction, justify-content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로 센터 정렬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78963"/>
                  </a:ext>
                </a:extLst>
              </a:tr>
              <a:tr h="339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가맹점 신청 페이지로 연결된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btn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클릭 시 새창으로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PAYCO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가맹점 페이지 연결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47567"/>
                  </a:ext>
                </a:extLst>
              </a:tr>
              <a:tr h="2798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반응형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(max-width : 1024px)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537676"/>
                  </a:ext>
                </a:extLst>
              </a:tr>
              <a:tr h="391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tab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형식 유지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flex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속성 사용으로 </a:t>
                      </a:r>
                      <a:b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사이즈 변경 시 센터 정렬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64888"/>
                  </a:ext>
                </a:extLst>
              </a:tr>
              <a:tr h="384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background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반응형 사이즈에 맞도록 리사이징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88338"/>
                  </a:ext>
                </a:extLst>
              </a:tr>
              <a:tr h="62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반응형 사이즈에 맞도록 리사이징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164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EA438CD-231A-4311-AAE0-DFDD9EF25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484" y="2388308"/>
            <a:ext cx="2922550" cy="3599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10FB94-544E-46DD-B291-5BA371A0C25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684" y="2388308"/>
            <a:ext cx="2379471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B821CD-ADBA-438B-B48F-CDE3DABA2066}"/>
              </a:ext>
            </a:extLst>
          </p:cNvPr>
          <p:cNvSpPr txBox="1"/>
          <p:nvPr/>
        </p:nvSpPr>
        <p:spPr>
          <a:xfrm>
            <a:off x="366997" y="2190496"/>
            <a:ext cx="41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PC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7933F-D83F-4F99-9C42-719A852FDDF0}"/>
              </a:ext>
            </a:extLst>
          </p:cNvPr>
          <p:cNvSpPr txBox="1"/>
          <p:nvPr/>
        </p:nvSpPr>
        <p:spPr>
          <a:xfrm>
            <a:off x="3418320" y="2190496"/>
            <a:ext cx="515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반응형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B042B4-F0D5-40B3-9E18-971C6E2E4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" y="2241917"/>
            <a:ext cx="108000" cy="1114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8AE4BD-F485-4FED-947E-2D966F4EF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4" y="2241917"/>
            <a:ext cx="108000" cy="111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601F35-9661-4143-9572-ADDDA903A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39" y="2283265"/>
            <a:ext cx="108000" cy="111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D07963-3FD4-420E-B04A-4B4927870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03" y="4925609"/>
            <a:ext cx="108000" cy="1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E07DD5AC-7371-4EF0-8CD7-C8016FDE2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3536"/>
              </p:ext>
            </p:extLst>
          </p:nvPr>
        </p:nvGraphicFramePr>
        <p:xfrm>
          <a:off x="335360" y="348653"/>
          <a:ext cx="11521280" cy="696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43336724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8873312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1425480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731600980"/>
                    </a:ext>
                  </a:extLst>
                </a:gridCol>
              </a:tblGrid>
              <a:tr h="325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Project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PAYCO - 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결제 서비스 웹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진소연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3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effectLst/>
                        </a:rPr>
                        <a:t>Sub page - Section01, Section02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effectLst/>
                        </a:rPr>
                        <a:t>UI - 8, UI - 9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7714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9B114A-1789-4652-86BF-97E80456F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62766"/>
              </p:ext>
            </p:extLst>
          </p:nvPr>
        </p:nvGraphicFramePr>
        <p:xfrm>
          <a:off x="317500" y="1274749"/>
          <a:ext cx="11539140" cy="523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0">
                  <a:extLst>
                    <a:ext uri="{9D8B030D-6E8A-4147-A177-3AD203B41FA5}">
                      <a16:colId xmlns:a16="http://schemas.microsoft.com/office/drawing/2014/main" val="430696592"/>
                    </a:ext>
                  </a:extLst>
                </a:gridCol>
                <a:gridCol w="1418630">
                  <a:extLst>
                    <a:ext uri="{9D8B030D-6E8A-4147-A177-3AD203B41FA5}">
                      <a16:colId xmlns:a16="http://schemas.microsoft.com/office/drawing/2014/main" val="41574658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073409"/>
                    </a:ext>
                  </a:extLst>
                </a:gridCol>
                <a:gridCol w="3588940">
                  <a:extLst>
                    <a:ext uri="{9D8B030D-6E8A-4147-A177-3AD203B41FA5}">
                      <a16:colId xmlns:a16="http://schemas.microsoft.com/office/drawing/2014/main" val="626632234"/>
                    </a:ext>
                  </a:extLst>
                </a:gridCol>
              </a:tblGrid>
              <a:tr h="361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Screen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38577"/>
                  </a:ext>
                </a:extLst>
              </a:tr>
              <a:tr h="264588">
                <a:tc rowSpan="14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 : UI - 06, UI - 07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19307"/>
                  </a:ext>
                </a:extLst>
              </a:tr>
              <a:tr h="282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화면설명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PAYCO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포인트 카드 설명 및 온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오프라인 사용법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84249"/>
                  </a:ext>
                </a:extLst>
              </a:tr>
              <a:tr h="355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75218"/>
                  </a:ext>
                </a:extLst>
              </a:tr>
              <a:tr h="34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PAYCO </a:t>
                      </a:r>
                      <a:r>
                        <a:rPr lang="ko-KR" altLang="en-US" sz="800" dirty="0">
                          <a:effectLst/>
                        </a:rPr>
                        <a:t>포인트 카드 대표 </a:t>
                      </a:r>
                      <a:r>
                        <a:rPr lang="en-US" altLang="ko-KR" sz="800" dirty="0" err="1">
                          <a:effectLst/>
                        </a:rPr>
                        <a:t>img</a:t>
                      </a:r>
                      <a:br>
                        <a:rPr lang="en-US" altLang="ko-KR" sz="800" dirty="0">
                          <a:effectLst/>
                        </a:rPr>
                      </a:br>
                      <a:r>
                        <a:rPr lang="en-US" altLang="ko-KR" sz="800" dirty="0" err="1">
                          <a:effectLst/>
                        </a:rPr>
                        <a:t>aos</a:t>
                      </a:r>
                      <a:r>
                        <a:rPr lang="en-US" altLang="ko-KR" sz="800" dirty="0">
                          <a:effectLst/>
                        </a:rPr>
                        <a:t>-animate flip-left </a:t>
                      </a:r>
                      <a:r>
                        <a:rPr lang="ko-KR" altLang="en-US" sz="800" dirty="0">
                          <a:effectLst/>
                        </a:rPr>
                        <a:t>효과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84518"/>
                  </a:ext>
                </a:extLst>
              </a:tr>
              <a:tr h="218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align-</a:t>
                      </a:r>
                      <a:r>
                        <a:rPr lang="en-US" altLang="ko-KR" sz="800" dirty="0" err="1">
                          <a:effectLst/>
                        </a:rPr>
                        <a:t>items,text</a:t>
                      </a:r>
                      <a:r>
                        <a:rPr lang="en-US" altLang="ko-KR" sz="800" dirty="0">
                          <a:effectLst/>
                        </a:rPr>
                        <a:t>-align </a:t>
                      </a:r>
                      <a:r>
                        <a:rPr lang="ko-KR" altLang="en-US" sz="800" dirty="0">
                          <a:effectLst/>
                        </a:rPr>
                        <a:t>으로 </a:t>
                      </a:r>
                      <a:r>
                        <a:rPr lang="en-US" altLang="ko-KR" sz="800" dirty="0">
                          <a:effectLst/>
                        </a:rPr>
                        <a:t>text </a:t>
                      </a:r>
                      <a:r>
                        <a:rPr lang="ko-KR" altLang="en-US" sz="800" dirty="0">
                          <a:effectLst/>
                        </a:rPr>
                        <a:t>센터 정렬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815664"/>
                  </a:ext>
                </a:extLst>
              </a:tr>
              <a:tr h="351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PAYCO </a:t>
                      </a:r>
                      <a:r>
                        <a:rPr lang="ko-KR" altLang="en-US" sz="800" dirty="0">
                          <a:effectLst/>
                        </a:rPr>
                        <a:t>포인트의 장점을 한눈에 들어 올 수 있도록 배치</a:t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en-US" altLang="ko-KR" sz="800" dirty="0">
                          <a:effectLst/>
                        </a:rPr>
                        <a:t>icon, text align-items </a:t>
                      </a:r>
                      <a:r>
                        <a:rPr lang="ko-KR" altLang="en-US" sz="800" dirty="0">
                          <a:effectLst/>
                        </a:rPr>
                        <a:t>왼쪽 정렬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20982"/>
                  </a:ext>
                </a:extLst>
              </a:tr>
              <a:tr h="24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flex-direction , justify-content </a:t>
                      </a:r>
                      <a:r>
                        <a:rPr lang="ko-KR" altLang="en-US" sz="800" dirty="0">
                          <a:effectLst/>
                        </a:rPr>
                        <a:t>컨텐츠 </a:t>
                      </a:r>
                      <a:r>
                        <a:rPr lang="ko-KR" altLang="en-US" sz="800" dirty="0" err="1">
                          <a:effectLst/>
                        </a:rPr>
                        <a:t>센터정렬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21325"/>
                  </a:ext>
                </a:extLst>
              </a:tr>
              <a:tr h="348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effectLst/>
                        </a:rPr>
                        <a:t>두개의 </a:t>
                      </a:r>
                      <a:r>
                        <a:rPr lang="en-US" altLang="ko-KR" sz="800" dirty="0">
                          <a:effectLst/>
                        </a:rPr>
                        <a:t>button </a:t>
                      </a:r>
                      <a:r>
                        <a:rPr lang="ko-KR" altLang="en-US" sz="800" dirty="0">
                          <a:effectLst/>
                        </a:rPr>
                        <a:t>으로 각 온</a:t>
                      </a:r>
                      <a:r>
                        <a:rPr lang="en-US" altLang="ko-KR" sz="800" dirty="0">
                          <a:effectLst/>
                        </a:rPr>
                        <a:t>/</a:t>
                      </a:r>
                      <a:r>
                        <a:rPr lang="ko-KR" altLang="en-US" sz="800" dirty="0">
                          <a:effectLst/>
                        </a:rPr>
                        <a:t>오프라인 컨텐츠 나눔</a:t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en-US" altLang="ko-KR" sz="800" dirty="0">
                          <a:effectLst/>
                        </a:rPr>
                        <a:t>radio, label </a:t>
                      </a:r>
                      <a:r>
                        <a:rPr lang="ko-KR" altLang="en-US" sz="800" dirty="0">
                          <a:effectLst/>
                        </a:rPr>
                        <a:t>을 이용해 </a:t>
                      </a:r>
                      <a:r>
                        <a:rPr lang="en-US" altLang="ko-KR" sz="800" dirty="0">
                          <a:effectLst/>
                        </a:rPr>
                        <a:t>tab </a:t>
                      </a:r>
                      <a:r>
                        <a:rPr lang="ko-KR" altLang="en-US" sz="800" dirty="0">
                          <a:effectLst/>
                        </a:rPr>
                        <a:t>형식 구현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78963"/>
                  </a:ext>
                </a:extLst>
              </a:tr>
              <a:tr h="34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effectLst/>
                        </a:rPr>
                        <a:t>각 </a:t>
                      </a:r>
                      <a:r>
                        <a:rPr lang="en-US" altLang="ko-KR" sz="800" dirty="0" err="1">
                          <a:effectLst/>
                        </a:rPr>
                        <a:t>btn</a:t>
                      </a:r>
                      <a:r>
                        <a:rPr lang="ko-KR" altLang="en-US" sz="800" dirty="0">
                          <a:effectLst/>
                        </a:rPr>
                        <a:t>의 따라 </a:t>
                      </a:r>
                      <a:r>
                        <a:rPr lang="en-US" altLang="ko-KR" sz="800" dirty="0" err="1">
                          <a:effectLst/>
                        </a:rPr>
                        <a:t>img</a:t>
                      </a:r>
                      <a:r>
                        <a:rPr lang="en-US" altLang="ko-KR" sz="800" dirty="0">
                          <a:effectLst/>
                        </a:rPr>
                        <a:t>/text </a:t>
                      </a:r>
                      <a:r>
                        <a:rPr lang="ko-KR" altLang="en-US" sz="800" dirty="0">
                          <a:effectLst/>
                        </a:rPr>
                        <a:t>변경</a:t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ko-KR" altLang="en-US" sz="800" dirty="0">
                          <a:effectLst/>
                        </a:rPr>
                        <a:t>온라인 </a:t>
                      </a:r>
                      <a:r>
                        <a:rPr lang="en-US" altLang="ko-KR" sz="800" dirty="0">
                          <a:effectLst/>
                        </a:rPr>
                        <a:t>2</a:t>
                      </a:r>
                      <a:r>
                        <a:rPr lang="ko-KR" altLang="en-US" sz="800" dirty="0">
                          <a:effectLst/>
                        </a:rPr>
                        <a:t>장 오프라인 </a:t>
                      </a:r>
                      <a:r>
                        <a:rPr lang="en-US" altLang="ko-KR" sz="800" dirty="0">
                          <a:effectLst/>
                        </a:rPr>
                        <a:t>1</a:t>
                      </a:r>
                      <a:r>
                        <a:rPr lang="ko-KR" altLang="en-US" sz="800" dirty="0">
                          <a:effectLst/>
                        </a:rPr>
                        <a:t>장으로 구성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47567"/>
                  </a:ext>
                </a:extLst>
              </a:tr>
              <a:tr h="232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2-3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effectLst/>
                        </a:rPr>
                        <a:t>aos</a:t>
                      </a:r>
                      <a:r>
                        <a:rPr lang="en-US" altLang="ko-KR" sz="800" dirty="0">
                          <a:effectLst/>
                        </a:rPr>
                        <a:t>-animate fade-up </a:t>
                      </a:r>
                      <a:r>
                        <a:rPr lang="ko-KR" altLang="en-US" sz="800" dirty="0">
                          <a:effectLst/>
                        </a:rPr>
                        <a:t>효과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16670"/>
                  </a:ext>
                </a:extLst>
              </a:tr>
              <a:tr h="449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반응형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(max-width : 1024px)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537676"/>
                  </a:ext>
                </a:extLst>
              </a:tr>
              <a:tr h="40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width </a:t>
                      </a:r>
                      <a:r>
                        <a:rPr lang="ko-KR" altLang="en-US" sz="800" dirty="0">
                          <a:effectLst/>
                        </a:rPr>
                        <a:t>값 </a:t>
                      </a:r>
                      <a:r>
                        <a:rPr lang="en-US" altLang="ko-KR" sz="800" dirty="0">
                          <a:effectLst/>
                        </a:rPr>
                        <a:t>gap </a:t>
                      </a:r>
                      <a:r>
                        <a:rPr lang="ko-KR" altLang="en-US" sz="800" dirty="0">
                          <a:effectLst/>
                        </a:rPr>
                        <a:t>반응형 사이즈에 맞도록 리사이징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64888"/>
                  </a:ext>
                </a:extLst>
              </a:tr>
              <a:tr h="3948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background </a:t>
                      </a:r>
                      <a:r>
                        <a:rPr lang="ko-KR" altLang="en-US" sz="800" dirty="0">
                          <a:effectLst/>
                        </a:rPr>
                        <a:t>반응형 사이즈에 맞도록 리사이징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88338"/>
                  </a:ext>
                </a:extLst>
              </a:tr>
              <a:tr h="643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반응형 사이즈에 맞도록 리사이징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164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D358C03-6D49-49BA-94AE-30A1D6AF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484" y="2388308"/>
            <a:ext cx="2922549" cy="3599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4F197C-BDBE-4D31-8BD1-934BF28921D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684" y="2388308"/>
            <a:ext cx="2379471" cy="3599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C5426-CDD0-435D-826C-ADA6F4DD965D}"/>
              </a:ext>
            </a:extLst>
          </p:cNvPr>
          <p:cNvSpPr txBox="1"/>
          <p:nvPr/>
        </p:nvSpPr>
        <p:spPr>
          <a:xfrm>
            <a:off x="366997" y="2190496"/>
            <a:ext cx="41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PC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32639-998C-4D53-AF19-049FA9D7DE2C}"/>
              </a:ext>
            </a:extLst>
          </p:cNvPr>
          <p:cNvSpPr txBox="1"/>
          <p:nvPr/>
        </p:nvSpPr>
        <p:spPr>
          <a:xfrm>
            <a:off x="3418320" y="2190496"/>
            <a:ext cx="515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반응형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4ABF99-5939-491D-8AAC-FD7FC0F5F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" y="2241917"/>
            <a:ext cx="108000" cy="1114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B2AE81-D269-40FE-AFF0-65B00BC35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4" y="2241917"/>
            <a:ext cx="108000" cy="111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F77BBF-FF29-4A16-8AAC-46441692F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235" y="2297659"/>
            <a:ext cx="108000" cy="111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14883B-73B9-48AD-B96F-B7E9E4EA8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28" y="4804324"/>
            <a:ext cx="108000" cy="1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E1A55AC1-9AF2-458E-8690-1D991C455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24457"/>
              </p:ext>
            </p:extLst>
          </p:nvPr>
        </p:nvGraphicFramePr>
        <p:xfrm>
          <a:off x="335360" y="348653"/>
          <a:ext cx="11521280" cy="696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43336724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8873312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1425480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731600980"/>
                    </a:ext>
                  </a:extLst>
                </a:gridCol>
              </a:tblGrid>
              <a:tr h="325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Project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PAYCO - 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결제 서비스 웹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진소연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3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effectLst/>
                        </a:rPr>
                        <a:t>Sub page - Section03, Section04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effectLst/>
                        </a:rPr>
                        <a:t>UI - 10, UI - 11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7714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E9A6000-32D3-4A63-9586-2C44A74B2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27106"/>
              </p:ext>
            </p:extLst>
          </p:nvPr>
        </p:nvGraphicFramePr>
        <p:xfrm>
          <a:off x="317500" y="1274750"/>
          <a:ext cx="11539140" cy="523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0">
                  <a:extLst>
                    <a:ext uri="{9D8B030D-6E8A-4147-A177-3AD203B41FA5}">
                      <a16:colId xmlns:a16="http://schemas.microsoft.com/office/drawing/2014/main" val="430696592"/>
                    </a:ext>
                  </a:extLst>
                </a:gridCol>
                <a:gridCol w="1418630">
                  <a:extLst>
                    <a:ext uri="{9D8B030D-6E8A-4147-A177-3AD203B41FA5}">
                      <a16:colId xmlns:a16="http://schemas.microsoft.com/office/drawing/2014/main" val="41574658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073409"/>
                    </a:ext>
                  </a:extLst>
                </a:gridCol>
                <a:gridCol w="3588940">
                  <a:extLst>
                    <a:ext uri="{9D8B030D-6E8A-4147-A177-3AD203B41FA5}">
                      <a16:colId xmlns:a16="http://schemas.microsoft.com/office/drawing/2014/main" val="626632234"/>
                    </a:ext>
                  </a:extLst>
                </a:gridCol>
              </a:tblGrid>
              <a:tr h="347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Screen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38577"/>
                  </a:ext>
                </a:extLst>
              </a:tr>
              <a:tr h="253954">
                <a:tc rowSpan="1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effectLst/>
                        </a:rPr>
                        <a:t>화면</a:t>
                      </a:r>
                      <a:r>
                        <a:rPr lang="en-US" altLang="ko-KR" sz="800" dirty="0">
                          <a:effectLst/>
                        </a:rPr>
                        <a:t>ID : UI - 10, UI - 11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19307"/>
                  </a:ext>
                </a:extLst>
              </a:tr>
              <a:tr h="271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화면설명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PAYCO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포인트 카드 발급 이벤트 및 사용법 슬라이드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2P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84249"/>
                  </a:ext>
                </a:extLst>
              </a:tr>
              <a:tr h="340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75218"/>
                  </a:ext>
                </a:extLst>
              </a:tr>
              <a:tr h="330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effectLst/>
                        </a:rPr>
                        <a:t>쿠폰 </a:t>
                      </a:r>
                      <a:r>
                        <a:rPr lang="en-US" altLang="ko-KR" sz="800" dirty="0">
                          <a:effectLst/>
                        </a:rPr>
                        <a:t>event text , text-align bold </a:t>
                      </a:r>
                      <a:r>
                        <a:rPr lang="ko-KR" altLang="en-US" sz="800" dirty="0">
                          <a:effectLst/>
                        </a:rPr>
                        <a:t>사용하여 </a:t>
                      </a:r>
                      <a:r>
                        <a:rPr lang="ko-KR" altLang="en-US" sz="800" dirty="0" err="1">
                          <a:effectLst/>
                        </a:rPr>
                        <a:t>센터정렬</a:t>
                      </a:r>
                      <a:r>
                        <a:rPr lang="ko-KR" altLang="en-US" sz="800" dirty="0">
                          <a:effectLst/>
                        </a:rPr>
                        <a:t> 및 </a:t>
                      </a:r>
                      <a:r>
                        <a:rPr lang="en-US" altLang="ko-KR" sz="800" dirty="0">
                          <a:effectLst/>
                        </a:rPr>
                        <a:t>text </a:t>
                      </a:r>
                      <a:r>
                        <a:rPr lang="ko-KR" altLang="en-US" sz="800" dirty="0">
                          <a:effectLst/>
                        </a:rPr>
                        <a:t>강조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84518"/>
                  </a:ext>
                </a:extLst>
              </a:tr>
              <a:tr h="378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event </a:t>
                      </a:r>
                      <a:r>
                        <a:rPr lang="ko-KR" altLang="en-US" sz="800" dirty="0">
                          <a:effectLst/>
                        </a:rPr>
                        <a:t>쿠폰 </a:t>
                      </a:r>
                      <a:r>
                        <a:rPr lang="en-US" altLang="ko-KR" sz="800" dirty="0">
                          <a:effectLst/>
                        </a:rPr>
                        <a:t>610x410 size </a:t>
                      </a:r>
                      <a:r>
                        <a:rPr lang="ko-KR" altLang="en-US" sz="800" dirty="0">
                          <a:effectLst/>
                        </a:rPr>
                        <a:t>로 배치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815664"/>
                  </a:ext>
                </a:extLst>
              </a:tr>
              <a:tr h="3377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color background (#EAEAEA)</a:t>
                      </a:r>
                      <a:r>
                        <a:rPr lang="ko-KR" altLang="en-US" sz="800" dirty="0">
                          <a:effectLst/>
                        </a:rPr>
                        <a:t>로 해당 영역 구분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20982"/>
                  </a:ext>
                </a:extLst>
              </a:tr>
              <a:tr h="453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PAYCO </a:t>
                      </a:r>
                      <a:r>
                        <a:rPr lang="ko-KR" altLang="en-US" sz="800" dirty="0">
                          <a:effectLst/>
                        </a:rPr>
                        <a:t>포인트 카드 사용법에 관한 이벤트 슬라이드</a:t>
                      </a:r>
                      <a:r>
                        <a:rPr lang="en-US" altLang="ko-KR" sz="800" dirty="0">
                          <a:effectLst/>
                        </a:rPr>
                        <a:t>(2P) </a:t>
                      </a:r>
                      <a:br>
                        <a:rPr lang="en-US" altLang="ko-KR" sz="800" dirty="0">
                          <a:effectLst/>
                        </a:rPr>
                      </a:br>
                      <a:r>
                        <a:rPr lang="ko-KR" altLang="en-US" sz="800" dirty="0">
                          <a:effectLst/>
                        </a:rPr>
                        <a:t>양쪽 슬라이드 </a:t>
                      </a:r>
                      <a:r>
                        <a:rPr lang="en-US" altLang="ko-KR" sz="800" dirty="0" err="1">
                          <a:effectLst/>
                        </a:rPr>
                        <a:t>btn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아래 </a:t>
                      </a:r>
                      <a:r>
                        <a:rPr lang="en-US" altLang="ko-KR" sz="800" dirty="0" err="1">
                          <a:effectLst/>
                        </a:rPr>
                        <a:t>btn</a:t>
                      </a:r>
                      <a:r>
                        <a:rPr lang="en-US" altLang="ko-KR" sz="800" dirty="0">
                          <a:effectLst/>
                        </a:rPr>
                        <a:t>  </a:t>
                      </a:r>
                      <a:r>
                        <a:rPr lang="ko-KR" altLang="en-US" sz="800" dirty="0">
                          <a:effectLst/>
                        </a:rPr>
                        <a:t>클릭 이동 </a:t>
                      </a:r>
                      <a:r>
                        <a:rPr lang="en-US" altLang="ko-KR" sz="800" dirty="0">
                          <a:effectLst/>
                        </a:rPr>
                        <a:t>or </a:t>
                      </a:r>
                      <a:r>
                        <a:rPr lang="ko-KR" altLang="en-US" sz="800" dirty="0">
                          <a:effectLst/>
                        </a:rPr>
                        <a:t>드래그 가능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21325"/>
                  </a:ext>
                </a:extLst>
              </a:tr>
              <a:tr h="314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effectLst/>
                        </a:rPr>
                        <a:t>슬라이드에 따라 </a:t>
                      </a:r>
                      <a:r>
                        <a:rPr lang="en-US" altLang="ko-KR" sz="800" dirty="0" err="1">
                          <a:effectLst/>
                        </a:rPr>
                        <a:t>img</a:t>
                      </a:r>
                      <a:r>
                        <a:rPr lang="en-US" altLang="ko-KR" sz="800" dirty="0">
                          <a:effectLst/>
                        </a:rPr>
                        <a:t> </a:t>
                      </a:r>
                      <a:r>
                        <a:rPr lang="ko-KR" altLang="en-US" sz="800" dirty="0">
                          <a:effectLst/>
                        </a:rPr>
                        <a:t>변경 </a:t>
                      </a:r>
                      <a:r>
                        <a:rPr lang="en-US" altLang="ko-KR" sz="800" dirty="0">
                          <a:effectLst/>
                        </a:rPr>
                        <a:t>2P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78963"/>
                  </a:ext>
                </a:extLst>
              </a:tr>
              <a:tr h="39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2-3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effectLst/>
                        </a:rPr>
                        <a:t>슬라이드에 따라 </a:t>
                      </a:r>
                      <a:r>
                        <a:rPr lang="en-US" altLang="ko-KR" sz="800" dirty="0">
                          <a:effectLst/>
                        </a:rPr>
                        <a:t>text </a:t>
                      </a:r>
                      <a:r>
                        <a:rPr lang="ko-KR" altLang="en-US" sz="800" dirty="0">
                          <a:effectLst/>
                        </a:rPr>
                        <a:t>변경 </a:t>
                      </a:r>
                      <a:r>
                        <a:rPr lang="en-US" altLang="ko-KR" sz="800" dirty="0">
                          <a:effectLst/>
                        </a:rPr>
                        <a:t>2P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47567"/>
                  </a:ext>
                </a:extLst>
              </a:tr>
              <a:tr h="431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반응형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(max-width : 1024px)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537676"/>
                  </a:ext>
                </a:extLst>
              </a:tr>
              <a:tr h="764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width </a:t>
                      </a:r>
                      <a:r>
                        <a:rPr lang="ko-KR" altLang="en-US" sz="800" dirty="0">
                          <a:effectLst/>
                        </a:rPr>
                        <a:t>값 반응형 사이즈에 맞도록 리사이징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64888"/>
                  </a:ext>
                </a:extLst>
              </a:tr>
              <a:tr h="617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반응형 사이즈에 맞도록 리사이징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164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26E2CE4-DA70-4C4A-8A13-A25788C51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484" y="2388308"/>
            <a:ext cx="2922549" cy="35999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F4DDD2-4F19-4578-9FE8-B765E7EC37C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684" y="2388308"/>
            <a:ext cx="2379470" cy="3599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EB49E-F56B-4BFC-A073-C35503F43F68}"/>
              </a:ext>
            </a:extLst>
          </p:cNvPr>
          <p:cNvSpPr txBox="1"/>
          <p:nvPr/>
        </p:nvSpPr>
        <p:spPr>
          <a:xfrm>
            <a:off x="366997" y="2190496"/>
            <a:ext cx="41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PC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978C9-0B29-45D8-B75D-50B5B0BB82E9}"/>
              </a:ext>
            </a:extLst>
          </p:cNvPr>
          <p:cNvSpPr txBox="1"/>
          <p:nvPr/>
        </p:nvSpPr>
        <p:spPr>
          <a:xfrm>
            <a:off x="3418320" y="2190496"/>
            <a:ext cx="515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반응형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09567E-EA51-48C4-93F1-2F9179FCA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" y="2241917"/>
            <a:ext cx="108000" cy="1114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4E2D9F-66C4-407F-9307-753D5B985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4" y="2241917"/>
            <a:ext cx="108000" cy="111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F9399A-2CF8-4C2F-B5C6-478F1A505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84" y="2257670"/>
            <a:ext cx="108000" cy="111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0ABE8C-5DEA-44D2-A2F7-EE53F3206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83" y="4875444"/>
            <a:ext cx="108000" cy="1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4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55B84096-D0B6-4CF6-BEFA-A3D3767BC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73668"/>
              </p:ext>
            </p:extLst>
          </p:nvPr>
        </p:nvGraphicFramePr>
        <p:xfrm>
          <a:off x="335360" y="348653"/>
          <a:ext cx="11521280" cy="696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43336724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8873312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1425480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731600980"/>
                    </a:ext>
                  </a:extLst>
                </a:gridCol>
              </a:tblGrid>
              <a:tr h="325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Project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PAYCO - 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결제 서비스 웹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진소연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3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effectLst/>
                        </a:rPr>
                        <a:t>Sub page - Section05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effectLst/>
                        </a:rPr>
                        <a:t>UI - 12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7714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E80E19A-9099-4620-A641-8203FA8CC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6437"/>
              </p:ext>
            </p:extLst>
          </p:nvPr>
        </p:nvGraphicFramePr>
        <p:xfrm>
          <a:off x="317500" y="1274749"/>
          <a:ext cx="11539140" cy="523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570">
                  <a:extLst>
                    <a:ext uri="{9D8B030D-6E8A-4147-A177-3AD203B41FA5}">
                      <a16:colId xmlns:a16="http://schemas.microsoft.com/office/drawing/2014/main" val="430696592"/>
                    </a:ext>
                  </a:extLst>
                </a:gridCol>
                <a:gridCol w="1418630">
                  <a:extLst>
                    <a:ext uri="{9D8B030D-6E8A-4147-A177-3AD203B41FA5}">
                      <a16:colId xmlns:a16="http://schemas.microsoft.com/office/drawing/2014/main" val="41574658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073409"/>
                    </a:ext>
                  </a:extLst>
                </a:gridCol>
                <a:gridCol w="3588940">
                  <a:extLst>
                    <a:ext uri="{9D8B030D-6E8A-4147-A177-3AD203B41FA5}">
                      <a16:colId xmlns:a16="http://schemas.microsoft.com/office/drawing/2014/main" val="626632234"/>
                    </a:ext>
                  </a:extLst>
                </a:gridCol>
              </a:tblGrid>
              <a:tr h="353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Screen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38577"/>
                  </a:ext>
                </a:extLst>
              </a:tr>
              <a:tr h="367297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effectLst/>
                        </a:rPr>
                        <a:t>화면</a:t>
                      </a:r>
                      <a:r>
                        <a:rPr lang="en-US" altLang="ko-KR" sz="800" dirty="0">
                          <a:effectLst/>
                        </a:rPr>
                        <a:t>ID : UI - 12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19307"/>
                  </a:ext>
                </a:extLst>
              </a:tr>
              <a:tr h="550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화면설명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앱 다운로드 유도 문구 및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QR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코드 배치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84249"/>
                  </a:ext>
                </a:extLst>
              </a:tr>
              <a:tr h="7309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75218"/>
                  </a:ext>
                </a:extLst>
              </a:tr>
              <a:tr h="561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flex-direction , justify-content, align-items</a:t>
                      </a:r>
                      <a:br>
                        <a:rPr lang="en-US" altLang="ko-KR" sz="800" dirty="0">
                          <a:effectLst/>
                        </a:rPr>
                      </a:br>
                      <a:r>
                        <a:rPr lang="ko-KR" altLang="en-US" sz="800" dirty="0">
                          <a:effectLst/>
                        </a:rPr>
                        <a:t>속성 사용하여 </a:t>
                      </a:r>
                      <a:r>
                        <a:rPr lang="en-US" altLang="ko-KR" sz="800" dirty="0">
                          <a:effectLst/>
                        </a:rPr>
                        <a:t>text, QR </a:t>
                      </a:r>
                      <a:r>
                        <a:rPr lang="ko-KR" altLang="en-US" sz="800" dirty="0" err="1">
                          <a:effectLst/>
                        </a:rPr>
                        <a:t>센터정렬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84518"/>
                  </a:ext>
                </a:extLst>
              </a:tr>
              <a:tr h="637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1-2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effectLst/>
                        </a:rPr>
                        <a:t>color background (#EAEAEA)</a:t>
                      </a:r>
                      <a:r>
                        <a:rPr lang="ko-KR" altLang="en-US" sz="800" dirty="0">
                          <a:effectLst/>
                        </a:rPr>
                        <a:t>로 해당 영역 구분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78963"/>
                  </a:ext>
                </a:extLst>
              </a:tr>
              <a:tr h="790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반응형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(max-width : 1024px)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537676"/>
                  </a:ext>
                </a:extLst>
              </a:tr>
              <a:tr h="1243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effectLst/>
                        </a:rPr>
                        <a:t>width </a:t>
                      </a:r>
                      <a:r>
                        <a:rPr lang="ko-KR" altLang="en-US" sz="800" dirty="0">
                          <a:effectLst/>
                        </a:rPr>
                        <a:t>값 반응형 사이즈에 맞도록 리사이징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64888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2596A6E4-7C4D-4447-8D8A-6172D797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484" y="2388308"/>
            <a:ext cx="2922548" cy="35999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41A5041-CB3D-4C07-B711-DFE5C337831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684" y="2388308"/>
            <a:ext cx="2379470" cy="35999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AD48DC-C6BF-45DE-A7C6-D26C7A3047CC}"/>
              </a:ext>
            </a:extLst>
          </p:cNvPr>
          <p:cNvSpPr txBox="1"/>
          <p:nvPr/>
        </p:nvSpPr>
        <p:spPr>
          <a:xfrm>
            <a:off x="366997" y="2190496"/>
            <a:ext cx="41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PC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2801C6-1FA5-4965-B2A4-C0CDDD383CE7}"/>
              </a:ext>
            </a:extLst>
          </p:cNvPr>
          <p:cNvSpPr txBox="1"/>
          <p:nvPr/>
        </p:nvSpPr>
        <p:spPr>
          <a:xfrm>
            <a:off x="3418320" y="2190496"/>
            <a:ext cx="515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반응형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602BC9-0BD4-44D1-898B-950A2D9E7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" y="2241917"/>
            <a:ext cx="108000" cy="1114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7552DB6-AECA-45B0-8478-92F30CD51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4" y="2241917"/>
            <a:ext cx="108000" cy="1114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587C5F-6025-41E1-A988-1B339C4B9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52" y="2855400"/>
            <a:ext cx="108000" cy="1114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AA95BF1-4A8D-4A4E-BC19-8B28DE615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963" y="4823374"/>
            <a:ext cx="108000" cy="1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2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933</Words>
  <Application>Microsoft Office PowerPoint</Application>
  <PresentationFormat>와이드스크린</PresentationFormat>
  <Paragraphs>245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EZDESIGN</dc:creator>
  <cp:lastModifiedBy>EZDESIGN</cp:lastModifiedBy>
  <cp:revision>2</cp:revision>
  <dcterms:created xsi:type="dcterms:W3CDTF">2023-02-28T07:59:47Z</dcterms:created>
  <dcterms:modified xsi:type="dcterms:W3CDTF">2023-03-02T04:54:14Z</dcterms:modified>
</cp:coreProperties>
</file>