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8"/>
  </p:notesMasterIdLst>
  <p:sldIdLst>
    <p:sldId id="270" r:id="rId2"/>
    <p:sldId id="269" r:id="rId3"/>
    <p:sldId id="261" r:id="rId4"/>
    <p:sldId id="259" r:id="rId5"/>
    <p:sldId id="265" r:id="rId6"/>
    <p:sldId id="258" r:id="rId7"/>
    <p:sldId id="257" r:id="rId8"/>
    <p:sldId id="277" r:id="rId9"/>
    <p:sldId id="267" r:id="rId10"/>
    <p:sldId id="278" r:id="rId11"/>
    <p:sldId id="271" r:id="rId12"/>
    <p:sldId id="268" r:id="rId13"/>
    <p:sldId id="272" r:id="rId14"/>
    <p:sldId id="274" r:id="rId15"/>
    <p:sldId id="275" r:id="rId16"/>
    <p:sldId id="27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9C5"/>
    <a:srgbClr val="FFEB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857" autoAdjust="0"/>
  </p:normalViewPr>
  <p:slideViewPr>
    <p:cSldViewPr>
      <p:cViewPr>
        <p:scale>
          <a:sx n="100" d="100"/>
          <a:sy n="100" d="100"/>
        </p:scale>
        <p:origin x="-78" y="-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3CA61-FB8F-4910-ACF6-8EE3F9C3F4FD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0BBD5-2F8E-412B-9D94-1AC8B27A6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998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0BBD5-2F8E-412B-9D94-1AC8B27A60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168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Strict equality is</a:t>
            </a:r>
            <a:r>
              <a:rPr lang="en-US" baseline="0" dirty="0" smtClean="0"/>
              <a:t> ‘exact match’, only matches same instance of objects</a:t>
            </a:r>
            <a:endParaRPr lang="en-US" dirty="0" smtClean="0"/>
          </a:p>
          <a:p>
            <a:r>
              <a:rPr lang="en-US" dirty="0" smtClean="0"/>
              <a:t>Note</a:t>
            </a:r>
            <a:r>
              <a:rPr lang="en-US" baseline="0" dirty="0" smtClean="0"/>
              <a:t> that some </a:t>
            </a:r>
            <a:r>
              <a:rPr lang="en-US" baseline="0" dirty="0" err="1" smtClean="0"/>
              <a:t>falsey</a:t>
            </a:r>
            <a:r>
              <a:rPr lang="en-US" baseline="0" dirty="0" smtClean="0"/>
              <a:t> values are not loosely equal to false, and some </a:t>
            </a:r>
            <a:r>
              <a:rPr lang="en-US" baseline="0" dirty="0" err="1" smtClean="0"/>
              <a:t>truthy</a:t>
            </a:r>
            <a:r>
              <a:rPr lang="en-US" baseline="0" dirty="0" smtClean="0"/>
              <a:t> values (e.g. []) are!</a:t>
            </a:r>
          </a:p>
          <a:p>
            <a:r>
              <a:rPr lang="en-US" baseline="0" dirty="0" smtClean="0"/>
              <a:t>Array is converted to string for loose comparison, hence odd behavior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0BBD5-2F8E-412B-9D94-1AC8B27A600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542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Reason for hoisting: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doesn’t like to fail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0BBD5-2F8E-412B-9D94-1AC8B27A600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038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0BBD5-2F8E-412B-9D94-1AC8B27A600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038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168367C-DC51-42B5-998B-D29FFC7E72CB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484D64A-D1B8-4C0B-B8ED-114DB50C8F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68367C-DC51-42B5-998B-D29FFC7E72CB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84D64A-D1B8-4C0B-B8ED-114DB50C8F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68367C-DC51-42B5-998B-D29FFC7E72CB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84D64A-D1B8-4C0B-B8ED-114DB50C8F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68367C-DC51-42B5-998B-D29FFC7E72CB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84D64A-D1B8-4C0B-B8ED-114DB50C8F9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68367C-DC51-42B5-998B-D29FFC7E72CB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84D64A-D1B8-4C0B-B8ED-114DB50C8F9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68367C-DC51-42B5-998B-D29FFC7E72CB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84D64A-D1B8-4C0B-B8ED-114DB50C8F9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68367C-DC51-42B5-998B-D29FFC7E72CB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84D64A-D1B8-4C0B-B8ED-114DB50C8F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68367C-DC51-42B5-998B-D29FFC7E72CB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84D64A-D1B8-4C0B-B8ED-114DB50C8F9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68367C-DC51-42B5-998B-D29FFC7E72CB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84D64A-D1B8-4C0B-B8ED-114DB50C8F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168367C-DC51-42B5-998B-D29FFC7E72CB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84D64A-D1B8-4C0B-B8ED-114DB50C8F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168367C-DC51-42B5-998B-D29FFC7E72CB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484D64A-D1B8-4C0B-B8ED-114DB50C8F9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168367C-DC51-42B5-998B-D29FFC7E72CB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484D64A-D1B8-4C0B-B8ED-114DB50C8F9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Berlin Sans FB Demi" panose="020E0802020502020306" pitchFamily="34" charset="0"/>
                <a:cs typeface="Consolas" panose="020B0609020204030204" pitchFamily="49" charset="0"/>
              </a:rPr>
              <a:t>An Overview of Client-Side Coding Concepts</a:t>
            </a:r>
            <a:endParaRPr lang="en-US" b="1" dirty="0">
              <a:solidFill>
                <a:schemeClr val="accent1"/>
              </a:solidFill>
              <a:latin typeface="Berlin Sans FB Demi" panose="020E0802020502020306" pitchFamily="34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4800600"/>
            <a:ext cx="8075432" cy="562672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Berlin Sans FB Demi" panose="020E0802020502020306" pitchFamily="34" charset="0"/>
                <a:cs typeface="Consolas" panose="020B0609020204030204" pitchFamily="49" charset="0"/>
              </a:rPr>
              <a:t>JavaScript </a:t>
            </a:r>
            <a:r>
              <a:rPr lang="en-US" sz="2400" dirty="0" smtClean="0">
                <a:solidFill>
                  <a:schemeClr val="tx1"/>
                </a:solidFill>
                <a:latin typeface="Berlin Sans FB Demi" panose="020E0802020502020306" pitchFamily="34" charset="0"/>
                <a:cs typeface="Consolas" panose="020B0609020204030204" pitchFamily="49" charset="0"/>
              </a:rPr>
              <a:t>and </a:t>
            </a:r>
            <a:r>
              <a:rPr lang="en-US" sz="3200" dirty="0" smtClean="0">
                <a:solidFill>
                  <a:schemeClr val="tx1"/>
                </a:solidFill>
                <a:latin typeface="Berlin Sans FB Demi" panose="020E0802020502020306" pitchFamily="34" charset="0"/>
                <a:cs typeface="Consolas" panose="020B0609020204030204" pitchFamily="49" charset="0"/>
              </a:rPr>
              <a:t>jQuery</a:t>
            </a:r>
            <a:endParaRPr lang="en-US" sz="3200" dirty="0">
              <a:solidFill>
                <a:schemeClr val="tx1"/>
              </a:solidFill>
              <a:latin typeface="Berlin Sans FB Demi" panose="020E0802020502020306" pitchFamily="34" charset="0"/>
              <a:cs typeface="Consolas" panose="020B0609020204030204" pitchFamily="49" charset="0"/>
            </a:endParaRPr>
          </a:p>
        </p:txBody>
      </p:sp>
      <p:pic>
        <p:nvPicPr>
          <p:cNvPr id="1026" name="Picture 2" descr="http://cseweb.ucsd.edu/~lerner/js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26" b="16326"/>
          <a:stretch>
            <a:fillRect/>
          </a:stretch>
        </p:blipFill>
        <p:spPr bwMode="auto"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bg2">
                <a:lumMod val="50000"/>
              </a:schemeClr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6" name="TextBox 5"/>
          <p:cNvSpPr txBox="1"/>
          <p:nvPr/>
        </p:nvSpPr>
        <p:spPr>
          <a:xfrm>
            <a:off x="0" y="6304002"/>
            <a:ext cx="3200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2016-06-24</a:t>
            </a:r>
          </a:p>
          <a:p>
            <a:r>
              <a:rPr lang="en-US" sz="16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J. Stephen Sichina</a:t>
            </a:r>
          </a:p>
        </p:txBody>
      </p:sp>
    </p:spTree>
    <p:extLst>
      <p:ext uri="{BB962C8B-B14F-4D97-AF65-F5344CB8AC3E}">
        <p14:creationId xmlns:p14="http://schemas.microsoft.com/office/powerpoint/2010/main" val="328703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328928"/>
            <a:ext cx="4038600" cy="4614672"/>
          </a:xfr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/>
              <a:t>and 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endParaRPr lang="en-US" sz="24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400" dirty="0">
                <a:solidFill>
                  <a:schemeClr val="accent1"/>
                </a:solidFill>
              </a:rPr>
              <a:t>...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</a:t>
            </a:r>
            <a:r>
              <a:rPr lang="en-US" sz="2400" dirty="0"/>
              <a:t> loops</a:t>
            </a:r>
          </a:p>
          <a:p>
            <a:r>
              <a:rPr lang="en-US" sz="2400" dirty="0" smtClean="0"/>
              <a:t>Arrow operator:</a:t>
            </a:r>
            <a:br>
              <a:rPr lang="en-US" sz="2400" dirty="0" smtClean="0"/>
            </a:b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r>
              <a:rPr lang="en-US" sz="2400" dirty="0" smtClean="0"/>
              <a:t>Default parameters: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sz="3200" dirty="0" smtClean="0"/>
          </a:p>
          <a:p>
            <a:r>
              <a:rPr lang="en-US" sz="2400" dirty="0" smtClean="0"/>
              <a:t>Rest parameters: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err="1" smtClean="0"/>
              <a:t>Destructuring</a:t>
            </a:r>
            <a:r>
              <a:rPr lang="en-US" sz="2400" dirty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1328928"/>
            <a:ext cx="4038600" cy="4614672"/>
          </a:xfr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400" dirty="0" smtClean="0"/>
              <a:t>Template literals:</a:t>
            </a:r>
            <a:br>
              <a:rPr lang="en-US" sz="2400" dirty="0" smtClean="0"/>
            </a:br>
            <a:r>
              <a:rPr lang="en-US" sz="32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2400" dirty="0" smtClean="0"/>
              <a:t>Object properties</a:t>
            </a:r>
          </a:p>
          <a:p>
            <a:r>
              <a:rPr lang="en-US" sz="2400" dirty="0" smtClean="0"/>
              <a:t>Generators</a:t>
            </a:r>
          </a:p>
          <a:p>
            <a:pPr lvl="1"/>
            <a:r>
              <a:rPr lang="en-US" sz="1800" dirty="0" smtClean="0"/>
              <a:t>Using </a:t>
            </a: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yield</a:t>
            </a:r>
            <a:r>
              <a:rPr lang="en-US" sz="1800" dirty="0" smtClean="0"/>
              <a:t>, like Python</a:t>
            </a:r>
          </a:p>
          <a:p>
            <a:r>
              <a:rPr lang="en-US" sz="2400" dirty="0" smtClean="0"/>
              <a:t>Class syntax:</a:t>
            </a:r>
          </a:p>
          <a:p>
            <a:pPr lvl="1"/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800" dirty="0" smtClean="0"/>
              <a:t>, </a:t>
            </a: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en-US" sz="1800" dirty="0" smtClean="0"/>
              <a:t>, </a:t>
            </a: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</a:p>
          <a:p>
            <a:r>
              <a:rPr lang="en-US" sz="2400" dirty="0" smtClean="0"/>
              <a:t>New types:</a:t>
            </a:r>
          </a:p>
          <a:p>
            <a:pPr lvl="1"/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en-US" sz="1800" dirty="0"/>
              <a:t> </a:t>
            </a:r>
            <a:r>
              <a:rPr lang="en-US" sz="1600" dirty="0"/>
              <a:t>and</a:t>
            </a:r>
            <a:r>
              <a:rPr lang="en-US" sz="2000" dirty="0"/>
              <a:t> </a:t>
            </a:r>
            <a:r>
              <a:rPr lang="en-US" sz="18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WeakMap</a:t>
            </a:r>
            <a:endParaRPr lang="en-US" sz="1800" dirty="0" smtClean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sz="1800" dirty="0" smtClean="0"/>
              <a:t> </a:t>
            </a:r>
            <a:r>
              <a:rPr lang="en-US" sz="1400" dirty="0" smtClean="0"/>
              <a:t>and</a:t>
            </a:r>
            <a:r>
              <a:rPr lang="en-US" sz="1600" dirty="0" smtClean="0"/>
              <a:t> </a:t>
            </a:r>
            <a:r>
              <a:rPr lang="en-US" sz="18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WeakSet</a:t>
            </a:r>
            <a:endParaRPr lang="en-US" sz="1800" dirty="0" smtClean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Symbol</a:t>
            </a:r>
          </a:p>
          <a:p>
            <a:pPr lvl="1"/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Promise</a:t>
            </a:r>
          </a:p>
          <a:p>
            <a:pPr lvl="1"/>
            <a:endParaRPr lang="en-US" sz="18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New Features </a:t>
            </a:r>
            <a:r>
              <a:rPr lang="en-US" dirty="0" smtClean="0">
                <a:latin typeface="Berlin Sans FB Demi" panose="020E0802020502020306" pitchFamily="34" charset="0"/>
              </a:rPr>
              <a:t>in ES2015 (ES6</a:t>
            </a:r>
            <a:r>
              <a:rPr lang="en-US" dirty="0">
                <a:latin typeface="Berlin Sans FB Demi" panose="020E0802020502020306" pitchFamily="34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399" y="2602468"/>
            <a:ext cx="3352802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A.map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 =&gt;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x.value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3505200"/>
            <a:ext cx="3352800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maxVal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4419600"/>
            <a:ext cx="3352800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(arg1, ...others)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4400" y="5334000"/>
            <a:ext cx="3352800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[a, b] = [b, a]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05400" y="1752600"/>
            <a:ext cx="2895600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`Age: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x.age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years`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5800" y="6084094"/>
            <a:ext cx="7772400" cy="615553"/>
          </a:xfrm>
          <a:prstGeom prst="rect">
            <a:avLst/>
          </a:prstGeom>
          <a:solidFill>
            <a:srgbClr val="F4F9C5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Can be used now!</a:t>
            </a:r>
            <a:r>
              <a:rPr lang="en-US" dirty="0" smtClean="0"/>
              <a:t>  </a:t>
            </a:r>
            <a:r>
              <a:rPr lang="en-US" sz="1600" dirty="0" smtClean="0"/>
              <a:t>Modern browsers already support many features,</a:t>
            </a:r>
            <a:br>
              <a:rPr lang="en-US" sz="1600" dirty="0" smtClean="0"/>
            </a:br>
            <a:r>
              <a:rPr lang="en-US" sz="1600" dirty="0" smtClean="0"/>
              <a:t>and utilities like Babel will compile ES2015 code to ES5 for older browsers.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9458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1201"/>
            <a:ext cx="7772400" cy="1066799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latin typeface="Berlin Sans FB Demi" panose="020E0802020502020306" pitchFamily="34" charset="0"/>
              </a:rPr>
              <a:t>Part </a:t>
            </a:r>
            <a:r>
              <a:rPr lang="en-US" sz="2000" dirty="0" smtClean="0">
                <a:latin typeface="Berlin Sans FB Demi" panose="020E0802020502020306" pitchFamily="34" charset="0"/>
              </a:rPr>
              <a:t>Two:</a:t>
            </a:r>
            <a:endParaRPr lang="en-US" sz="2000" dirty="0">
              <a:latin typeface="Berlin Sans FB Demi" panose="020E0802020502020306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971800"/>
            <a:ext cx="7772400" cy="1199704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jQuery</a:t>
            </a:r>
            <a:endParaRPr lang="en-US" sz="40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54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874837"/>
            <a:ext cx="8229600" cy="4602163"/>
          </a:xfr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DOM selection</a:t>
            </a:r>
          </a:p>
          <a:p>
            <a:pPr lvl="2"/>
            <a:r>
              <a:rPr lang="en-US" dirty="0" smtClean="0"/>
              <a:t>jQuery:</a:t>
            </a:r>
          </a:p>
          <a:p>
            <a:pPr lvl="2">
              <a:spcBef>
                <a:spcPts val="1200"/>
              </a:spcBef>
            </a:pPr>
            <a:r>
              <a:rPr lang="en-US" dirty="0" smtClean="0"/>
              <a:t>JavaScript: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AJAX requests</a:t>
            </a:r>
          </a:p>
          <a:p>
            <a:pPr lvl="2">
              <a:spcBef>
                <a:spcPts val="600"/>
              </a:spcBef>
            </a:pPr>
            <a:r>
              <a:rPr lang="en-US" dirty="0" smtClean="0"/>
              <a:t>jQuery:</a:t>
            </a:r>
          </a:p>
          <a:p>
            <a:pPr lvl="2">
              <a:spcBef>
                <a:spcPts val="1200"/>
              </a:spcBef>
            </a:pPr>
            <a:r>
              <a:rPr lang="en-US" dirty="0" smtClean="0"/>
              <a:t>JavaScript: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Event binding</a:t>
            </a:r>
          </a:p>
          <a:p>
            <a:pPr lvl="2">
              <a:spcBef>
                <a:spcPts val="600"/>
              </a:spcBef>
            </a:pPr>
            <a:r>
              <a:rPr lang="en-US" dirty="0" smtClean="0"/>
              <a:t>jQuery:</a:t>
            </a:r>
          </a:p>
          <a:p>
            <a:pPr lvl="2">
              <a:spcBef>
                <a:spcPts val="1200"/>
              </a:spcBef>
            </a:pPr>
            <a:r>
              <a:rPr lang="en-US" dirty="0" smtClean="0"/>
              <a:t>JavaScript: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 smtClean="0">
                <a:latin typeface="Berlin Sans FB Demi" panose="020E0802020502020306" pitchFamily="34" charset="0"/>
              </a:rPr>
              <a:t>Is It Needed?</a:t>
            </a:r>
            <a:endParaRPr lang="en-US" dirty="0">
              <a:latin typeface="Berlin Sans FB Demi" panose="020E0802020502020306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43199" y="2383333"/>
            <a:ext cx="2057401" cy="33855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$('#info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user')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43201" y="2800732"/>
            <a:ext cx="4343400" cy="33855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Document.querySelector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('#info .user')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26820" y="3881832"/>
            <a:ext cx="1464180" cy="33855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$.post(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26822" y="4322155"/>
            <a:ext cx="4588378" cy="33855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XMLHttpRequest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().open(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'POST'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26820" y="5334000"/>
            <a:ext cx="3597780" cy="33855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sendBtn.on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'click'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callback);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26822" y="5791200"/>
            <a:ext cx="5197978" cy="33855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sendBtn.addEventListener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'click'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callback);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8229600" cy="304800"/>
          </a:xfrm>
          <a:solidFill>
            <a:srgbClr val="F4F9C5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noAutofit/>
          </a:bodyPr>
          <a:lstStyle/>
          <a:p>
            <a:pPr marL="109728" indent="0" algn="ctr">
              <a:buNone/>
            </a:pPr>
            <a:r>
              <a:rPr lang="en-US" sz="1600" dirty="0" smtClean="0"/>
              <a:t>Many well-known jQuery features are essentially wrappers of JS functions.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6678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 Demi" panose="020E0802020502020306" pitchFamily="34" charset="0"/>
              </a:rPr>
              <a:t>jQuery Tradeoffs</a:t>
            </a:r>
            <a:endParaRPr lang="en-US" dirty="0">
              <a:latin typeface="Berlin Sans FB Demi" panose="020E0802020502020306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828800"/>
            <a:ext cx="4040188" cy="4343401"/>
          </a:xfrm>
          <a:solidFill>
            <a:schemeClr val="bg1">
              <a:lumMod val="95000"/>
            </a:schemeClr>
          </a:solidFill>
          <a:ln>
            <a:solidFill>
              <a:schemeClr val="tx2"/>
            </a:solidFill>
            <a:prstDash val="solid"/>
          </a:ln>
        </p:spPr>
        <p:txBody>
          <a:bodyPr/>
          <a:lstStyle/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Simple syntax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Fast to code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Easy to learn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Cross-browser support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 smtClean="0"/>
              <a:t>Widely used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Easy to find developers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Frequent updates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Likely pre-cached </a:t>
            </a:r>
            <a:br>
              <a:rPr lang="en-US" dirty="0" smtClean="0"/>
            </a:br>
            <a:r>
              <a:rPr lang="en-US" dirty="0" smtClean="0"/>
              <a:t>(if using CDN)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28801"/>
            <a:ext cx="4041775" cy="4343400"/>
          </a:xfrm>
          <a:solidFill>
            <a:schemeClr val="bg1">
              <a:lumMod val="95000"/>
            </a:schemeClr>
          </a:solidFill>
          <a:ln>
            <a:solidFill>
              <a:schemeClr val="tx2"/>
            </a:solidFill>
            <a:prstDash val="solid"/>
          </a:ln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endParaRPr lang="en-US" b="1" i="1" dirty="0" smtClean="0"/>
          </a:p>
          <a:p>
            <a:pPr>
              <a:spcBef>
                <a:spcPts val="1200"/>
              </a:spcBef>
            </a:pPr>
            <a:r>
              <a:rPr lang="en-US" b="1" dirty="0" smtClean="0"/>
              <a:t>Reduced Performance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Increased codebase</a:t>
            </a:r>
            <a:endParaRPr lang="en-US" dirty="0"/>
          </a:p>
          <a:p>
            <a:pPr lvl="1">
              <a:spcBef>
                <a:spcPts val="600"/>
              </a:spcBef>
            </a:pPr>
            <a:r>
              <a:rPr lang="en-US" sz="2000" dirty="0" smtClean="0"/>
              <a:t>10,000+ lines of code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Still, </a:t>
            </a:r>
            <a:r>
              <a:rPr lang="en-US" dirty="0" err="1" smtClean="0"/>
              <a:t>filesize</a:t>
            </a:r>
            <a:r>
              <a:rPr lang="en-US" dirty="0" smtClean="0"/>
              <a:t> is &lt;</a:t>
            </a:r>
            <a:r>
              <a:rPr lang="en-US" sz="2000" dirty="0" smtClean="0"/>
              <a:t>100kb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Potential conflicts with other JS plugins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Can complicate </a:t>
            </a:r>
            <a:r>
              <a:rPr lang="en-US" dirty="0" err="1" smtClean="0"/>
              <a:t>clientside</a:t>
            </a:r>
            <a:r>
              <a:rPr lang="en-US" dirty="0" smtClean="0"/>
              <a:t> debugging</a:t>
            </a:r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4040188" cy="762000"/>
          </a:xfrm>
          <a:ln>
            <a:solidFill>
              <a:schemeClr val="tx2"/>
            </a:solidFill>
          </a:ln>
        </p:spPr>
        <p:txBody>
          <a:bodyPr/>
          <a:lstStyle/>
          <a:p>
            <a:r>
              <a:rPr lang="en-US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+Benefits</a:t>
            </a:r>
            <a:endParaRPr lang="en-US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447800"/>
            <a:ext cx="4041775" cy="762000"/>
          </a:xfrm>
          <a:ln>
            <a:solidFill>
              <a:schemeClr val="tx2"/>
            </a:solidFill>
          </a:ln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-Costs</a:t>
            </a:r>
            <a:endParaRPr lang="en-US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25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381000" y="1481328"/>
            <a:ext cx="4114800" cy="4081272"/>
          </a:xfr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 smtClean="0"/>
              <a:t>CSS selectors</a:t>
            </a:r>
          </a:p>
          <a:p>
            <a:endParaRPr lang="en-US" dirty="0"/>
          </a:p>
          <a:p>
            <a:pPr lvl="1"/>
            <a:r>
              <a:rPr lang="en-US" sz="2000" dirty="0" smtClean="0"/>
              <a:t>Attributes:</a:t>
            </a:r>
            <a:r>
              <a:rPr lang="en-US" sz="1800" dirty="0" smtClean="0"/>
              <a:t> </a:t>
            </a:r>
            <a:r>
              <a:rPr lang="en-US" sz="1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4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$= ".</a:t>
            </a:r>
            <a:r>
              <a:rPr lang="en-US" sz="14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</a:t>
            </a:r>
            <a:r>
              <a:rPr lang="en-US" sz="1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"]</a:t>
            </a:r>
            <a:endParaRPr lang="en-US" sz="1800" dirty="0" smtClean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 i="1" dirty="0" smtClean="0"/>
              <a:t>Pseudo-selectors</a:t>
            </a:r>
          </a:p>
          <a:p>
            <a:pPr lvl="2"/>
            <a:r>
              <a:rPr lang="en-US" sz="1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:target</a:t>
            </a:r>
            <a:r>
              <a:rPr lang="en-US" sz="1400" dirty="0" smtClean="0"/>
              <a:t>, 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:enabled</a:t>
            </a:r>
            <a:r>
              <a:rPr lang="en-US" sz="1400" dirty="0" smtClean="0"/>
              <a:t>, 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:empty</a:t>
            </a:r>
            <a:r>
              <a:rPr lang="en-US" sz="1400" dirty="0" smtClean="0"/>
              <a:t>, etc.</a:t>
            </a:r>
          </a:p>
          <a:p>
            <a:pPr lvl="2"/>
            <a:r>
              <a:rPr lang="en-US" sz="1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:first-child</a:t>
            </a:r>
            <a:r>
              <a:rPr lang="en-US" sz="1400" dirty="0"/>
              <a:t>, </a:t>
            </a:r>
            <a:r>
              <a:rPr lang="en-US" sz="1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:nth-child(2n+1)</a:t>
            </a:r>
            <a:endParaRPr lang="en-US" sz="14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 smtClean="0"/>
              <a:t>jQuery CSS extensions</a:t>
            </a:r>
            <a:endParaRPr lang="en-US" sz="2200" i="1" dirty="0" smtClean="0"/>
          </a:p>
          <a:p>
            <a:pPr lvl="2"/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:hidden</a:t>
            </a:r>
            <a:r>
              <a:rPr lang="en-US" sz="1400" dirty="0" smtClean="0"/>
              <a:t>, </a:t>
            </a:r>
            <a:r>
              <a:rPr lang="en-US" sz="1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:visible</a:t>
            </a:r>
            <a:r>
              <a:rPr lang="en-US" sz="1400" dirty="0" smtClean="0"/>
              <a:t> </a:t>
            </a:r>
          </a:p>
          <a:p>
            <a:pPr lvl="2"/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:text</a:t>
            </a:r>
            <a:r>
              <a:rPr lang="en-US" sz="1400" dirty="0" smtClean="0"/>
              <a:t>, 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:checkbox</a:t>
            </a:r>
            <a:r>
              <a:rPr lang="en-US" sz="1400" dirty="0" smtClean="0"/>
              <a:t>, 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:button</a:t>
            </a:r>
          </a:p>
          <a:p>
            <a:pPr lvl="2"/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:animated</a:t>
            </a:r>
          </a:p>
          <a:p>
            <a:pPr lvl="2"/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:not</a:t>
            </a:r>
            <a:r>
              <a:rPr lang="en-US" sz="1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400" dirty="0"/>
              <a:t>, </a:t>
            </a:r>
            <a:r>
              <a:rPr lang="en-US" sz="1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</a:t>
            </a:r>
            <a:r>
              <a:rPr lang="en-US" sz="1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14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1481329"/>
            <a:ext cx="4114800" cy="4081272"/>
          </a:xfr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200" dirty="0"/>
              <a:t>Selectors return an </a:t>
            </a:r>
            <a:br>
              <a:rPr lang="en-US" sz="2200" dirty="0"/>
            </a:br>
            <a:r>
              <a:rPr lang="en-US" sz="2200" i="1" dirty="0"/>
              <a:t>array-like </a:t>
            </a:r>
            <a:r>
              <a:rPr lang="en-US" sz="2200" i="1" dirty="0" smtClean="0"/>
              <a:t>object</a:t>
            </a:r>
            <a:endParaRPr lang="en-US" sz="2200" i="1" dirty="0"/>
          </a:p>
          <a:p>
            <a:pPr lvl="1"/>
            <a:r>
              <a:rPr lang="en-US" sz="2000" dirty="0"/>
              <a:t>Can apply jQuery ops</a:t>
            </a:r>
            <a:br>
              <a:rPr lang="en-US" sz="2000" dirty="0"/>
            </a:br>
            <a:r>
              <a:rPr lang="en-US" sz="2000" dirty="0"/>
              <a:t>to entire </a:t>
            </a:r>
            <a:r>
              <a:rPr lang="en-US" sz="2000" dirty="0" smtClean="0"/>
              <a:t>group</a:t>
            </a:r>
            <a:endParaRPr lang="en-US" sz="2400" dirty="0" smtClean="0"/>
          </a:p>
          <a:p>
            <a:r>
              <a:rPr lang="en-US" sz="2400" dirty="0" smtClean="0"/>
              <a:t>Selection Filtering</a:t>
            </a:r>
          </a:p>
          <a:p>
            <a:pPr lvl="1"/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.filter()</a:t>
            </a:r>
            <a:r>
              <a:rPr lang="en-US" sz="2000" dirty="0" smtClean="0"/>
              <a:t> and </a:t>
            </a: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.not()</a:t>
            </a:r>
          </a:p>
          <a:p>
            <a:pPr lvl="1"/>
            <a:r>
              <a:rPr lang="en-US" sz="2000" dirty="0" smtClean="0"/>
              <a:t>(But faster to filter via CSS)</a:t>
            </a:r>
          </a:p>
          <a:p>
            <a:r>
              <a:rPr lang="en-US" sz="2400" dirty="0" smtClean="0"/>
              <a:t>Getting single elements</a:t>
            </a:r>
          </a:p>
          <a:p>
            <a:pPr lvl="1"/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000" dirty="0" smtClean="0"/>
              <a:t>: iterate</a:t>
            </a:r>
            <a:endParaRPr lang="en-US" sz="2000" dirty="0" smtClean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dirty="0"/>
              <a:t>: </a:t>
            </a:r>
            <a:r>
              <a:rPr lang="en-US" sz="2000" dirty="0" smtClean="0"/>
              <a:t>jQuery object</a:t>
            </a:r>
            <a:endParaRPr lang="en-US" sz="2000" dirty="0"/>
          </a:p>
          <a:p>
            <a:pPr lvl="1"/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.get(</a:t>
            </a:r>
            <a:r>
              <a:rPr lang="en-US" sz="20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r>
              <a:rPr lang="en-US" sz="2000" dirty="0" smtClean="0"/>
              <a:t> DOM element</a:t>
            </a:r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 Demi" panose="020E0802020502020306" pitchFamily="34" charset="0"/>
              </a:rPr>
              <a:t>Element Selection</a:t>
            </a:r>
            <a:endParaRPr lang="en-US" dirty="0">
              <a:latin typeface="Berlin Sans FB Demi" panose="020E0802020502020306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7250" y="1905000"/>
            <a:ext cx="3257550" cy="33855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$(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'#data + </a:t>
            </a:r>
            <a:r>
              <a:rPr lang="en-US" sz="1600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input.main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 *'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5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381000" y="1481328"/>
            <a:ext cx="4114800" cy="4081272"/>
          </a:xfr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Creation &amp; Insertion</a:t>
            </a:r>
          </a:p>
          <a:p>
            <a:pPr>
              <a:spcBef>
                <a:spcPts val="1800"/>
              </a:spcBef>
            </a:pPr>
            <a:endParaRPr lang="en-US" sz="2400" dirty="0"/>
          </a:p>
          <a:p>
            <a:pPr lvl="1">
              <a:spcBef>
                <a:spcPts val="1200"/>
              </a:spcBef>
            </a:pPr>
            <a:r>
              <a:rPr lang="en-US" sz="2000"/>
              <a:t>Use </a:t>
            </a:r>
            <a:r>
              <a:rPr lang="en-US" sz="2000" smtClean="0"/>
              <a:t>angle brackets (</a:t>
            </a:r>
            <a:r>
              <a:rPr lang="en-US" sz="200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&lt;&gt;</a:t>
            </a:r>
            <a:r>
              <a:rPr lang="en-US" sz="2000" smtClean="0"/>
              <a:t>)</a:t>
            </a:r>
            <a:br>
              <a:rPr lang="en-US" sz="2000" smtClean="0"/>
            </a:br>
            <a:r>
              <a:rPr lang="en-US" sz="2000" smtClean="0"/>
              <a:t>for </a:t>
            </a:r>
            <a:r>
              <a:rPr lang="en-US" sz="2000" dirty="0"/>
              <a:t>element creation</a:t>
            </a:r>
          </a:p>
          <a:p>
            <a:pPr lvl="1">
              <a:spcBef>
                <a:spcPts val="400"/>
              </a:spcBef>
            </a:pP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.append  </a:t>
            </a:r>
            <a:r>
              <a:rPr lang="en-US" sz="1800" dirty="0" smtClean="0"/>
              <a:t>and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appendTo</a:t>
            </a:r>
            <a:endParaRPr lang="en-US" sz="2000" dirty="0" smtClean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prepend </a:t>
            </a:r>
            <a:r>
              <a:rPr lang="en-US" sz="1800" dirty="0" smtClean="0"/>
              <a:t>and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prependTo</a:t>
            </a:r>
            <a:endParaRPr lang="en-US" sz="2000" dirty="0" smtClean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smtClean="0"/>
              <a:t>Text insertion</a:t>
            </a:r>
            <a:endParaRPr lang="en-US" sz="2000" dirty="0" smtClean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spcBef>
                <a:spcPts val="1800"/>
              </a:spcBef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1481329"/>
            <a:ext cx="4114800" cy="4081272"/>
          </a:xfr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200" dirty="0" smtClean="0"/>
              <a:t>DOM Replacement</a:t>
            </a:r>
          </a:p>
          <a:p>
            <a:endParaRPr lang="en-US" sz="2200" dirty="0"/>
          </a:p>
          <a:p>
            <a:endParaRPr lang="en-US" sz="2200" dirty="0" smtClean="0"/>
          </a:p>
          <a:p>
            <a:r>
              <a:rPr lang="en-US" sz="2200" dirty="0" smtClean="0"/>
              <a:t>DOM Removal</a:t>
            </a:r>
          </a:p>
          <a:p>
            <a:endParaRPr lang="en-US" sz="2200" dirty="0"/>
          </a:p>
          <a:p>
            <a:endParaRPr lang="en-US" sz="2200" dirty="0" smtClean="0"/>
          </a:p>
          <a:p>
            <a:endParaRPr lang="en-US" sz="2200" dirty="0"/>
          </a:p>
          <a:p>
            <a:endParaRPr lang="en-US" sz="2200" dirty="0" smtClean="0"/>
          </a:p>
          <a:p>
            <a:endParaRPr lang="en-US" sz="2200" i="1" dirty="0"/>
          </a:p>
          <a:p>
            <a:endParaRPr lang="en-US" sz="2200" i="1" dirty="0" smtClean="0"/>
          </a:p>
          <a:p>
            <a:endParaRPr lang="en-US" sz="2200" i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 Demi" panose="020E0802020502020306" pitchFamily="34" charset="0"/>
              </a:rPr>
              <a:t>DOM Manipulation</a:t>
            </a:r>
            <a:endParaRPr lang="en-US" dirty="0">
              <a:latin typeface="Berlin Sans FB Demi" panose="020E0802020502020306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1901250"/>
            <a:ext cx="3581400" cy="58477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$(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'&lt;input&gt;'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appendTo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(parent);</a:t>
            </a:r>
          </a:p>
          <a:p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parent.append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'&lt;input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&gt;'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95850" y="3048000"/>
            <a:ext cx="3657600" cy="206210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Remove and delete child: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$(child).remove();</a:t>
            </a: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Remove child w/o deletion: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$(child).detach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Replace parent with child: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$(child).unwrap();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 children (and text):</a:t>
            </a:r>
          </a:p>
          <a:p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parent.empty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95850" y="1901250"/>
            <a:ext cx="3581400" cy="58477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$(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'.new'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replaceAll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'.old'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$(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'.old'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replaceWith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'.new'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800" y="4419600"/>
            <a:ext cx="3581400" cy="58477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parent.text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'&lt;escaped html&gt;'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parent.html(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600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raw&amp;nbsp;html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22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381000" y="1481328"/>
            <a:ext cx="4114800" cy="4919472"/>
          </a:xfr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 smtClean="0"/>
              <a:t>DOM Display</a:t>
            </a:r>
          </a:p>
          <a:p>
            <a:pPr lvl="1"/>
            <a:r>
              <a:rPr lang="en-US" sz="20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toggleClass</a:t>
            </a: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hide()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show()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toggle()</a:t>
            </a:r>
          </a:p>
          <a:p>
            <a:pPr lvl="1"/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fadeOut</a:t>
            </a: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000" dirty="0"/>
              <a:t>, </a:t>
            </a: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animate()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Element Evaluation</a:t>
            </a:r>
          </a:p>
          <a:p>
            <a:pPr lvl="1"/>
            <a:r>
              <a:rPr lang="en-US" sz="20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000" dirty="0" smtClean="0"/>
              <a:t> and </a:t>
            </a: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text()</a:t>
            </a:r>
          </a:p>
          <a:p>
            <a:pPr lvl="1"/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prop()</a:t>
            </a:r>
          </a:p>
          <a:p>
            <a:pPr lvl="2"/>
            <a:r>
              <a:rPr lang="en-US" sz="1600" dirty="0" smtClean="0"/>
              <a:t>Reads HTML attributes</a:t>
            </a:r>
          </a:p>
          <a:p>
            <a:pPr lvl="2"/>
            <a:r>
              <a:rPr lang="en-US" sz="1600" dirty="0" smtClean="0">
                <a:solidFill>
                  <a:schemeClr val="tx1"/>
                </a:solidFill>
              </a:rPr>
              <a:t>Returns </a:t>
            </a:r>
            <a:r>
              <a:rPr lang="en-US" sz="1600" dirty="0" smtClean="0"/>
              <a:t>binary attributes </a:t>
            </a:r>
            <a:br>
              <a:rPr lang="en-US" sz="1600" dirty="0" smtClean="0"/>
            </a:br>
            <a:r>
              <a:rPr lang="en-US" sz="1600" dirty="0" smtClean="0"/>
              <a:t>(e.g. </a:t>
            </a:r>
            <a:r>
              <a:rPr lang="en-US" sz="16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disabled</a:t>
            </a:r>
            <a:r>
              <a:rPr lang="en-US" sz="1600" dirty="0" smtClean="0"/>
              <a:t>) as </a:t>
            </a:r>
            <a:r>
              <a:rPr lang="en-US" sz="1600" dirty="0" err="1" smtClean="0"/>
              <a:t>booleans</a:t>
            </a:r>
            <a:endParaRPr lang="en-US" sz="1600" dirty="0"/>
          </a:p>
          <a:p>
            <a:pPr lvl="1"/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data()</a:t>
            </a:r>
          </a:p>
          <a:p>
            <a:pPr lvl="2"/>
            <a:r>
              <a:rPr lang="en-US" sz="1600" dirty="0" smtClean="0"/>
              <a:t>Reads HTML “</a:t>
            </a:r>
            <a:r>
              <a:rPr lang="en-US" sz="1600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data-</a:t>
            </a:r>
            <a:r>
              <a:rPr lang="en-US" sz="1600" dirty="0" smtClean="0"/>
              <a:t>” attributes</a:t>
            </a:r>
          </a:p>
          <a:p>
            <a:pPr lvl="2"/>
            <a:r>
              <a:rPr lang="en-US" sz="1600" dirty="0" smtClean="0"/>
              <a:t>But doesn’t write to DOM on inserts (for performance)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114800" cy="4919471"/>
          </a:xfr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 smtClean="0"/>
              <a:t>Event Handling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</a:t>
            </a: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n()</a:t>
            </a:r>
            <a:r>
              <a:rPr lang="en-US" sz="2000" dirty="0" smtClean="0"/>
              <a:t> and </a:t>
            </a: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off()</a:t>
            </a:r>
          </a:p>
          <a:p>
            <a:pPr lvl="1">
              <a:spcBef>
                <a:spcPts val="400"/>
              </a:spcBef>
            </a:pP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trigger()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AJAX Requests</a:t>
            </a:r>
          </a:p>
          <a:p>
            <a:pPr lvl="1">
              <a:spcBef>
                <a:spcPts val="400"/>
              </a:spcBef>
            </a:pP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ajax()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get()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post()</a:t>
            </a:r>
          </a:p>
          <a:p>
            <a:pPr lvl="2">
              <a:spcBef>
                <a:spcPts val="400"/>
              </a:spcBef>
            </a:pPr>
            <a:r>
              <a:rPr lang="en-US" sz="1200" b="1" dirty="0" smtClean="0"/>
              <a:t>NOTE:</a:t>
            </a:r>
            <a:r>
              <a:rPr lang="en-US" sz="1600" dirty="0" smtClean="0"/>
              <a:t> Use </a:t>
            </a:r>
            <a:r>
              <a:rPr lang="en-US" sz="1600" dirty="0" err="1" smtClean="0"/>
              <a:t>async</a:t>
            </a:r>
            <a:r>
              <a:rPr lang="en-US" sz="1600" dirty="0" smtClean="0"/>
              <a:t> requests!</a:t>
            </a:r>
            <a:endParaRPr lang="en-US" sz="1600" dirty="0"/>
          </a:p>
          <a:p>
            <a:pPr>
              <a:spcBef>
                <a:spcPts val="1200"/>
              </a:spcBef>
            </a:pPr>
            <a:r>
              <a:rPr lang="en-US" sz="2400" dirty="0" smtClean="0"/>
              <a:t>General Utilities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extend()</a:t>
            </a:r>
          </a:p>
          <a:p>
            <a:pPr lvl="2">
              <a:spcBef>
                <a:spcPts val="400"/>
              </a:spcBef>
            </a:pPr>
            <a:r>
              <a:rPr lang="en-US" sz="1600" dirty="0"/>
              <a:t>Merges two objects</a:t>
            </a:r>
          </a:p>
          <a:p>
            <a:pPr lvl="2">
              <a:spcBef>
                <a:spcPts val="0"/>
              </a:spcBef>
            </a:pPr>
            <a:r>
              <a:rPr lang="en-US" sz="1600" dirty="0"/>
              <a:t>Useful for setting defaults</a:t>
            </a:r>
          </a:p>
          <a:p>
            <a:pPr lvl="1">
              <a:spcBef>
                <a:spcPts val="400"/>
              </a:spcBef>
            </a:pPr>
            <a:r>
              <a:rPr lang="en-US" sz="20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isNumeric</a:t>
            </a: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000" dirty="0" smtClean="0"/>
              <a:t>, </a:t>
            </a:r>
            <a:r>
              <a:rPr lang="en-US" sz="20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isArray</a:t>
            </a: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000" dirty="0" smtClean="0"/>
              <a:t>, </a:t>
            </a:r>
            <a:r>
              <a:rPr lang="en-US" sz="20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isEmptyObject</a:t>
            </a: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>
              <a:spcBef>
                <a:spcPts val="400"/>
              </a:spcBef>
            </a:pPr>
            <a:r>
              <a:rPr lang="en-US" sz="20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inArray</a:t>
            </a: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endParaRPr lang="en-US" sz="2200" dirty="0"/>
          </a:p>
          <a:p>
            <a:endParaRPr lang="en-US" sz="2200" dirty="0" smtClean="0"/>
          </a:p>
          <a:p>
            <a:endParaRPr lang="en-US" sz="2200" dirty="0"/>
          </a:p>
          <a:p>
            <a:endParaRPr lang="en-US" sz="2200" dirty="0" smtClean="0"/>
          </a:p>
          <a:p>
            <a:endParaRPr lang="en-US" sz="2200" i="1" dirty="0"/>
          </a:p>
          <a:p>
            <a:endParaRPr lang="en-US" sz="2200" i="1" dirty="0" smtClean="0"/>
          </a:p>
          <a:p>
            <a:endParaRPr lang="en-US" sz="2200" i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 Demi" panose="020E0802020502020306" pitchFamily="34" charset="0"/>
              </a:rPr>
              <a:t>Additional jQuery Features </a:t>
            </a:r>
            <a:endParaRPr lang="en-US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91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1201"/>
            <a:ext cx="7772400" cy="1066799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latin typeface="Berlin Sans FB Demi" panose="020E0802020502020306" pitchFamily="34" charset="0"/>
              </a:rPr>
              <a:t>Part </a:t>
            </a:r>
            <a:r>
              <a:rPr lang="en-US" sz="2000" dirty="0" smtClean="0">
                <a:latin typeface="Berlin Sans FB Demi" panose="020E0802020502020306" pitchFamily="34" charset="0"/>
              </a:rPr>
              <a:t>One:</a:t>
            </a:r>
            <a:endParaRPr lang="en-US" sz="2000" dirty="0">
              <a:latin typeface="Berlin Sans FB Demi" panose="020E0802020502020306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971800"/>
            <a:ext cx="7772400" cy="1199704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JavaScript</a:t>
            </a:r>
            <a:endParaRPr lang="en-US" sz="40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15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123" y="1598474"/>
            <a:ext cx="8229600" cy="4878526"/>
          </a:xfr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 smtClean="0"/>
              <a:t>Primitives</a:t>
            </a:r>
            <a:endParaRPr lang="en-US" sz="2400" dirty="0"/>
          </a:p>
          <a:p>
            <a:pPr lvl="1"/>
            <a:r>
              <a:rPr lang="en-US" sz="1800" dirty="0" smtClean="0"/>
              <a:t>3</a:t>
            </a:r>
            <a:r>
              <a:rPr lang="en-US" sz="1800" baseline="30000" dirty="0" smtClean="0"/>
              <a:t>*</a:t>
            </a:r>
            <a:r>
              <a:rPr lang="en-US" sz="1800" dirty="0" smtClean="0"/>
              <a:t> Types:</a:t>
            </a:r>
          </a:p>
          <a:p>
            <a:pPr lvl="2">
              <a:spcBef>
                <a:spcPts val="0"/>
              </a:spcBef>
            </a:pPr>
            <a:r>
              <a:rPr lang="en-US" sz="1600" b="1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endParaRPr lang="en-US" sz="1600" b="1" dirty="0" smtClean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spcBef>
                <a:spcPts val="0"/>
              </a:spcBef>
            </a:pPr>
            <a:r>
              <a:rPr lang="en-US" sz="1600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sz="1600" dirty="0" smtClean="0">
                <a:solidFill>
                  <a:schemeClr val="accent1"/>
                </a:solidFill>
              </a:rPr>
              <a:t> </a:t>
            </a:r>
            <a:r>
              <a:rPr lang="en-US" sz="1400" dirty="0" smtClean="0"/>
              <a:t>(including </a:t>
            </a:r>
            <a:r>
              <a:rPr lang="en-US" sz="1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Infinity</a:t>
            </a:r>
            <a:r>
              <a:rPr lang="en-US" sz="1400" dirty="0" smtClean="0">
                <a:solidFill>
                  <a:schemeClr val="accent1"/>
                </a:solidFill>
              </a:rPr>
              <a:t> </a:t>
            </a:r>
            <a:r>
              <a:rPr lang="en-US" sz="1400" dirty="0" smtClean="0"/>
              <a:t>and </a:t>
            </a:r>
            <a:r>
              <a:rPr lang="en-US" sz="14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US" sz="1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400" dirty="0" smtClean="0"/>
          </a:p>
          <a:p>
            <a:pPr lvl="2">
              <a:spcBef>
                <a:spcPts val="0"/>
              </a:spcBef>
            </a:pPr>
            <a:r>
              <a:rPr lang="en-US" sz="1600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</a:p>
          <a:p>
            <a:pPr lvl="1">
              <a:spcBef>
                <a:spcPts val="1200"/>
              </a:spcBef>
            </a:pPr>
            <a:r>
              <a:rPr lang="en-US" sz="1800" dirty="0" smtClean="0"/>
              <a:t>Each primitive has a wrapper </a:t>
            </a:r>
            <a:r>
              <a:rPr lang="en-US" sz="1800" dirty="0" smtClean="0"/>
              <a:t>class </a:t>
            </a:r>
            <a:r>
              <a:rPr lang="en-US" sz="1600" dirty="0" smtClean="0"/>
              <a:t>(e.g</a:t>
            </a:r>
            <a:r>
              <a:rPr lang="en-US" sz="1600" dirty="0" smtClean="0"/>
              <a:t>. “</a:t>
            </a:r>
            <a:r>
              <a:rPr lang="en-US" sz="1600" u="sng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tring</a:t>
            </a:r>
            <a:r>
              <a:rPr lang="en-US" sz="1600" dirty="0" smtClean="0"/>
              <a:t>” for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600" dirty="0" smtClean="0"/>
              <a:t>)</a:t>
            </a:r>
          </a:p>
          <a:p>
            <a:pPr lvl="1">
              <a:spcBef>
                <a:spcPts val="600"/>
              </a:spcBef>
            </a:pPr>
            <a:r>
              <a:rPr lang="en-US" sz="1800" dirty="0" smtClean="0"/>
              <a:t>Can override </a:t>
            </a:r>
            <a:r>
              <a:rPr lang="en-US" sz="18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Object.prototype.valueOf</a:t>
            </a:r>
            <a:r>
              <a:rPr lang="en-US" sz="1800" dirty="0" smtClean="0"/>
              <a:t> method in a class to specify how to convert an object to a primitive </a:t>
            </a:r>
            <a:endParaRPr lang="en-US" sz="1800" dirty="0" smtClean="0"/>
          </a:p>
          <a:p>
            <a:pPr>
              <a:spcBef>
                <a:spcPts val="1200"/>
              </a:spcBef>
            </a:pPr>
            <a:r>
              <a:rPr lang="en-US" sz="2400" dirty="0" smtClean="0"/>
              <a:t>Objects</a:t>
            </a:r>
          </a:p>
          <a:p>
            <a:pPr lvl="1"/>
            <a:r>
              <a:rPr lang="en-US" sz="1800" dirty="0" smtClean="0"/>
              <a:t>Important </a:t>
            </a:r>
            <a:r>
              <a:rPr lang="en-US" sz="1800" b="1" dirty="0" smtClean="0">
                <a:solidFill>
                  <a:schemeClr val="accent3"/>
                </a:solidFill>
              </a:rPr>
              <a:t>built-in </a:t>
            </a:r>
            <a:r>
              <a:rPr lang="en-US" sz="1800" b="1" dirty="0" smtClean="0">
                <a:solidFill>
                  <a:schemeClr val="accent3"/>
                </a:solidFill>
              </a:rPr>
              <a:t>objects </a:t>
            </a:r>
            <a:r>
              <a:rPr lang="en-US" sz="1800" b="1" dirty="0" smtClean="0">
                <a:solidFill>
                  <a:schemeClr val="accent3"/>
                </a:solidFill>
              </a:rPr>
              <a:t> </a:t>
            </a:r>
            <a:r>
              <a:rPr lang="en-US" sz="1800" dirty="0" smtClean="0"/>
              <a:t>include</a:t>
            </a:r>
            <a:r>
              <a:rPr lang="en-US" sz="1800" dirty="0" smtClean="0"/>
              <a:t>:</a:t>
            </a:r>
            <a:br>
              <a:rPr lang="en-US" sz="1800" dirty="0" smtClean="0"/>
            </a:br>
            <a:r>
              <a:rPr lang="en-US" sz="1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•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2DA2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800" dirty="0" smtClean="0">
                <a:solidFill>
                  <a:srgbClr val="2DA2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1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• </a:t>
            </a:r>
            <a:r>
              <a:rPr lang="en-US" sz="16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1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• </a:t>
            </a:r>
            <a:r>
              <a:rPr lang="en-US" sz="16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1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•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</a:t>
            </a: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1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•</a:t>
            </a:r>
            <a:r>
              <a:rPr lang="en-US" sz="11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RegExp</a:t>
            </a: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2DA2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•</a:t>
            </a:r>
            <a:r>
              <a:rPr lang="en-US" sz="1100" dirty="0">
                <a:solidFill>
                  <a:srgbClr val="2DA2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2DA2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sz="1800" dirty="0" smtClean="0"/>
              <a:t>All </a:t>
            </a:r>
            <a:r>
              <a:rPr lang="en-US" sz="1800" dirty="0" smtClean="0"/>
              <a:t>objects inherit the </a:t>
            </a:r>
            <a:r>
              <a:rPr lang="en-US" sz="1800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US" sz="1800" b="1" dirty="0" smtClean="0"/>
              <a:t> </a:t>
            </a:r>
            <a:r>
              <a:rPr lang="en-US" sz="1800" dirty="0"/>
              <a:t>prototype</a:t>
            </a:r>
            <a:endParaRPr lang="en-US" sz="1800" dirty="0" smtClean="0"/>
          </a:p>
          <a:p>
            <a:pPr lvl="2">
              <a:spcBef>
                <a:spcPts val="600"/>
              </a:spcBef>
            </a:pPr>
            <a:r>
              <a:rPr lang="en-US" sz="1600" dirty="0" smtClean="0"/>
              <a:t>Includes wrapper classes and even empty objects (“</a:t>
            </a:r>
            <a:r>
              <a:rPr lang="en-US" sz="16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{}</a:t>
            </a:r>
            <a:r>
              <a:rPr lang="en-US" sz="1600" dirty="0" smtClean="0"/>
              <a:t>”)</a:t>
            </a:r>
          </a:p>
          <a:p>
            <a:pPr lvl="2"/>
            <a:r>
              <a:rPr lang="en-US" sz="1600" dirty="0" smtClean="0"/>
              <a:t>Modifying </a:t>
            </a:r>
            <a:r>
              <a:rPr lang="en-US" sz="1600" dirty="0" smtClean="0"/>
              <a:t>the </a:t>
            </a:r>
            <a:r>
              <a:rPr lang="en-US" sz="16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US" sz="1600" dirty="0" smtClean="0">
                <a:solidFill>
                  <a:schemeClr val="accent1"/>
                </a:solidFill>
              </a:rPr>
              <a:t> </a:t>
            </a:r>
            <a:r>
              <a:rPr lang="en-US" sz="1600" dirty="0" smtClean="0"/>
              <a:t>prototype will affect all of </a:t>
            </a:r>
            <a:r>
              <a:rPr lang="en-US" sz="1600" dirty="0" smtClean="0"/>
              <a:t>them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Berlin Sans FB Demi" panose="020E0802020502020306" pitchFamily="34" charset="0"/>
              </a:rPr>
              <a:t>Primitive Types and Objects</a:t>
            </a:r>
            <a:endParaRPr lang="en-US" dirty="0">
              <a:solidFill>
                <a:schemeClr val="accent1"/>
              </a:solidFill>
              <a:latin typeface="Berlin Sans FB Demi" panose="020E0802020502020306" pitchFamily="34" charset="0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18923" y="6590526"/>
            <a:ext cx="4634602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/>
              <a:t>*A fourth primitive type, </a:t>
            </a:r>
            <a:r>
              <a:rPr lang="en-US" sz="12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symbol</a:t>
            </a:r>
            <a:r>
              <a:rPr lang="en-US" sz="1200" dirty="0" smtClean="0"/>
              <a:t>, was introduced in ES2015.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42134" y="1667470"/>
            <a:ext cx="3092266" cy="923330"/>
          </a:xfrm>
          <a:prstGeom prst="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'6'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ABCDE'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.length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5</a:t>
            </a:r>
          </a:p>
          <a:p>
            <a:r>
              <a:rPr lang="en-US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.valueOf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true 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42134" y="2600325"/>
            <a:ext cx="3092266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JS readily converts primitive values to wrapper class instances when needed.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357180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r>
              <a:rPr lang="en-US" sz="2000" dirty="0"/>
              <a:t>:</a:t>
            </a:r>
            <a:endParaRPr lang="en-US" sz="2400" b="1" dirty="0" smtClean="0"/>
          </a:p>
          <a:p>
            <a:pPr lvl="1">
              <a:spcBef>
                <a:spcPts val="600"/>
              </a:spcBef>
            </a:pPr>
            <a:r>
              <a:rPr lang="en-US" sz="1800" dirty="0"/>
              <a:t>Indicates an </a:t>
            </a:r>
            <a:r>
              <a:rPr lang="en-US" sz="1800" dirty="0" smtClean="0"/>
              <a:t>uninitialized value or nonexistent key</a:t>
            </a:r>
            <a:endParaRPr lang="en-US" sz="1800" dirty="0" smtClean="0"/>
          </a:p>
          <a:p>
            <a:pPr lvl="1">
              <a:spcBef>
                <a:spcPts val="600"/>
              </a:spcBef>
            </a:pPr>
            <a:r>
              <a:rPr lang="en-US" sz="1800" dirty="0" smtClean="0"/>
              <a:t>Necessary because JS allows accessing nonexistent properties</a:t>
            </a:r>
          </a:p>
          <a:p>
            <a:pPr lvl="1">
              <a:spcBef>
                <a:spcPts val="600"/>
              </a:spcBef>
            </a:pPr>
            <a:r>
              <a:rPr lang="en-US" sz="1800" dirty="0" smtClean="0"/>
              <a:t>Most commonly seen with:</a:t>
            </a:r>
          </a:p>
          <a:p>
            <a:pPr lvl="2"/>
            <a:r>
              <a:rPr lang="en-US" sz="1600" dirty="0" smtClean="0"/>
              <a:t>unspecified function parameters </a:t>
            </a:r>
          </a:p>
          <a:p>
            <a:pPr lvl="2"/>
            <a:r>
              <a:rPr lang="en-US" sz="1600" dirty="0" smtClean="0"/>
              <a:t>uninitialized variables</a:t>
            </a:r>
          </a:p>
          <a:p>
            <a:pPr lvl="2"/>
            <a:r>
              <a:rPr lang="en-US" sz="1600" dirty="0"/>
              <a:t>uninitialized </a:t>
            </a:r>
            <a:r>
              <a:rPr lang="en-US" sz="1600" dirty="0" smtClean="0"/>
              <a:t>array indices</a:t>
            </a:r>
          </a:p>
          <a:p>
            <a:pPr lvl="2"/>
            <a:r>
              <a:rPr lang="en-US" sz="1600" dirty="0"/>
              <a:t>uninitialized </a:t>
            </a:r>
            <a:r>
              <a:rPr lang="en-US" sz="1600" dirty="0" smtClean="0"/>
              <a:t>object properties.</a:t>
            </a:r>
          </a:p>
          <a:p>
            <a:pPr lvl="1">
              <a:spcBef>
                <a:spcPts val="600"/>
              </a:spcBef>
            </a:pPr>
            <a:r>
              <a:rPr lang="en-US" sz="1800" dirty="0" smtClean="0"/>
              <a:t>Use </a:t>
            </a: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sz="1800" dirty="0" smtClean="0"/>
              <a:t> </a:t>
            </a:r>
            <a:r>
              <a:rPr lang="en-US" sz="1800" dirty="0" smtClean="0"/>
              <a:t>operator to reset to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r>
              <a:rPr lang="en-US" sz="1800" dirty="0"/>
              <a:t>:</a:t>
            </a:r>
            <a:endParaRPr lang="en-US" sz="1800" dirty="0" smtClean="0"/>
          </a:p>
          <a:p>
            <a:pPr>
              <a:spcBef>
                <a:spcPts val="1200"/>
              </a:spcBef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2400" dirty="0" smtClean="0"/>
              <a:t>:</a:t>
            </a:r>
            <a:endParaRPr lang="en-US" sz="24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spcBef>
                <a:spcPts val="600"/>
              </a:spcBef>
            </a:pPr>
            <a:r>
              <a:rPr lang="en-US" sz="1800" dirty="0" smtClean="0"/>
              <a:t>Indicates a value of nothing</a:t>
            </a:r>
          </a:p>
          <a:p>
            <a:pPr lvl="1">
              <a:spcBef>
                <a:spcPts val="600"/>
              </a:spcBef>
            </a:pPr>
            <a:r>
              <a:rPr lang="en-US" sz="1800" dirty="0" smtClean="0"/>
              <a:t>Generally preferred over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r>
              <a:rPr lang="en-US" sz="1800" dirty="0" smtClean="0"/>
              <a:t> to clear a value</a:t>
            </a:r>
          </a:p>
          <a:p>
            <a:pPr lvl="1">
              <a:spcBef>
                <a:spcPts val="600"/>
              </a:spcBef>
            </a:pPr>
            <a:r>
              <a:rPr lang="en-US" sz="1800" dirty="0" smtClean="0"/>
              <a:t>Due to an old JS bug,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typeof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null </a:t>
            </a:r>
            <a:r>
              <a:rPr lang="en-US" sz="1800" dirty="0" smtClean="0"/>
              <a:t>returns </a:t>
            </a:r>
            <a:r>
              <a:rPr lang="en-US" sz="1800" dirty="0" smtClean="0"/>
              <a:t>“object”</a:t>
            </a: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400" dirty="0" smtClean="0"/>
              <a:t>Both are often treated the same in code</a:t>
            </a:r>
          </a:p>
          <a:p>
            <a:pPr lvl="1">
              <a:spcBef>
                <a:spcPts val="600"/>
              </a:spcBef>
            </a:pPr>
            <a:r>
              <a:rPr lang="en-US" sz="1800" dirty="0" smtClean="0"/>
              <a:t>Can </a:t>
            </a:r>
            <a:r>
              <a:rPr lang="en-US" sz="1800" dirty="0"/>
              <a:t>use “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== null</a:t>
            </a:r>
            <a:r>
              <a:rPr lang="en-US" sz="1800" dirty="0"/>
              <a:t>” to test for </a:t>
            </a:r>
            <a:r>
              <a:rPr lang="en-US" sz="1800" dirty="0" smtClean="0"/>
              <a:t>both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1800" dirty="0" smtClean="0"/>
              <a:t> and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endParaRPr lang="en-US" sz="1800" dirty="0" smtClean="0"/>
          </a:p>
          <a:p>
            <a:pPr lvl="1">
              <a:spcBef>
                <a:spcPts val="1200"/>
              </a:spcBef>
            </a:pPr>
            <a:endParaRPr lang="en-US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 Demi" panose="020E0802020502020306" pitchFamily="34" charset="0"/>
              </a:rPr>
              <a:t>Empty Values: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dirty="0" smtClean="0">
                <a:latin typeface="Berlin Sans FB Demi" panose="020E0802020502020306" pitchFamily="34" charset="0"/>
              </a:rPr>
              <a:t> vs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19800" y="3733800"/>
            <a:ext cx="2590800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{prop: 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obj.prop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58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5071871"/>
          </a:xfr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 smtClean="0"/>
              <a:t>‘</a:t>
            </a:r>
            <a:r>
              <a:rPr lang="en-US" sz="2400" dirty="0" err="1" smtClean="0"/>
              <a:t>Falsey</a:t>
            </a:r>
            <a:r>
              <a:rPr lang="en-US" sz="2400" dirty="0" smtClean="0"/>
              <a:t>’ values:</a:t>
            </a:r>
          </a:p>
          <a:p>
            <a:pPr lvl="1"/>
            <a:r>
              <a:rPr lang="en-US" sz="18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 smtClean="0"/>
              <a:t> </a:t>
            </a:r>
            <a:r>
              <a:rPr lang="en-US" sz="1400" dirty="0" smtClean="0"/>
              <a:t>and</a:t>
            </a:r>
            <a:r>
              <a:rPr lang="en-US" sz="1600" dirty="0" smtClean="0"/>
              <a:t> </a:t>
            </a:r>
            <a:r>
              <a:rPr lang="en-US" sz="18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-0</a:t>
            </a:r>
            <a:endParaRPr lang="en-US" sz="2800" b="1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b="1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endParaRPr lang="en-US" sz="1800" b="1" dirty="0" smtClean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lang="en-US" sz="1600" dirty="0" smtClean="0"/>
              <a:t> </a:t>
            </a:r>
            <a:r>
              <a:rPr lang="en-US" sz="1400" dirty="0" smtClean="0"/>
              <a:t>[empty string]</a:t>
            </a:r>
            <a:endParaRPr lang="en-US" sz="1600" dirty="0" smtClean="0"/>
          </a:p>
          <a:p>
            <a:pPr lvl="1"/>
            <a:r>
              <a:rPr lang="en-US" sz="1800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lvl="1"/>
            <a:r>
              <a:rPr lang="en-US" sz="1800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1600" dirty="0"/>
              <a:t> </a:t>
            </a:r>
            <a:r>
              <a:rPr lang="en-US" sz="1400" dirty="0"/>
              <a:t>and</a:t>
            </a:r>
            <a:r>
              <a:rPr lang="en-US" sz="1600" dirty="0"/>
              <a:t> </a:t>
            </a:r>
            <a:r>
              <a:rPr lang="en-US" sz="1800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</a:p>
          <a:p>
            <a:pPr marL="393192" lvl="1" indent="0">
              <a:buNone/>
            </a:pPr>
            <a:r>
              <a:rPr lang="en-US" sz="700" i="1" dirty="0" smtClean="0">
                <a:solidFill>
                  <a:schemeClr val="bg1"/>
                </a:solidFill>
              </a:rPr>
              <a:t>.</a:t>
            </a:r>
            <a:r>
              <a:rPr lang="en-US" sz="1400" i="1" dirty="0" smtClean="0"/>
              <a:t/>
            </a:r>
            <a:br>
              <a:rPr lang="en-US" sz="1400" i="1" dirty="0" smtClean="0"/>
            </a:br>
            <a:r>
              <a:rPr lang="en-US" sz="1400" i="1" u="sng" dirty="0" smtClean="0"/>
              <a:t>All</a:t>
            </a:r>
            <a:r>
              <a:rPr lang="en-US" sz="1400" i="1" dirty="0" smtClean="0"/>
              <a:t> others values amount to </a:t>
            </a:r>
            <a:r>
              <a:rPr lang="en-US" sz="1400" b="1" dirty="0" smtClean="0"/>
              <a:t>true</a:t>
            </a:r>
            <a:r>
              <a:rPr lang="en-US" sz="1400" i="1" dirty="0" smtClean="0"/>
              <a:t> in conditional expressions!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Use </a:t>
            </a:r>
            <a:r>
              <a:rPr lang="en-US" sz="2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&amp;&amp;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||</a:t>
            </a:r>
            <a:r>
              <a:rPr lang="en-US" sz="2400" dirty="0" smtClean="0"/>
              <a:t>…</a:t>
            </a:r>
          </a:p>
          <a:p>
            <a:pPr lvl="1"/>
            <a:r>
              <a:rPr lang="en-US" sz="1800" dirty="0" smtClean="0"/>
              <a:t>…to avoid </a:t>
            </a:r>
            <a:r>
              <a:rPr lang="en-US" sz="1800" dirty="0"/>
              <a:t>null </a:t>
            </a:r>
            <a:r>
              <a:rPr lang="en-US" sz="1800" dirty="0" smtClean="0"/>
              <a:t>references.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>
                <a:solidFill>
                  <a:schemeClr val="bg1"/>
                </a:solidFill>
              </a:rPr>
              <a:t>.</a:t>
            </a: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  <a:p>
            <a:pPr lvl="1"/>
            <a:r>
              <a:rPr lang="en-US" sz="1800" dirty="0" smtClean="0"/>
              <a:t>…to coalesce null values.</a:t>
            </a:r>
          </a:p>
          <a:p>
            <a:pPr lvl="1"/>
            <a:endParaRPr lang="en-US" sz="1800" dirty="0"/>
          </a:p>
          <a:p>
            <a:pPr lvl="1">
              <a:spcBef>
                <a:spcPts val="1200"/>
              </a:spcBef>
            </a:pPr>
            <a:r>
              <a:rPr lang="en-US" sz="1800" dirty="0" smtClean="0"/>
              <a:t>Not converted to </a:t>
            </a:r>
            <a:r>
              <a:rPr lang="en-US" sz="1800" dirty="0" err="1" smtClean="0"/>
              <a:t>boolean</a:t>
            </a:r>
            <a:r>
              <a:rPr lang="en-US" sz="1800" dirty="0" smtClean="0"/>
              <a:t>!</a:t>
            </a:r>
          </a:p>
          <a:p>
            <a:pPr lvl="1"/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5071872"/>
          </a:xfr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/>
              <a:t>Strict equality (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===</a:t>
            </a:r>
            <a:r>
              <a:rPr lang="en-US" sz="2400" dirty="0"/>
              <a:t>)</a:t>
            </a:r>
          </a:p>
          <a:p>
            <a:pPr lvl="1"/>
            <a:r>
              <a:rPr lang="en-US" sz="1800" dirty="0" smtClean="0"/>
              <a:t>More predictable</a:t>
            </a:r>
          </a:p>
          <a:p>
            <a:pPr lvl="1"/>
            <a:r>
              <a:rPr lang="en-US" sz="1800" dirty="0" smtClean="0"/>
              <a:t>Should be used most cases</a:t>
            </a:r>
          </a:p>
          <a:p>
            <a:r>
              <a:rPr lang="en-US" sz="2400" dirty="0" smtClean="0"/>
              <a:t>Loose </a:t>
            </a:r>
            <a:r>
              <a:rPr lang="en-US" sz="2400" dirty="0"/>
              <a:t>equality 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1600" dirty="0" smtClean="0">
              <a:solidFill>
                <a:schemeClr val="bg1"/>
              </a:solidFill>
            </a:endParaRPr>
          </a:p>
          <a:p>
            <a:pPr>
              <a:spcBef>
                <a:spcPts val="2400"/>
              </a:spcBef>
            </a:pPr>
            <a:r>
              <a:rPr lang="en-US" sz="2400" dirty="0" smtClean="0"/>
              <a:t>Special Case: </a:t>
            </a:r>
            <a:r>
              <a:rPr lang="en-US" sz="2400" b="1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 Demi" panose="020E0802020502020306" pitchFamily="34" charset="0"/>
              </a:rPr>
              <a:t>Equality </a:t>
            </a:r>
            <a:r>
              <a:rPr lang="en-US" sz="3600" dirty="0" smtClean="0">
                <a:latin typeface="Berlin Sans FB Demi" panose="020E0802020502020306" pitchFamily="34" charset="0"/>
              </a:rPr>
              <a:t>and</a:t>
            </a:r>
            <a:r>
              <a:rPr lang="en-US" dirty="0" smtClean="0">
                <a:latin typeface="Berlin Sans FB Demi" panose="020E0802020502020306" pitchFamily="34" charset="0"/>
              </a:rPr>
              <a:t> Comparisons</a:t>
            </a:r>
            <a:endParaRPr lang="en-US" dirty="0">
              <a:latin typeface="Berlin Sans FB Demi" panose="020E0802020502020306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5400" y="4876800"/>
            <a:ext cx="2667000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 &amp;&amp;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x.prop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95400" y="5715000"/>
            <a:ext cx="2667000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 || y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57800" y="2971800"/>
            <a:ext cx="2819400" cy="175432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'4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en-US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'0'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''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[] == 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[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'0,1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null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81600" y="5334000"/>
            <a:ext cx="3276600" cy="92333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=== </a:t>
            </a:r>
            <a:r>
              <a:rPr lang="en-US" dirty="0" err="1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false</a:t>
            </a:r>
          </a:p>
          <a:p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Infinity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false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Infinity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&lt;= </a:t>
            </a:r>
            <a:r>
              <a:rPr lang="en-US" dirty="0" err="1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false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50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00400"/>
            <a:ext cx="8229600" cy="2819400"/>
          </a:xfr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200" dirty="0" smtClean="0"/>
              <a:t>JS does not have classes in the traditional sense</a:t>
            </a:r>
            <a:r>
              <a:rPr lang="en-US" sz="2200" baseline="30000" dirty="0" smtClean="0"/>
              <a:t>*</a:t>
            </a:r>
          </a:p>
          <a:p>
            <a:pPr lvl="1"/>
            <a:r>
              <a:rPr lang="en-US" sz="1800" dirty="0" smtClean="0"/>
              <a:t>Any function can be invoked as a constructor</a:t>
            </a:r>
          </a:p>
          <a:p>
            <a:pPr lvl="2"/>
            <a:r>
              <a:rPr lang="en-US" sz="1600" dirty="0" smtClean="0"/>
              <a:t>By convention, functions </a:t>
            </a:r>
            <a:r>
              <a:rPr lang="en-US" sz="1600" i="1" dirty="0" smtClean="0"/>
              <a:t>intended</a:t>
            </a:r>
            <a:r>
              <a:rPr lang="en-US" sz="1600" dirty="0" smtClean="0"/>
              <a:t> to be used as constructors are capitalized; some tools (like </a:t>
            </a:r>
            <a:r>
              <a:rPr lang="en-US" sz="1600" dirty="0" err="1" smtClean="0"/>
              <a:t>JSLint</a:t>
            </a:r>
            <a:r>
              <a:rPr lang="en-US" sz="1600" dirty="0" smtClean="0"/>
              <a:t>) warn of a forgotten </a:t>
            </a:r>
            <a:r>
              <a:rPr lang="en-US" sz="16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600" dirty="0"/>
              <a:t> in this way</a:t>
            </a:r>
          </a:p>
          <a:p>
            <a:pPr lvl="1"/>
            <a:r>
              <a:rPr lang="en-US" sz="1800" dirty="0" smtClean="0"/>
              <a:t>JS is still polymorphic: </a:t>
            </a:r>
            <a:r>
              <a:rPr lang="en-US" sz="1800" dirty="0" err="1" smtClean="0"/>
              <a:t>protypical</a:t>
            </a:r>
            <a:r>
              <a:rPr lang="en-US" sz="1800" dirty="0" smtClean="0"/>
              <a:t> inheritance is supported</a:t>
            </a:r>
          </a:p>
          <a:p>
            <a:pPr>
              <a:spcBef>
                <a:spcPts val="1200"/>
              </a:spcBef>
            </a:pPr>
            <a:r>
              <a:rPr lang="en-US" sz="2200" dirty="0" smtClean="0"/>
              <a:t>Because of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call</a:t>
            </a:r>
            <a:r>
              <a:rPr lang="en-US" sz="2200" dirty="0" smtClean="0"/>
              <a:t>/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apply</a:t>
            </a:r>
            <a:r>
              <a:rPr lang="en-US" sz="2200" dirty="0" smtClean="0"/>
              <a:t>, context of </a:t>
            </a:r>
            <a:r>
              <a:rPr lang="en-US" sz="22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2200" dirty="0" smtClean="0"/>
              <a:t> may change</a:t>
            </a:r>
          </a:p>
          <a:p>
            <a:pPr lvl="1"/>
            <a:r>
              <a:rPr lang="en-US" sz="1800" dirty="0" smtClean="0"/>
              <a:t>Can assign </a:t>
            </a: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800" dirty="0" smtClean="0"/>
              <a:t> to another variable in the top level of a constructor function to use as a fixed point of reference</a:t>
            </a: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 Demi" panose="020E0802020502020306" pitchFamily="34" charset="0"/>
              </a:rPr>
              <a:t>Classes</a:t>
            </a:r>
            <a:endParaRPr lang="en-US" dirty="0">
              <a:latin typeface="Berlin Sans FB Demi" panose="020E0802020502020306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295400"/>
            <a:ext cx="8229600" cy="175432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Color(r, g, b) {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 = 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.hex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r.toString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+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g.toString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+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b.toString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.toHTML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'd' + </a:t>
            </a:r>
            <a:r>
              <a:rPr lang="en-US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.hex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 = 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Color(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255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86200" y="6600051"/>
            <a:ext cx="5264582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 i="1" dirty="0" smtClean="0"/>
              <a:t>*ES2015 </a:t>
            </a:r>
            <a:r>
              <a:rPr lang="en-US" sz="1200" i="1" dirty="0"/>
              <a:t>adds </a:t>
            </a:r>
            <a:r>
              <a:rPr lang="en-US" sz="1200" i="1" dirty="0" smtClean="0"/>
              <a:t>the </a:t>
            </a:r>
            <a:r>
              <a:rPr lang="en-US" sz="1200" i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200" i="1" dirty="0" smtClean="0"/>
              <a:t> </a:t>
            </a:r>
            <a:r>
              <a:rPr lang="en-US" sz="1200" i="1" dirty="0"/>
              <a:t>keyword, </a:t>
            </a:r>
            <a:r>
              <a:rPr lang="en-US" sz="1200" i="1" dirty="0" smtClean="0"/>
              <a:t>but this is largely syntactic sugar.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74310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33800"/>
            <a:ext cx="8229600" cy="2587823"/>
          </a:xfr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 smtClean="0"/>
              <a:t>Functions provide the only scope level</a:t>
            </a:r>
            <a:r>
              <a:rPr lang="en-US" sz="2400" baseline="30000" dirty="0" smtClean="0"/>
              <a:t>*</a:t>
            </a:r>
            <a:endParaRPr lang="en-US" dirty="0"/>
          </a:p>
          <a:p>
            <a:pPr lvl="1">
              <a:spcBef>
                <a:spcPts val="400"/>
              </a:spcBef>
            </a:pPr>
            <a:r>
              <a:rPr lang="en-US" sz="1800" dirty="0" smtClean="0"/>
              <a:t>Variable declaration (not instantiation!) hoisted to top of scope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Named Functions: </a:t>
            </a:r>
            <a:r>
              <a:rPr lang="en-US" sz="1800" dirty="0" smtClean="0"/>
              <a:t>Usable anywhere within scope</a:t>
            </a:r>
            <a:endParaRPr lang="en-US" sz="2400" dirty="0" smtClean="0"/>
          </a:p>
          <a:p>
            <a:pPr>
              <a:spcBef>
                <a:spcPts val="1200"/>
              </a:spcBef>
            </a:pPr>
            <a:r>
              <a:rPr lang="en-US" sz="2400" dirty="0" smtClean="0"/>
              <a:t>Anonymous functions:</a:t>
            </a:r>
          </a:p>
          <a:p>
            <a:pPr lvl="1">
              <a:spcBef>
                <a:spcPts val="400"/>
              </a:spcBef>
            </a:pPr>
            <a:r>
              <a:rPr lang="en-US" sz="1800" dirty="0" smtClean="0"/>
              <a:t>Can be assigned to variable and used like a named function</a:t>
            </a:r>
          </a:p>
          <a:p>
            <a:pPr lvl="1">
              <a:spcBef>
                <a:spcPts val="600"/>
              </a:spcBef>
            </a:pPr>
            <a:r>
              <a:rPr lang="en-US" sz="1800" dirty="0" smtClean="0"/>
              <a:t>Can be immediately invoked to provide a private namespace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 Demi" panose="020E0802020502020306" pitchFamily="34" charset="0"/>
              </a:rPr>
              <a:t>Function Scope</a:t>
            </a:r>
            <a:endParaRPr lang="en-US" dirty="0">
              <a:latin typeface="Berlin Sans FB Demi" panose="020E0802020502020306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295400"/>
            <a:ext cx="3733800" cy="230832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 = 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'outer'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demo() {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console.log(value);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inner'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})();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06568" y="6581001"/>
            <a:ext cx="4437432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 i="1" dirty="0" smtClean="0"/>
              <a:t>* ES2015 keywords </a:t>
            </a:r>
            <a:r>
              <a:rPr lang="en-US" sz="12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sz="1200" i="1" dirty="0" smtClean="0"/>
              <a:t> and </a:t>
            </a:r>
            <a:r>
              <a:rPr lang="en-US" sz="12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200" i="1" dirty="0" smtClean="0"/>
              <a:t> use block-level scope.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91125" y="2104072"/>
            <a:ext cx="3495675" cy="147732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demo() {</a:t>
            </a:r>
          </a:p>
          <a:p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console.log(value);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inner'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Chevron 6"/>
          <p:cNvSpPr/>
          <p:nvPr/>
        </p:nvSpPr>
        <p:spPr>
          <a:xfrm>
            <a:off x="4495800" y="2297162"/>
            <a:ext cx="457200" cy="52223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34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76600"/>
            <a:ext cx="8229600" cy="3276600"/>
          </a:xfr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400" dirty="0" smtClean="0"/>
              <a:t>Number of parameters is not constrained</a:t>
            </a:r>
          </a:p>
          <a:p>
            <a:pPr lvl="1"/>
            <a:r>
              <a:rPr lang="en-US" sz="1800" dirty="0" smtClean="0"/>
              <a:t>Can pass more or fewer parameters than specified</a:t>
            </a:r>
          </a:p>
          <a:p>
            <a:pPr lvl="1"/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arguments</a:t>
            </a:r>
            <a:r>
              <a:rPr lang="en-US" sz="1800" dirty="0" smtClean="0"/>
              <a:t> allows access to all parameters passed to the </a:t>
            </a:r>
            <a:r>
              <a:rPr lang="en-US" sz="1800" dirty="0" smtClean="0"/>
              <a:t>function</a:t>
            </a:r>
          </a:p>
          <a:p>
            <a:pPr lvl="2"/>
            <a:r>
              <a:rPr lang="en-US" sz="1600" dirty="0" smtClean="0"/>
              <a:t>An </a:t>
            </a:r>
            <a:r>
              <a:rPr lang="en-US" sz="1600" i="1" dirty="0" smtClean="0">
                <a:solidFill>
                  <a:schemeClr val="accent3"/>
                </a:solidFill>
              </a:rPr>
              <a:t>array-like object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1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•</a:t>
            </a:r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/>
              <a:t> </a:t>
            </a:r>
            <a:r>
              <a:rPr lang="en-US" sz="1600" dirty="0"/>
              <a:t>Can be used like </a:t>
            </a:r>
            <a:r>
              <a:rPr lang="en-US" sz="1600" dirty="0" smtClean="0"/>
              <a:t>a Java </a:t>
            </a:r>
            <a:r>
              <a:rPr lang="en-US" sz="16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varargs</a:t>
            </a:r>
            <a:r>
              <a:rPr lang="en-US" sz="1600" dirty="0" smtClean="0"/>
              <a:t> parameter </a:t>
            </a:r>
            <a:endParaRPr lang="en-US" sz="1600" dirty="0"/>
          </a:p>
          <a:p>
            <a:pPr>
              <a:spcBef>
                <a:spcPts val="1200"/>
              </a:spcBef>
            </a:pPr>
            <a:r>
              <a:rPr lang="en-US" sz="2400" dirty="0" smtClean="0"/>
              <a:t>Function Methods</a:t>
            </a:r>
          </a:p>
          <a:p>
            <a:pPr lvl="1"/>
            <a:r>
              <a:rPr lang="en-US" sz="1800" dirty="0"/>
              <a:t>Each </a:t>
            </a:r>
            <a:r>
              <a:rPr lang="en-US" sz="1800" dirty="0" smtClean="0"/>
              <a:t>function </a:t>
            </a:r>
            <a:r>
              <a:rPr lang="en-US" sz="1800" dirty="0"/>
              <a:t>is </a:t>
            </a:r>
            <a:r>
              <a:rPr lang="en-US" sz="1800" dirty="0" smtClean="0"/>
              <a:t>itself an object </a:t>
            </a:r>
            <a:r>
              <a:rPr lang="en-US" sz="1800" dirty="0" smtClean="0"/>
              <a:t>with its own methods:</a:t>
            </a:r>
            <a:endParaRPr lang="en-US" sz="1800" dirty="0" smtClean="0"/>
          </a:p>
          <a:p>
            <a:pPr lvl="2"/>
            <a:r>
              <a:rPr lang="en-US" sz="1600" b="1" dirty="0" smtClean="0">
                <a:solidFill>
                  <a:schemeClr val="accent1"/>
                </a:solidFill>
              </a:rPr>
              <a:t>.bind</a:t>
            </a:r>
            <a:r>
              <a:rPr lang="en-US" sz="1600" dirty="0" smtClean="0"/>
              <a:t> creates a call to the function with some/all </a:t>
            </a:r>
            <a:r>
              <a:rPr lang="en-US" sz="1600" dirty="0" err="1" smtClean="0"/>
              <a:t>params</a:t>
            </a:r>
            <a:r>
              <a:rPr lang="en-US" sz="1600" dirty="0" smtClean="0"/>
              <a:t> set</a:t>
            </a:r>
            <a:endParaRPr lang="en-US" sz="1600" dirty="0" smtClean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sz="1600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</a:t>
            </a:r>
            <a:r>
              <a:rPr lang="en-US" sz="1600" dirty="0" smtClean="0"/>
              <a:t> allows invoking another object’s methods (sets the </a:t>
            </a:r>
            <a:r>
              <a:rPr lang="en-US" sz="16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600" dirty="0" smtClean="0"/>
              <a:t> context)</a:t>
            </a:r>
          </a:p>
          <a:p>
            <a:pPr lvl="2"/>
            <a:r>
              <a:rPr lang="en-US" sz="16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.apply</a:t>
            </a:r>
            <a:r>
              <a:rPr lang="en-US" sz="1600" dirty="0"/>
              <a:t> </a:t>
            </a:r>
            <a:r>
              <a:rPr lang="en-US" sz="1600" dirty="0" smtClean="0"/>
              <a:t>is like call but lets you pass an array as the arguments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 Demi" panose="020E0802020502020306" pitchFamily="34" charset="0"/>
              </a:rPr>
              <a:t>Function Invocation</a:t>
            </a:r>
            <a:endParaRPr lang="en-US" dirty="0">
              <a:latin typeface="Berlin Sans FB Demi" panose="020E0802020502020306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6801" y="1295400"/>
            <a:ext cx="7010398" cy="175432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demo(arg1, arg2) {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Array.prototype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slice.call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arguments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equivalent:      [].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slice.call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(arguments, 2);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demo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'a'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'b'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'c', 'd'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returns: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['c', 'd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']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55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2350" y="1273076"/>
            <a:ext cx="7463450" cy="230832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addEmployee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(name,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startDate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16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6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typeof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 !== 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'string'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|| !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name.trim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 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6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TypeError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'Invalid name'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endParaRPr lang="en-US" sz="1600" dirty="0" smtClean="0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startDate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sz="16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If null or undefined...</a:t>
            </a:r>
          </a:p>
          <a:p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startDate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Date(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Date.now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use a default value</a:t>
            </a:r>
          </a:p>
          <a:p>
            <a:r>
              <a:rPr lang="en-US" sz="16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sz="16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if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(!(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startDate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instanceof</a:t>
            </a:r>
            <a:r>
              <a:rPr lang="en-US" sz="16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Date)) 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TypeError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'Invalid 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Date'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48075"/>
            <a:ext cx="8229600" cy="2895600"/>
          </a:xfr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200" dirty="0" smtClean="0"/>
              <a:t>The </a:t>
            </a:r>
            <a:r>
              <a:rPr lang="en-US" sz="2200" b="1" dirty="0" err="1" smtClean="0">
                <a:solidFill>
                  <a:schemeClr val="accent1"/>
                </a:solidFill>
              </a:rPr>
              <a:t>typeof</a:t>
            </a:r>
            <a:r>
              <a:rPr lang="en-US" sz="2200" dirty="0" smtClean="0"/>
              <a:t>  operator returns one of the following: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•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•</a:t>
            </a:r>
            <a:r>
              <a:rPr lang="en-US" sz="1600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•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•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•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•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</a:p>
          <a:p>
            <a:pPr>
              <a:spcBef>
                <a:spcPts val="1200"/>
              </a:spcBef>
            </a:pPr>
            <a:r>
              <a:rPr lang="en-US" sz="2200" dirty="0" smtClean="0"/>
              <a:t>To determine the specific object type…</a:t>
            </a:r>
          </a:p>
          <a:p>
            <a:pPr lvl="1">
              <a:spcBef>
                <a:spcPts val="400"/>
              </a:spcBef>
            </a:pPr>
            <a:r>
              <a:rPr lang="en-US" sz="1800" dirty="0" smtClean="0"/>
              <a:t>Use </a:t>
            </a: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n-US" sz="1800" b="1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instanceof</a:t>
            </a: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ClassName</a:t>
            </a:r>
            <a:endParaRPr lang="en-US" sz="1800" dirty="0" smtClean="0"/>
          </a:p>
          <a:p>
            <a:pPr lvl="2">
              <a:spcBef>
                <a:spcPts val="0"/>
              </a:spcBef>
            </a:pPr>
            <a:r>
              <a:rPr lang="en-US" sz="1600" dirty="0" smtClean="0"/>
              <a:t>WARNING: Returns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sz="1600" dirty="0" smtClean="0"/>
              <a:t> on objects from another window or </a:t>
            </a:r>
            <a:r>
              <a:rPr lang="en-US" sz="1600" dirty="0" err="1" smtClean="0"/>
              <a:t>IFrame</a:t>
            </a:r>
            <a:r>
              <a:rPr lang="en-US" sz="1600" dirty="0" smtClean="0"/>
              <a:t>!</a:t>
            </a:r>
          </a:p>
          <a:p>
            <a:pPr lvl="1">
              <a:spcBef>
                <a:spcPts val="400"/>
              </a:spcBef>
            </a:pPr>
            <a:r>
              <a:rPr lang="en-US" sz="1800" dirty="0" smtClean="0"/>
              <a:t>Use </a:t>
            </a:r>
            <a:r>
              <a:rPr lang="en-US" sz="18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Object.prototype.toString.call</a:t>
            </a: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(x)</a:t>
            </a:r>
          </a:p>
          <a:p>
            <a:pPr lvl="2">
              <a:spcBef>
                <a:spcPts val="0"/>
              </a:spcBef>
            </a:pPr>
            <a:r>
              <a:rPr lang="en-US" sz="1600" b="1" dirty="0" smtClean="0"/>
              <a:t>Built-in objects:</a:t>
            </a:r>
            <a:r>
              <a:rPr lang="en-US" sz="1600" dirty="0" smtClean="0"/>
              <a:t> returns  </a:t>
            </a:r>
            <a:r>
              <a:rPr lang="en-US" sz="1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[object Array]</a:t>
            </a:r>
            <a:r>
              <a:rPr lang="en-US" sz="1600" dirty="0"/>
              <a:t>, </a:t>
            </a:r>
            <a:r>
              <a:rPr lang="en-US" sz="1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[object </a:t>
            </a:r>
            <a:r>
              <a:rPr lang="en-US" sz="1600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RegExp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1600" dirty="0" smtClean="0"/>
              <a:t>, etc.</a:t>
            </a:r>
            <a:endParaRPr lang="en-US" sz="1600" dirty="0"/>
          </a:p>
          <a:p>
            <a:pPr lvl="2">
              <a:spcBef>
                <a:spcPts val="0"/>
              </a:spcBef>
            </a:pPr>
            <a:r>
              <a:rPr lang="en-US" sz="1600" b="1" dirty="0" smtClean="0"/>
              <a:t>Custom objects:</a:t>
            </a:r>
            <a:r>
              <a:rPr lang="en-US" sz="1600" dirty="0" smtClean="0"/>
              <a:t> returns </a:t>
            </a:r>
            <a:r>
              <a:rPr lang="en-US" sz="1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[object 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Object]</a:t>
            </a:r>
            <a:r>
              <a:rPr lang="en-US" sz="1600" dirty="0" smtClean="0"/>
              <a:t>, but this can be overridden</a:t>
            </a:r>
            <a:endParaRPr lang="en-US" sz="1600" dirty="0"/>
          </a:p>
          <a:p>
            <a:pPr lvl="1"/>
            <a:r>
              <a:rPr lang="en-US" sz="1800" dirty="0" smtClean="0"/>
              <a:t>Or don’t check: JS </a:t>
            </a:r>
            <a:r>
              <a:rPr lang="en-US" sz="1800" dirty="0"/>
              <a:t>is not strongly </a:t>
            </a:r>
            <a:r>
              <a:rPr lang="en-US" sz="1800" dirty="0" smtClean="0"/>
              <a:t>typed!</a:t>
            </a:r>
            <a:endParaRPr lang="en-US" sz="1800" dirty="0"/>
          </a:p>
          <a:p>
            <a:endParaRPr lang="en-US" sz="1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Berlin Sans FB Demi" panose="020E0802020502020306" pitchFamily="34" charset="0"/>
              </a:rPr>
              <a:t>Type Checking &amp; Input Validation</a:t>
            </a:r>
            <a:endParaRPr lang="en-US" dirty="0">
              <a:solidFill>
                <a:schemeClr val="accent1"/>
              </a:solidFill>
              <a:latin typeface="Berlin Sans FB Demi" panose="020E0802020502020306" pitchFamily="34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42817" y="6600825"/>
            <a:ext cx="3329758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 i="1" dirty="0" smtClean="0"/>
              <a:t>*Recall that </a:t>
            </a:r>
            <a:r>
              <a:rPr lang="en-US" sz="1200" i="1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typeof</a:t>
            </a:r>
            <a:r>
              <a:rPr lang="en-US" sz="1200" i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null</a:t>
            </a:r>
            <a:r>
              <a:rPr lang="en-US" sz="1200" i="1" dirty="0"/>
              <a:t> </a:t>
            </a:r>
            <a:r>
              <a:rPr lang="en-US" sz="1200" i="1" dirty="0" smtClean="0"/>
              <a:t>returns “</a:t>
            </a:r>
            <a:r>
              <a:rPr lang="en-US" sz="1200" i="1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US" sz="1200" i="1" dirty="0" smtClean="0"/>
              <a:t>”.</a:t>
            </a:r>
            <a:endParaRPr lang="en-US" sz="12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54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3620</TotalTime>
  <Words>1266</Words>
  <Application>Microsoft Office PowerPoint</Application>
  <PresentationFormat>On-screen Show (4:3)</PresentationFormat>
  <Paragraphs>293</Paragraphs>
  <Slides>16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Concourse</vt:lpstr>
      <vt:lpstr>JavaScript and jQuery</vt:lpstr>
      <vt:lpstr>Part One:</vt:lpstr>
      <vt:lpstr>Primitive Types and Objects</vt:lpstr>
      <vt:lpstr>Empty Values: null vs undefined</vt:lpstr>
      <vt:lpstr>Equality and Comparisons</vt:lpstr>
      <vt:lpstr>Classes</vt:lpstr>
      <vt:lpstr>Function Scope</vt:lpstr>
      <vt:lpstr>Function Invocation</vt:lpstr>
      <vt:lpstr>Type Checking &amp; Input Validation</vt:lpstr>
      <vt:lpstr>New Features in ES2015 (ES6)</vt:lpstr>
      <vt:lpstr>Part Two:</vt:lpstr>
      <vt:lpstr>Is It Needed?</vt:lpstr>
      <vt:lpstr>jQuery Tradeoffs</vt:lpstr>
      <vt:lpstr>Element Selection</vt:lpstr>
      <vt:lpstr>DOM Manipulation</vt:lpstr>
      <vt:lpstr>Additional jQuery Features </vt:lpstr>
    </vt:vector>
  </TitlesOfParts>
  <Company>General Dynamics Information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Sichina</dc:creator>
  <cp:lastModifiedBy>Stephen Sichina</cp:lastModifiedBy>
  <cp:revision>433</cp:revision>
  <dcterms:created xsi:type="dcterms:W3CDTF">2016-06-21T13:50:19Z</dcterms:created>
  <dcterms:modified xsi:type="dcterms:W3CDTF">2016-06-29T18:17:21Z</dcterms:modified>
</cp:coreProperties>
</file>