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70" r:id="rId2"/>
    <p:sldId id="269" r:id="rId3"/>
    <p:sldId id="257" r:id="rId4"/>
    <p:sldId id="258" r:id="rId5"/>
    <p:sldId id="259" r:id="rId6"/>
    <p:sldId id="261" r:id="rId7"/>
    <p:sldId id="265" r:id="rId8"/>
    <p:sldId id="267" r:id="rId9"/>
    <p:sldId id="264" r:id="rId10"/>
    <p:sldId id="271" r:id="rId11"/>
    <p:sldId id="268" r:id="rId12"/>
    <p:sldId id="272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100" d="100"/>
          <a:sy n="100" d="100"/>
        </p:scale>
        <p:origin x="1536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CA61-FB8F-4910-ACF6-8EE3F9C3F4F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0BBD5-2F8E-412B-9D94-1AC8B27A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3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4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An Overview of </a:t>
            </a:r>
            <a:r>
              <a:rPr lang="en-US" b="1" dirty="0" err="1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Clientside</a:t>
            </a:r>
            <a:r>
              <a:rPr lang="en-US" b="1" dirty="0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 Coding Concepts</a:t>
            </a:r>
            <a:endParaRPr lang="en-US" b="1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4800600"/>
            <a:ext cx="8075432" cy="562672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Javascript</a:t>
            </a:r>
            <a:r>
              <a:rPr lang="en-US" sz="3200" dirty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and </a:t>
            </a:r>
            <a:r>
              <a:rPr lang="en-US" sz="32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JQuery</a:t>
            </a:r>
            <a:endParaRPr lang="en-US" sz="3200" dirty="0">
              <a:solidFill>
                <a:schemeClr val="tx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eweb.ucsd.edu/~lerner/js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6" b="16326"/>
          <a:stretch>
            <a:fillRect/>
          </a:stretch>
        </p:blipFill>
        <p:spPr bwMode="auto"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870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Berlin Sans FB Demi" panose="020E0802020502020306" pitchFamily="34" charset="0"/>
              </a:rPr>
              <a:t>Part </a:t>
            </a:r>
            <a:r>
              <a:rPr lang="en-US" sz="2000" dirty="0" smtClean="0">
                <a:latin typeface="Berlin Sans FB Demi" panose="020E0802020502020306" pitchFamily="34" charset="0"/>
              </a:rPr>
              <a:t>Two: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8229600" cy="4602163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DOM selection</a:t>
            </a:r>
          </a:p>
          <a:p>
            <a:pPr lvl="2"/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AJAX requests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Event binding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Is It Needed?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199" y="2383333"/>
            <a:ext cx="2057401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$('#info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user')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1" y="2800732"/>
            <a:ext cx="434340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('#info .user')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820" y="3881832"/>
            <a:ext cx="146418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$.post(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6822" y="4322155"/>
            <a:ext cx="458837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().open(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6820" y="5334000"/>
            <a:ext cx="359778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sendBtn.on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'click'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callback);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6822" y="5791200"/>
            <a:ext cx="519797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sendBtn.addEventListener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'click'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0" y="1523999"/>
            <a:ext cx="9144000" cy="457201"/>
          </a:xfrm>
          <a:noFill/>
          <a:ln>
            <a:noFill/>
          </a:ln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600" dirty="0" smtClean="0"/>
              <a:t>Many well-known JQuery features are essentially just wrappers of native JS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67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JQuery Tradeoffs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28800"/>
            <a:ext cx="4040188" cy="434340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/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Simple syntax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Fast to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Cross-browser support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Widely used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find developers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Frequent updates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Likely </a:t>
            </a:r>
            <a:r>
              <a:rPr lang="en-US" dirty="0" err="1" smtClean="0"/>
              <a:t>precached</a:t>
            </a:r>
            <a:r>
              <a:rPr lang="en-US" dirty="0" smtClean="0"/>
              <a:t> (w/CDN)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1"/>
            <a:ext cx="4041775" cy="4343400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b="1" i="1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Reduced Performance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Increased codebase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10,000+ lines of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Still, </a:t>
            </a:r>
            <a:r>
              <a:rPr lang="en-US" dirty="0" err="1" smtClean="0"/>
              <a:t>filesize</a:t>
            </a:r>
            <a:r>
              <a:rPr lang="en-US" dirty="0" smtClean="0"/>
              <a:t> is &lt;</a:t>
            </a:r>
            <a:r>
              <a:rPr lang="en-US" sz="2000" dirty="0" smtClean="0"/>
              <a:t>100kb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Potential conflicts with other JS plugins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Can complicate </a:t>
            </a:r>
            <a:r>
              <a:rPr lang="en-US" dirty="0" err="1" smtClean="0"/>
              <a:t>clientside</a:t>
            </a:r>
            <a:r>
              <a:rPr lang="en-US" dirty="0" smtClean="0"/>
              <a:t> debugging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620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+Benefits</a:t>
            </a: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447800"/>
            <a:ext cx="4041775" cy="7620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-Drawbacks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81328"/>
            <a:ext cx="4114800" cy="4081272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CSS selectors</a:t>
            </a:r>
          </a:p>
          <a:p>
            <a:endParaRPr lang="en-US" dirty="0"/>
          </a:p>
          <a:p>
            <a:pPr lvl="1"/>
            <a:r>
              <a:rPr lang="en-US" sz="2000" dirty="0" smtClean="0"/>
              <a:t>Attributes:</a:t>
            </a:r>
            <a:r>
              <a:rPr lang="en-US" sz="1800" dirty="0" smtClean="0"/>
              <a:t>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$= ".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i="1" dirty="0" smtClean="0"/>
              <a:t>Pseudo-selectors</a:t>
            </a:r>
          </a:p>
          <a:p>
            <a:pPr lvl="2"/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:target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:enabled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:empty</a:t>
            </a:r>
            <a:r>
              <a:rPr lang="en-US" sz="1400" dirty="0" smtClean="0"/>
              <a:t>, etc.</a:t>
            </a:r>
          </a:p>
          <a:p>
            <a:pPr lvl="2"/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:first-child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:nth-child(2n+1)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/>
              <a:t>JQuery CSS extensions</a:t>
            </a:r>
            <a:endParaRPr lang="en-US" sz="2200" i="1" dirty="0" smtClean="0"/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:hidden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:visible</a:t>
            </a:r>
            <a:r>
              <a:rPr lang="en-US" sz="1400" dirty="0" smtClean="0"/>
              <a:t> 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:checkbox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:button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:animated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:not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114800" cy="40812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200" dirty="0"/>
              <a:t>Selectors return an </a:t>
            </a:r>
            <a:br>
              <a:rPr lang="en-US" sz="2200" dirty="0"/>
            </a:br>
            <a:r>
              <a:rPr lang="en-US" sz="2200" i="1" dirty="0"/>
              <a:t>array-like </a:t>
            </a:r>
            <a:r>
              <a:rPr lang="en-US" sz="2200" i="1" dirty="0" smtClean="0"/>
              <a:t>object</a:t>
            </a:r>
            <a:endParaRPr lang="en-US" sz="2200" i="1" dirty="0"/>
          </a:p>
          <a:p>
            <a:pPr lvl="1"/>
            <a:r>
              <a:rPr lang="en-US" sz="2000" dirty="0"/>
              <a:t>Can apply jQuery ops</a:t>
            </a:r>
            <a:br>
              <a:rPr lang="en-US" sz="2000" dirty="0"/>
            </a:br>
            <a:r>
              <a:rPr lang="en-US" sz="2000" dirty="0"/>
              <a:t>to entire </a:t>
            </a:r>
            <a:r>
              <a:rPr lang="en-US" sz="2000" dirty="0" smtClean="0"/>
              <a:t>group</a:t>
            </a:r>
            <a:endParaRPr lang="en-US" sz="2400" dirty="0" smtClean="0"/>
          </a:p>
          <a:p>
            <a:r>
              <a:rPr lang="en-US" sz="2400" dirty="0" smtClean="0"/>
              <a:t>Selection Filtering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.filter()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.not()</a:t>
            </a:r>
          </a:p>
          <a:p>
            <a:pPr lvl="1"/>
            <a:r>
              <a:rPr lang="en-US" sz="2000" dirty="0" smtClean="0"/>
              <a:t>(But faster to filter via CSS)</a:t>
            </a:r>
          </a:p>
          <a:p>
            <a:r>
              <a:rPr lang="en-US" sz="2400" dirty="0" smtClean="0"/>
              <a:t>Getting single elements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: iterate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: </a:t>
            </a:r>
            <a:r>
              <a:rPr lang="en-US" sz="2000" dirty="0" smtClean="0"/>
              <a:t>jQuery object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2000" dirty="0" smtClean="0"/>
              <a:t> DOM element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Element Selection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0" y="1905000"/>
            <a:ext cx="325755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 + 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input.main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*'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81328"/>
            <a:ext cx="4114800" cy="4081272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Creation &amp; Insertion</a:t>
            </a:r>
          </a:p>
          <a:p>
            <a:pPr>
              <a:spcBef>
                <a:spcPts val="1800"/>
              </a:spcBef>
            </a:pPr>
            <a:endParaRPr lang="en-US" sz="2400" dirty="0"/>
          </a:p>
          <a:p>
            <a:pPr lvl="1">
              <a:spcBef>
                <a:spcPts val="1200"/>
              </a:spcBef>
            </a:pPr>
            <a:r>
              <a:rPr lang="en-US" sz="2000" dirty="0"/>
              <a:t>Use brackets 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 sz="2000" dirty="0"/>
              <a:t>) for element creation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.append  </a:t>
            </a:r>
            <a:r>
              <a:rPr lang="en-US" sz="1800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 </a:t>
            </a:r>
            <a:r>
              <a:rPr lang="en-US" sz="1800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prependTo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/>
              <a:t>Text insertion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800"/>
              </a:spcBef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114800" cy="40812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200" dirty="0" smtClean="0"/>
              <a:t>DOM Replacement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DOM Removal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i="1" dirty="0"/>
          </a:p>
          <a:p>
            <a:endParaRPr lang="en-US" sz="2200" i="1" dirty="0" smtClean="0"/>
          </a:p>
          <a:p>
            <a:endParaRPr lang="en-US" sz="22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DOM Manipulation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125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'&lt;input&gt;'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(parent);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parent.append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'&lt;input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5850" y="3048000"/>
            <a:ext cx="3657600" cy="206210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and delete child: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$(child).remove();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child w/o deletion: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$(child).detach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Replace parent with child: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$(child).unwrap();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 children (and text):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parent.empty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5850" y="190125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'.new'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replaceAll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'.old'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'.old'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replaceWith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'.new'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41960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parent.text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'&lt;escaped html&gt;'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parent.html(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raw&amp;nbsp;html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6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Berlin Sans FB Demi" panose="020E0802020502020306" pitchFamily="34" charset="0"/>
              </a:rPr>
              <a:t>Part </a:t>
            </a:r>
            <a:r>
              <a:rPr lang="en-US" sz="2000" dirty="0" smtClean="0">
                <a:latin typeface="Berlin Sans FB Demi" panose="020E0802020502020306" pitchFamily="34" charset="0"/>
              </a:rPr>
              <a:t>One: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1"/>
            <a:ext cx="8229600" cy="2895599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Functions are the only scope level for variables</a:t>
            </a:r>
            <a:endParaRPr lang="en-US" dirty="0"/>
          </a:p>
          <a:p>
            <a:pPr lvl="1"/>
            <a:r>
              <a:rPr lang="en-US" sz="1800" dirty="0" smtClean="0"/>
              <a:t>variable declaration (but not instantiation!) is hoisted to top</a:t>
            </a:r>
          </a:p>
          <a:p>
            <a:pPr lvl="1"/>
            <a:r>
              <a:rPr lang="en-US" sz="1800" dirty="0" err="1" smtClean="0"/>
              <a:t>EcmaScript</a:t>
            </a:r>
            <a:r>
              <a:rPr lang="en-US" sz="1800" dirty="0" smtClean="0"/>
              <a:t> 2015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dirty="0" smtClean="0"/>
              <a:t> </a:t>
            </a:r>
            <a:r>
              <a:rPr lang="en-US" sz="1800" dirty="0" smtClean="0"/>
              <a:t>keyword provides block-level scope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2400" dirty="0"/>
              <a:t>Named functions </a:t>
            </a:r>
            <a:r>
              <a:rPr lang="en-US" sz="2000" dirty="0" err="1"/>
              <a:t>vs</a:t>
            </a:r>
            <a:r>
              <a:rPr lang="en-US" sz="2400" dirty="0"/>
              <a:t> anonymous </a:t>
            </a:r>
            <a:r>
              <a:rPr lang="en-US" sz="2400" dirty="0" smtClean="0"/>
              <a:t>functions</a:t>
            </a:r>
            <a:endParaRPr lang="en-US" sz="1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Number of parameters is not constrained</a:t>
            </a:r>
          </a:p>
          <a:p>
            <a:pPr lvl="1"/>
            <a:r>
              <a:rPr lang="en-US" sz="1800" dirty="0" smtClean="0"/>
              <a:t>Allowed to pass more or fewer parameters than specified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sz="1800" dirty="0" smtClean="0"/>
              <a:t> to </a:t>
            </a:r>
            <a:r>
              <a:rPr lang="en-US" sz="1800" dirty="0" smtClean="0"/>
              <a:t>access all parameters from within a function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Functions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returnVal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demo(arg1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arg2)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moreArgs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moreArgs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slice.call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moreArgs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3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8100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JS does not have classes in the traditional sense</a:t>
            </a:r>
          </a:p>
          <a:p>
            <a:pPr lvl="1"/>
            <a:r>
              <a:rPr lang="en-US" sz="1800" dirty="0" smtClean="0"/>
              <a:t>Any function can be instantiated and used like a class. </a:t>
            </a:r>
            <a:endParaRPr lang="en-US" sz="2400" dirty="0"/>
          </a:p>
          <a:p>
            <a:pPr lvl="1"/>
            <a:r>
              <a:rPr lang="en-US" sz="1800" dirty="0"/>
              <a:t>JS uses prototypical design pattern vs traditional </a:t>
            </a:r>
            <a:r>
              <a:rPr lang="en-US" sz="1800" dirty="0" smtClean="0"/>
              <a:t>class inheritance</a:t>
            </a:r>
          </a:p>
          <a:p>
            <a:pPr lvl="1"/>
            <a:r>
              <a:rPr lang="en-US" sz="1800" dirty="0" smtClean="0"/>
              <a:t>Still polymorphic: </a:t>
            </a:r>
            <a:r>
              <a:rPr lang="en-US" sz="1800" dirty="0" err="1" smtClean="0"/>
              <a:t>protypical</a:t>
            </a:r>
            <a:r>
              <a:rPr lang="en-US" sz="1800" dirty="0" smtClean="0"/>
              <a:t> inheritance is fully supported</a:t>
            </a:r>
          </a:p>
          <a:p>
            <a:pPr lvl="1"/>
            <a:r>
              <a:rPr lang="en-US" sz="1800" dirty="0" smtClean="0"/>
              <a:t>ES2015 adds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/>
              <a:t> keyword, though basically just syntactic sugar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Context of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smtClean="0"/>
              <a:t> can change in nested functions</a:t>
            </a:r>
          </a:p>
          <a:p>
            <a:pPr lvl="1"/>
            <a:r>
              <a:rPr lang="en-US" sz="1800" dirty="0" smtClean="0"/>
              <a:t>Bind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smtClean="0"/>
              <a:t> to another variable (e.g. “self”) in top level of a function to use as a fixed point of reference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Constructor function names should be capitalized.</a:t>
            </a:r>
          </a:p>
          <a:p>
            <a:pPr lvl="1"/>
            <a:r>
              <a:rPr lang="en-US" sz="1800" dirty="0" smtClean="0"/>
              <a:t>Some </a:t>
            </a:r>
            <a:r>
              <a:rPr lang="en-US" sz="1800" dirty="0" smtClean="0"/>
              <a:t>tools will warn of a forgotten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 dirty="0" smtClean="0"/>
              <a:t> using this convention.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Classes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Color(r, g, b)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.hex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 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434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2000" dirty="0"/>
              <a:t>:</a:t>
            </a:r>
            <a:endParaRPr lang="en-US" sz="2400" b="1" dirty="0" smtClean="0"/>
          </a:p>
          <a:p>
            <a:pPr lvl="1"/>
            <a:r>
              <a:rPr lang="en-US" sz="1800" dirty="0"/>
              <a:t>Indicates an </a:t>
            </a:r>
            <a:r>
              <a:rPr lang="en-US" sz="1800" dirty="0" smtClean="0"/>
              <a:t>uninitialized value</a:t>
            </a:r>
            <a:endParaRPr lang="en-US" sz="1800" dirty="0" smtClean="0"/>
          </a:p>
          <a:p>
            <a:pPr lvl="1"/>
            <a:r>
              <a:rPr lang="en-US" sz="1800" dirty="0" smtClean="0"/>
              <a:t>Most </a:t>
            </a:r>
            <a:r>
              <a:rPr lang="en-US" sz="1800" dirty="0" smtClean="0"/>
              <a:t>commonly seen with:</a:t>
            </a:r>
          </a:p>
          <a:p>
            <a:pPr lvl="2"/>
            <a:r>
              <a:rPr lang="en-US" sz="1600" dirty="0" smtClean="0"/>
              <a:t>unspecified function parameters </a:t>
            </a:r>
          </a:p>
          <a:p>
            <a:pPr lvl="2"/>
            <a:r>
              <a:rPr lang="en-US" sz="1600" dirty="0" smtClean="0"/>
              <a:t>uninitialized variables</a:t>
            </a:r>
          </a:p>
          <a:p>
            <a:pPr lvl="2"/>
            <a:r>
              <a:rPr lang="en-US" sz="1600" dirty="0"/>
              <a:t>uninitialized </a:t>
            </a:r>
            <a:r>
              <a:rPr lang="en-US" sz="1600" dirty="0" smtClean="0"/>
              <a:t>array indices</a:t>
            </a:r>
          </a:p>
          <a:p>
            <a:pPr lvl="2"/>
            <a:r>
              <a:rPr lang="en-US" sz="1600" dirty="0"/>
              <a:t>uninitialized </a:t>
            </a:r>
            <a:r>
              <a:rPr lang="en-US" sz="1600" dirty="0" smtClean="0"/>
              <a:t>object properties.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</a:t>
            </a:r>
            <a:r>
              <a:rPr lang="en-US" sz="1800" dirty="0" smtClean="0"/>
              <a:t> operator to reset to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en-US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 smtClean="0"/>
              <a:t>: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/>
              <a:t>Indicates a value of </a:t>
            </a:r>
            <a:r>
              <a:rPr lang="en-US" sz="1800" dirty="0" smtClean="0"/>
              <a:t>nothing.</a:t>
            </a:r>
          </a:p>
          <a:p>
            <a:pPr lvl="1"/>
            <a:r>
              <a:rPr lang="en-US" sz="1800" dirty="0" smtClean="0"/>
              <a:t>Due to an old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bug, </a:t>
            </a:r>
            <a:r>
              <a:rPr lang="en-US" sz="1800" dirty="0" err="1" smtClean="0"/>
              <a:t>typeof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dirty="0" smtClean="0"/>
              <a:t> === ‘object’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Can use “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== null</a:t>
            </a:r>
            <a:r>
              <a:rPr lang="en-US" sz="2400" dirty="0"/>
              <a:t>” to test for </a:t>
            </a:r>
            <a:r>
              <a:rPr lang="en-US" sz="2400" dirty="0" smtClean="0"/>
              <a:t>both values!</a:t>
            </a:r>
          </a:p>
          <a:p>
            <a:pPr lvl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Empty Values: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>
                <a:latin typeface="Berlin Sans FB Demi" panose="020E0802020502020306" pitchFamily="34" charset="0"/>
              </a:rPr>
              <a:t> vs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3505200"/>
            <a:ext cx="25908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{prop: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obj.prop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800601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Primitives</a:t>
            </a:r>
            <a:endParaRPr lang="en-US" dirty="0" smtClean="0"/>
          </a:p>
          <a:p>
            <a:pPr lvl="1"/>
            <a:r>
              <a:rPr lang="en-US" sz="1800" dirty="0" smtClean="0"/>
              <a:t>3</a:t>
            </a:r>
            <a:r>
              <a:rPr lang="en-US" sz="1800" baseline="30000" dirty="0" smtClean="0"/>
              <a:t>*</a:t>
            </a:r>
            <a:r>
              <a:rPr lang="en-US" sz="1800" dirty="0" smtClean="0"/>
              <a:t> primitive types:</a:t>
            </a:r>
          </a:p>
          <a:p>
            <a:pPr lvl="2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6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(includes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and 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 smtClean="0"/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Each primitive has a wrapper class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Wrappers </a:t>
            </a:r>
            <a:r>
              <a:rPr lang="en-US" sz="1600" dirty="0"/>
              <a:t>u</a:t>
            </a:r>
            <a:r>
              <a:rPr lang="en-US" sz="1600" dirty="0" smtClean="0"/>
              <a:t>se uppercased name (e.g. “</a:t>
            </a:r>
            <a:r>
              <a:rPr lang="en-US" sz="1600" b="1" u="sng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</a:t>
            </a:r>
            <a:r>
              <a:rPr lang="en-US" sz="1600" dirty="0" smtClean="0"/>
              <a:t>”)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Objects</a:t>
            </a:r>
          </a:p>
          <a:p>
            <a:pPr lvl="1"/>
            <a:r>
              <a:rPr lang="en-US" sz="1800" dirty="0" smtClean="0"/>
              <a:t>Important built-in objects include:</a:t>
            </a: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1600" dirty="0"/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</a:p>
          <a:p>
            <a:pPr lvl="2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All JS objects </a:t>
            </a:r>
            <a:r>
              <a:rPr lang="en-US" sz="1800" dirty="0" smtClean="0"/>
              <a:t>inherit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800" dirty="0" smtClean="0"/>
              <a:t>.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Includes wrapper classes and even empty objects (“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sz="1600" dirty="0" smtClean="0"/>
              <a:t>”)</a:t>
            </a:r>
          </a:p>
          <a:p>
            <a:pPr lvl="2"/>
            <a:r>
              <a:rPr lang="en-US" sz="1600" dirty="0" smtClean="0"/>
              <a:t>Modifying the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prototype will affect all of them.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Objects and Primitive Types</a:t>
            </a:r>
            <a:endParaRPr lang="en-US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6516" y="6248400"/>
            <a:ext cx="5375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*A fourth primitive type,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  <a:r>
              <a:rPr lang="en-US" sz="1400" dirty="0" smtClean="0"/>
              <a:t>, was introduced in ES2015</a:t>
            </a:r>
            <a:r>
              <a:rPr lang="en-US" sz="1400" dirty="0" smtClean="0"/>
              <a:t>.</a:t>
            </a: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48400" y="1676400"/>
            <a:ext cx="22860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.toString();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'6'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5071871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‘</a:t>
            </a:r>
            <a:r>
              <a:rPr lang="en-US" sz="2400" dirty="0" err="1" smtClean="0"/>
              <a:t>Falsey</a:t>
            </a:r>
            <a:r>
              <a:rPr lang="en-US" sz="2400" dirty="0" smtClean="0"/>
              <a:t>’ values: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/>
              <a:t> </a:t>
            </a:r>
            <a:r>
              <a:rPr lang="en-US" sz="1400" dirty="0" smtClean="0"/>
              <a:t>and</a:t>
            </a:r>
            <a:r>
              <a:rPr lang="en-US" sz="1600" dirty="0" smtClean="0"/>
              <a:t>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</a:t>
            </a:r>
            <a:endParaRPr lang="en-US" sz="2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8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dirty="0" smtClean="0"/>
              <a:t> </a:t>
            </a:r>
            <a:r>
              <a:rPr lang="en-US" sz="1400" dirty="0" smtClean="0"/>
              <a:t>[empty string]</a:t>
            </a:r>
            <a:endParaRPr lang="en-US" sz="1600" dirty="0" smtClean="0"/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/>
              <a:t> </a:t>
            </a:r>
            <a:r>
              <a:rPr lang="en-US" sz="1400" dirty="0"/>
              <a:t>and</a:t>
            </a:r>
            <a:r>
              <a:rPr lang="en-US" sz="1600" dirty="0"/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marL="393192" lvl="1" indent="0">
              <a:buNone/>
            </a:pPr>
            <a:r>
              <a:rPr lang="en-US" sz="700" i="1" dirty="0" smtClean="0">
                <a:solidFill>
                  <a:schemeClr val="bg1"/>
                </a:solidFill>
              </a:rPr>
              <a:t>.</a:t>
            </a:r>
            <a:r>
              <a:rPr lang="en-US" sz="1400" i="1" dirty="0" smtClean="0"/>
              <a:t/>
            </a:r>
            <a:br>
              <a:rPr lang="en-US" sz="1400" i="1" dirty="0" smtClean="0"/>
            </a:br>
            <a:r>
              <a:rPr lang="en-US" sz="1400" i="1" u="sng" dirty="0" smtClean="0"/>
              <a:t>All</a:t>
            </a:r>
            <a:r>
              <a:rPr lang="en-US" sz="1400" i="1" dirty="0" smtClean="0"/>
              <a:t> others values amount to </a:t>
            </a:r>
            <a:r>
              <a:rPr lang="en-US" sz="1400" b="1" dirty="0" smtClean="0"/>
              <a:t>true</a:t>
            </a:r>
            <a:r>
              <a:rPr lang="en-US" sz="1400" i="1" dirty="0" smtClean="0"/>
              <a:t> in conditional expressions!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400" dirty="0" smtClean="0"/>
              <a:t>…</a:t>
            </a:r>
          </a:p>
          <a:p>
            <a:pPr lvl="1"/>
            <a:r>
              <a:rPr lang="en-US" sz="1800" dirty="0" smtClean="0"/>
              <a:t>…to avoid </a:t>
            </a:r>
            <a:r>
              <a:rPr lang="en-US" sz="1800" dirty="0"/>
              <a:t>null </a:t>
            </a:r>
            <a:r>
              <a:rPr lang="en-US" sz="1800" dirty="0" smtClean="0"/>
              <a:t>references.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bg1"/>
                </a:solidFill>
              </a:rPr>
              <a:t>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 smtClean="0"/>
              <a:t>…to coalesce null values.</a:t>
            </a:r>
          </a:p>
          <a:p>
            <a:pPr lvl="1"/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50718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Strict equality (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2400" dirty="0"/>
              <a:t>)</a:t>
            </a:r>
          </a:p>
          <a:p>
            <a:pPr lvl="1"/>
            <a:r>
              <a:rPr lang="en-US" sz="1800" dirty="0" smtClean="0"/>
              <a:t>More predictable; </a:t>
            </a:r>
            <a:r>
              <a:rPr lang="en-US" sz="1800" dirty="0"/>
              <a:t>should be </a:t>
            </a:r>
            <a:r>
              <a:rPr lang="en-US" sz="1800" dirty="0" smtClean="0"/>
              <a:t>preferred in </a:t>
            </a:r>
            <a:r>
              <a:rPr lang="en-US" sz="1800" dirty="0"/>
              <a:t>most </a:t>
            </a:r>
            <a:r>
              <a:rPr lang="en-US" sz="1800" dirty="0" smtClean="0"/>
              <a:t>cases</a:t>
            </a:r>
          </a:p>
          <a:p>
            <a:r>
              <a:rPr lang="en-US" sz="2400" dirty="0" smtClean="0"/>
              <a:t>Loose </a:t>
            </a:r>
            <a:r>
              <a:rPr lang="en-US" sz="2400" dirty="0"/>
              <a:t>equality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2400" dirty="0" smtClean="0"/>
              <a:t>Comparisons to </a:t>
            </a:r>
            <a:r>
              <a:rPr lang="en-US" sz="2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400" dirty="0"/>
              <a:t>: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Equality </a:t>
            </a:r>
            <a:r>
              <a:rPr lang="en-US" sz="3600" dirty="0" smtClean="0">
                <a:latin typeface="Berlin Sans FB Demi" panose="020E0802020502020306" pitchFamily="34" charset="0"/>
              </a:rPr>
              <a:t>and</a:t>
            </a:r>
            <a:r>
              <a:rPr lang="en-US" dirty="0" smtClean="0">
                <a:latin typeface="Berlin Sans FB Demi" panose="020E0802020502020306" pitchFamily="34" charset="0"/>
              </a:rPr>
              <a:t> Comparisons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4876800"/>
            <a:ext cx="2667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&amp;&amp;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x.prop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5715000"/>
            <a:ext cx="2667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|| 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971800"/>
            <a:ext cx="28194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'4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'0'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''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[] ==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'0,1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null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5410200"/>
            <a:ext cx="327660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359223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800" dirty="0" smtClean="0"/>
              <a:t>The </a:t>
            </a:r>
            <a:r>
              <a:rPr lang="en-US" sz="1800" b="1" dirty="0" err="1" smtClean="0">
                <a:solidFill>
                  <a:schemeClr val="accent1"/>
                </a:solidFill>
              </a:rPr>
              <a:t>typeof</a:t>
            </a:r>
            <a:r>
              <a:rPr lang="en-US" sz="1800" dirty="0" smtClean="0"/>
              <a:t>  operator returns one the following string values: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The </a:t>
            </a:r>
            <a:r>
              <a:rPr lang="en-US" sz="1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800" dirty="0" smtClean="0"/>
              <a:t> operator checks whether one object extends another</a:t>
            </a:r>
            <a:endParaRPr lang="en-US" sz="1400" dirty="0" smtClean="0"/>
          </a:p>
          <a:p>
            <a:pPr lvl="1"/>
            <a:r>
              <a:rPr lang="en-US" sz="1200" b="1" dirty="0" smtClean="0"/>
              <a:t>WARNING:</a:t>
            </a:r>
            <a:r>
              <a:rPr lang="en-US" sz="1400" dirty="0" smtClean="0"/>
              <a:t> Will always return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400" dirty="0" smtClean="0"/>
              <a:t> on objects from another window  or </a:t>
            </a:r>
            <a:r>
              <a:rPr lang="en-US" sz="1400" dirty="0" err="1" smtClean="0"/>
              <a:t>IFrame</a:t>
            </a:r>
            <a:r>
              <a:rPr lang="en-US" sz="1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Alternatively, </a:t>
            </a:r>
            <a:r>
              <a:rPr lang="en-US" sz="1800" dirty="0"/>
              <a:t>use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Object.prototype.toString.call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lvl="1"/>
            <a:r>
              <a:rPr lang="en-US" sz="1400" dirty="0" smtClean="0"/>
              <a:t>Returns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Array]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</a:t>
            </a:r>
            <a:r>
              <a:rPr lang="en-US" sz="1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en-US" sz="1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400" dirty="0" smtClean="0"/>
              <a:t>, etc. for built-in types.</a:t>
            </a:r>
            <a:endParaRPr lang="en-US" sz="1400" dirty="0"/>
          </a:p>
          <a:p>
            <a:pPr lvl="1"/>
            <a:r>
              <a:rPr lang="en-US" sz="1400" dirty="0"/>
              <a:t>Returns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Object]</a:t>
            </a:r>
            <a:r>
              <a:rPr lang="en-US" sz="1400" dirty="0"/>
              <a:t> </a:t>
            </a:r>
            <a:r>
              <a:rPr lang="en-US" sz="1400" dirty="0" smtClean="0"/>
              <a:t>for all custom objects, </a:t>
            </a:r>
            <a:r>
              <a:rPr lang="en-US" sz="1400" dirty="0"/>
              <a:t>but </a:t>
            </a:r>
            <a:r>
              <a:rPr lang="en-US" sz="1400" dirty="0" smtClean="0"/>
              <a:t>this can </a:t>
            </a:r>
            <a:r>
              <a:rPr lang="en-US" sz="1400" dirty="0"/>
              <a:t>be </a:t>
            </a:r>
            <a:r>
              <a:rPr lang="en-US" sz="1400" dirty="0" smtClean="0"/>
              <a:t>overridden.</a:t>
            </a:r>
            <a:endParaRPr lang="en-US" sz="1400" dirty="0"/>
          </a:p>
          <a:p>
            <a:pPr lvl="1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Type Checking &amp; Input Validation</a:t>
            </a:r>
            <a:endParaRPr lang="en-US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521" y="1328678"/>
            <a:ext cx="7239000" cy="26161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addEmployee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Ensure name is valid input.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!==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'string'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 must be a string.'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name.trim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 {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cannot be blank.'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a default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not given.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Date.now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4199" y="6477000"/>
            <a:ext cx="4286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*Remember that 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/>
              <a:t> </a:t>
            </a:r>
            <a:r>
              <a:rPr lang="en-US" sz="1400" dirty="0" smtClean="0"/>
              <a:t>returns “</a:t>
            </a:r>
            <a:r>
              <a:rPr lang="en-US" sz="1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400" dirty="0" smtClean="0"/>
              <a:t>”.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6146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chemeClr val="accent1"/>
                </a:solidFill>
              </a:rPr>
              <a:t>...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 loops</a:t>
            </a:r>
          </a:p>
          <a:p>
            <a:r>
              <a:rPr lang="en-US" sz="2400" dirty="0" smtClean="0"/>
              <a:t>Arrow operator:</a:t>
            </a:r>
            <a:br>
              <a:rPr lang="en-US" sz="2400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2400" dirty="0" smtClean="0"/>
              <a:t>Default parameters: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3200" dirty="0" smtClean="0"/>
          </a:p>
          <a:p>
            <a:r>
              <a:rPr lang="en-US" sz="2400" dirty="0" smtClean="0"/>
              <a:t>Rest parameters: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 smtClean="0"/>
              <a:t>Destructuring</a:t>
            </a:r>
            <a:r>
              <a:rPr lang="en-US" sz="2400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6146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smtClean="0"/>
              <a:t>Template literals:</a:t>
            </a:r>
            <a:br>
              <a:rPr lang="en-US" sz="2400" dirty="0" smtClean="0"/>
            </a:b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smtClean="0"/>
              <a:t>Object properties</a:t>
            </a:r>
          </a:p>
          <a:p>
            <a:r>
              <a:rPr lang="en-US" sz="2400" dirty="0" smtClean="0"/>
              <a:t>Generators</a:t>
            </a:r>
          </a:p>
          <a:p>
            <a:pPr lvl="1"/>
            <a:r>
              <a:rPr lang="en-US" sz="1800" dirty="0" smtClean="0"/>
              <a:t>Using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sz="1800" dirty="0" smtClean="0"/>
              <a:t>, like Python</a:t>
            </a:r>
          </a:p>
          <a:p>
            <a:r>
              <a:rPr lang="en-US" sz="2400" dirty="0" smtClean="0"/>
              <a:t>Class syntax: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r>
              <a:rPr lang="en-US" sz="2400" dirty="0" smtClean="0"/>
              <a:t>New types: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800" dirty="0"/>
              <a:t> </a:t>
            </a:r>
            <a:r>
              <a:rPr lang="en-US" sz="1600" dirty="0"/>
              <a:t>and</a:t>
            </a:r>
            <a:r>
              <a:rPr lang="en-US" sz="2000" dirty="0"/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WeakMap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800" dirty="0" smtClean="0"/>
              <a:t> </a:t>
            </a:r>
            <a:r>
              <a:rPr lang="en-US" sz="1400" dirty="0" smtClean="0"/>
              <a:t>and</a:t>
            </a:r>
            <a:r>
              <a:rPr lang="en-US" sz="1600" dirty="0" smtClean="0"/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WeakSet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</a:p>
          <a:p>
            <a:pPr lvl="1"/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New Features </a:t>
            </a:r>
            <a:r>
              <a:rPr lang="en-US" dirty="0" smtClean="0">
                <a:latin typeface="Berlin Sans FB Demi" panose="020E0802020502020306" pitchFamily="34" charset="0"/>
              </a:rPr>
              <a:t>in ES2015 (ES6</a:t>
            </a:r>
            <a:r>
              <a:rPr lang="en-US" dirty="0">
                <a:latin typeface="Berlin Sans FB Demi" panose="020E0802020502020306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2741" y="6248400"/>
            <a:ext cx="4131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 Compatibility:</a:t>
            </a:r>
            <a:endParaRPr lang="en-US" b="1" dirty="0">
              <a:hlinkClick r:id="rId2"/>
            </a:endParaRPr>
          </a:p>
          <a:p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://kangax.github.io/compat-table/es6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754868"/>
            <a:ext cx="3352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6576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maxVal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(arg1, ...others)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54864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[a, b] = [b, a]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1905000"/>
            <a:ext cx="28956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`Age: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x.age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years`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3188</TotalTime>
  <Words>964</Words>
  <Application>Microsoft Office PowerPoint</Application>
  <PresentationFormat>On-screen Show (4:3)</PresentationFormat>
  <Paragraphs>236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Berlin Sans FB Demi</vt:lpstr>
      <vt:lpstr>Calibri</vt:lpstr>
      <vt:lpstr>Consolas</vt:lpstr>
      <vt:lpstr>Lucida Sans Unicode</vt:lpstr>
      <vt:lpstr>Verdana</vt:lpstr>
      <vt:lpstr>Wingdings 2</vt:lpstr>
      <vt:lpstr>Wingdings 3</vt:lpstr>
      <vt:lpstr>Concourse</vt:lpstr>
      <vt:lpstr>Javascript and JQuery</vt:lpstr>
      <vt:lpstr>Part One:</vt:lpstr>
      <vt:lpstr>Functions</vt:lpstr>
      <vt:lpstr>Classes</vt:lpstr>
      <vt:lpstr>Empty Values: null vs undefined</vt:lpstr>
      <vt:lpstr>Objects and Primitive Types</vt:lpstr>
      <vt:lpstr>Equality and Comparisons</vt:lpstr>
      <vt:lpstr>Type Checking &amp; Input Validation</vt:lpstr>
      <vt:lpstr>New Features in ES2015 (ES6)</vt:lpstr>
      <vt:lpstr>Part Two:</vt:lpstr>
      <vt:lpstr>Is It Needed?</vt:lpstr>
      <vt:lpstr>JQuery Tradeoffs</vt:lpstr>
      <vt:lpstr>Element Selection</vt:lpstr>
      <vt:lpstr>DOM Manipulation</vt:lpstr>
      <vt:lpstr>.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Sichina</dc:creator>
  <cp:lastModifiedBy>John Stephen Sichina</cp:lastModifiedBy>
  <cp:revision>240</cp:revision>
  <dcterms:created xsi:type="dcterms:W3CDTF">2016-06-21T13:50:19Z</dcterms:created>
  <dcterms:modified xsi:type="dcterms:W3CDTF">2016-06-23T23:13:01Z</dcterms:modified>
</cp:coreProperties>
</file>