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70" r:id="rId2"/>
    <p:sldId id="269" r:id="rId3"/>
    <p:sldId id="257" r:id="rId4"/>
    <p:sldId id="258" r:id="rId5"/>
    <p:sldId id="259" r:id="rId6"/>
    <p:sldId id="261" r:id="rId7"/>
    <p:sldId id="265" r:id="rId8"/>
    <p:sldId id="267" r:id="rId9"/>
    <p:sldId id="264" r:id="rId10"/>
    <p:sldId id="271" r:id="rId11"/>
    <p:sldId id="268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CA61-FB8F-4910-ACF6-8EE3F9C3F4FD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0BBD5-2F8E-412B-9D94-1AC8B27A6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9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BBD5-2F8E-412B-9D94-1AC8B27A60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68367C-DC51-42B5-998B-D29FFC7E72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68367C-DC51-42B5-998B-D29FFC7E72CB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84D64A-D1B8-4C0B-B8ED-114DB50C8F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angax.github.io/compat-table/es6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A Brief Overview of Advanced </a:t>
            </a:r>
            <a:r>
              <a:rPr lang="en-US" b="1" dirty="0" err="1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Clientside</a:t>
            </a:r>
            <a:r>
              <a:rPr lang="en-US" b="1" dirty="0" smtClean="0">
                <a:solidFill>
                  <a:schemeClr val="accent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 Coding Techniques</a:t>
            </a:r>
            <a:endParaRPr lang="en-US" b="1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4800600"/>
            <a:ext cx="8075432" cy="562672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Javascript</a:t>
            </a:r>
            <a:r>
              <a:rPr lang="en-US" sz="3200" dirty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and </a:t>
            </a:r>
            <a:r>
              <a:rPr lang="en-US" sz="3200" dirty="0" smtClean="0">
                <a:solidFill>
                  <a:schemeClr val="tx1"/>
                </a:solidFill>
                <a:latin typeface="Berlin Sans FB Demi" panose="020E0802020502020306" pitchFamily="34" charset="0"/>
                <a:cs typeface="Consolas" panose="020B0609020204030204" pitchFamily="49" charset="0"/>
              </a:rPr>
              <a:t>JQuery</a:t>
            </a:r>
            <a:endParaRPr lang="en-US" sz="3200" dirty="0">
              <a:solidFill>
                <a:schemeClr val="tx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http://cseweb.ucsd.edu/~lerner/js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6" b="16326"/>
          <a:stretch>
            <a:fillRect/>
          </a:stretch>
        </p:blipFill>
        <p:spPr bwMode="auto"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0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06679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Berlin Sans FB Demi" panose="020E0802020502020306" pitchFamily="34" charset="0"/>
              </a:rPr>
              <a:t>Part </a:t>
            </a:r>
            <a:r>
              <a:rPr lang="en-US" sz="2400" dirty="0" smtClean="0">
                <a:latin typeface="Berlin Sans FB Demi" panose="020E0802020502020306" pitchFamily="34" charset="0"/>
              </a:rPr>
              <a:t>Two:</a:t>
            </a:r>
            <a:endParaRPr lang="en-US" sz="24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JQuery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8229600" cy="4525963"/>
          </a:xfr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DOM selection</a:t>
            </a:r>
          </a:p>
          <a:p>
            <a:pPr lvl="2"/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AJAX requests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Event binding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JQuery:</a:t>
            </a:r>
          </a:p>
          <a:p>
            <a:pPr lvl="2">
              <a:spcBef>
                <a:spcPts val="1200"/>
              </a:spcBef>
            </a:pPr>
            <a:r>
              <a:rPr lang="en-US" dirty="0" err="1" smtClean="0"/>
              <a:t>Javascript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Is It Needed?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199" y="2383333"/>
            <a:ext cx="2057401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$('#info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user')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1" y="2800732"/>
            <a:ext cx="434340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('#info .user')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6820" y="3881832"/>
            <a:ext cx="146418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$.post(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6822" y="4322155"/>
            <a:ext cx="458837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XMLHttpRequest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().open(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26820" y="5270309"/>
            <a:ext cx="3597780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sendBtn.on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'click'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callback);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6822" y="5727509"/>
            <a:ext cx="5197978" cy="33855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sendBtn.addEventListener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'click'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callback);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0" y="1447800"/>
            <a:ext cx="9144000" cy="457201"/>
          </a:xfrm>
          <a:noFill/>
          <a:ln>
            <a:noFill/>
          </a:ln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1600" dirty="0" smtClean="0"/>
              <a:t>Many well-known JQuery features are essentially just wrappers of native JS functions.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667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J</a:t>
            </a:r>
            <a:r>
              <a:rPr lang="en-US" dirty="0" smtClean="0">
                <a:latin typeface="Berlin Sans FB Demi" panose="020E0802020502020306" pitchFamily="34" charset="0"/>
              </a:rPr>
              <a:t>Query Tradeoffs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28800"/>
            <a:ext cx="4040188" cy="434340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/>
          <a:lstStyle/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Simple syntax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Fast to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Cross-browser support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Widely used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find developers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Frequent updates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Likely </a:t>
            </a:r>
            <a:r>
              <a:rPr lang="en-US" dirty="0" err="1" smtClean="0"/>
              <a:t>precached</a:t>
            </a:r>
            <a:r>
              <a:rPr lang="en-US" dirty="0" smtClean="0"/>
              <a:t> (if CDN)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1"/>
            <a:ext cx="4041775" cy="4343400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b="1" i="1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Reduced Performance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Increased codebase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10,000+ lines of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Still, </a:t>
            </a:r>
            <a:r>
              <a:rPr lang="en-US" dirty="0" err="1" smtClean="0"/>
              <a:t>filesize</a:t>
            </a:r>
            <a:r>
              <a:rPr lang="en-US" dirty="0" smtClean="0"/>
              <a:t> is &lt;</a:t>
            </a:r>
            <a:r>
              <a:rPr lang="en-US" sz="2000" dirty="0" smtClean="0"/>
              <a:t>100kb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Potential conflicts with other JS plugins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Can complicate </a:t>
            </a:r>
            <a:r>
              <a:rPr lang="en-US" dirty="0" err="1" smtClean="0"/>
              <a:t>clientside</a:t>
            </a:r>
            <a:r>
              <a:rPr lang="en-US" dirty="0" smtClean="0"/>
              <a:t> debugging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7620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+Benefits</a:t>
            </a:r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447800"/>
            <a:ext cx="4041775" cy="762000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-Drawbacks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AJAX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7800"/>
            <a:ext cx="4040188" cy="472440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Simple syntax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Fast to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learn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Cross-browser support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Widely used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Easy to find developers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Frequent updates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Likely </a:t>
            </a:r>
            <a:r>
              <a:rPr lang="en-US" dirty="0" err="1" smtClean="0"/>
              <a:t>precached</a:t>
            </a:r>
            <a:r>
              <a:rPr lang="en-US" dirty="0" smtClean="0"/>
              <a:t> (if CDN)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724401"/>
          </a:xfr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solid"/>
          </a:ln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b="1" i="1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Reduced Performance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Increased codebase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10,000+ lines of code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Still, </a:t>
            </a:r>
            <a:r>
              <a:rPr lang="en-US" dirty="0" err="1" smtClean="0"/>
              <a:t>filesize</a:t>
            </a:r>
            <a:r>
              <a:rPr lang="en-US" dirty="0" smtClean="0"/>
              <a:t> is &lt;</a:t>
            </a:r>
            <a:r>
              <a:rPr lang="en-US" sz="2000" dirty="0" smtClean="0"/>
              <a:t>100kb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Potential conflicts with other JS plugins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Can complicate </a:t>
            </a:r>
            <a:r>
              <a:rPr lang="en-US" dirty="0" err="1" smtClean="0"/>
              <a:t>clientside</a:t>
            </a:r>
            <a:r>
              <a:rPr lang="en-US" dirty="0" smtClean="0"/>
              <a:t> debugging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06679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Berlin Sans FB Demi" panose="020E0802020502020306" pitchFamily="34" charset="0"/>
              </a:rPr>
              <a:t>Part One:</a:t>
            </a:r>
            <a:endParaRPr lang="en-US" sz="2400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9718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1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1"/>
            <a:ext cx="8229600" cy="2514599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Functions are the only scope level for variables</a:t>
            </a:r>
            <a:endParaRPr lang="en-US" dirty="0"/>
          </a:p>
          <a:p>
            <a:pPr lvl="1"/>
            <a:r>
              <a:rPr lang="en-US" sz="1800" dirty="0" smtClean="0"/>
              <a:t>variable declaration (but not instantiation!) is hoisted to top</a:t>
            </a:r>
          </a:p>
          <a:p>
            <a:pPr lvl="1"/>
            <a:r>
              <a:rPr lang="en-US" sz="1800" dirty="0" err="1" smtClean="0"/>
              <a:t>EcmaScript</a:t>
            </a:r>
            <a:r>
              <a:rPr lang="en-US" sz="1800" dirty="0" smtClean="0"/>
              <a:t> 2015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000" dirty="0" smtClean="0"/>
              <a:t> </a:t>
            </a:r>
            <a:r>
              <a:rPr lang="en-US" sz="1800" dirty="0" smtClean="0"/>
              <a:t>keyword provides block-level scope</a:t>
            </a:r>
            <a:endParaRPr lang="en-US" sz="14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Number of parameters is not </a:t>
            </a:r>
            <a:r>
              <a:rPr lang="en-US" sz="2400" dirty="0" smtClean="0"/>
              <a:t>constrained</a:t>
            </a:r>
            <a:endParaRPr lang="en-US" sz="2400" dirty="0" smtClean="0"/>
          </a:p>
          <a:p>
            <a:pPr lvl="1"/>
            <a:r>
              <a:rPr lang="en-US" sz="1800" dirty="0" smtClean="0"/>
              <a:t>Allowed to </a:t>
            </a:r>
            <a:r>
              <a:rPr lang="en-US" sz="1800" dirty="0" smtClean="0"/>
              <a:t>pass more or fewer parameters than specified</a:t>
            </a:r>
          </a:p>
          <a:p>
            <a:pPr lvl="1"/>
            <a:r>
              <a:rPr lang="en-US" sz="1800" dirty="0" smtClean="0"/>
              <a:t>Use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sz="1800" dirty="0" smtClean="0"/>
              <a:t> </a:t>
            </a:r>
            <a:r>
              <a:rPr lang="en-US" sz="1800" dirty="0" smtClean="0"/>
              <a:t>to </a:t>
            </a:r>
            <a:r>
              <a:rPr lang="en-US" sz="1800" dirty="0" smtClean="0"/>
              <a:t>access all parameters from within a function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JS Functions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(arg1, arg2)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console.log(last3Args);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last3Args =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slice.call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8100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No true classes, but any function can be instantiated and used like a class. </a:t>
            </a:r>
            <a:endParaRPr lang="en-US" sz="2800" dirty="0"/>
          </a:p>
          <a:p>
            <a:pPr lvl="1"/>
            <a:r>
              <a:rPr lang="en-US" sz="1800" dirty="0"/>
              <a:t>JS uses prototypical design pattern vs traditional </a:t>
            </a:r>
            <a:r>
              <a:rPr lang="en-US" sz="1800" dirty="0" smtClean="0"/>
              <a:t>class inheritance</a:t>
            </a:r>
            <a:endParaRPr lang="en-US" sz="1800" dirty="0" smtClean="0"/>
          </a:p>
          <a:p>
            <a:pPr lvl="1"/>
            <a:r>
              <a:rPr lang="en-US" sz="1800" dirty="0" smtClean="0"/>
              <a:t>Still polymorphic: </a:t>
            </a:r>
            <a:r>
              <a:rPr lang="en-US" sz="1800" dirty="0" err="1" smtClean="0"/>
              <a:t>protypical</a:t>
            </a:r>
            <a:r>
              <a:rPr lang="en-US" sz="1800" dirty="0" smtClean="0"/>
              <a:t> inheritance </a:t>
            </a:r>
            <a:r>
              <a:rPr lang="en-US" sz="1800" dirty="0" smtClean="0"/>
              <a:t>is fully </a:t>
            </a:r>
            <a:r>
              <a:rPr lang="en-US" sz="1800" dirty="0" smtClean="0"/>
              <a:t>supported</a:t>
            </a:r>
          </a:p>
          <a:p>
            <a:pPr lvl="1"/>
            <a:r>
              <a:rPr lang="en-US" sz="1800" dirty="0" smtClean="0"/>
              <a:t>ES2015 adds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/>
              <a:t> keyword, though basically just syntactic </a:t>
            </a:r>
            <a:r>
              <a:rPr lang="en-US" sz="1800" dirty="0" smtClean="0"/>
              <a:t>sugar</a:t>
            </a:r>
            <a:endParaRPr lang="en-US" sz="1800" dirty="0" smtClean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 smtClean="0"/>
              <a:t>Context of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2400" dirty="0" smtClean="0"/>
              <a:t> can </a:t>
            </a:r>
            <a:r>
              <a:rPr lang="en-US" sz="2400" dirty="0" smtClean="0"/>
              <a:t>change in nested functions.</a:t>
            </a:r>
          </a:p>
          <a:p>
            <a:pPr lvl="1"/>
            <a:r>
              <a:rPr lang="en-US" sz="1800" dirty="0" smtClean="0"/>
              <a:t>Bind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 smtClean="0"/>
              <a:t> to another variable (e.g. “self”) in top level of a function to use as a fixed point of </a:t>
            </a:r>
            <a:r>
              <a:rPr lang="en-US" sz="1800" dirty="0" smtClean="0"/>
              <a:t>reference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Constructor function names should be capitalized.</a:t>
            </a:r>
          </a:p>
          <a:p>
            <a:pPr lvl="1"/>
            <a:r>
              <a:rPr lang="en-US" sz="1600" dirty="0" smtClean="0"/>
              <a:t>Some tools (e.g. </a:t>
            </a:r>
            <a:r>
              <a:rPr lang="en-US" sz="1600" dirty="0" err="1" smtClean="0"/>
              <a:t>jslint</a:t>
            </a:r>
            <a:r>
              <a:rPr lang="en-US" sz="1600" dirty="0" smtClean="0"/>
              <a:t>) will warn of a forgotten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/>
              <a:t> using this convention.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JS Classes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95400"/>
            <a:ext cx="8229600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Person(name) 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.name = name;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bob 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Person(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'Bob'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2672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2000" dirty="0"/>
              <a:t>:</a:t>
            </a:r>
            <a:endParaRPr lang="en-US" sz="2400" b="1" dirty="0" smtClean="0"/>
          </a:p>
          <a:p>
            <a:pPr lvl="1"/>
            <a:r>
              <a:rPr lang="en-US" sz="1800" dirty="0" smtClean="0"/>
              <a:t>Most commonly seen with:</a:t>
            </a:r>
          </a:p>
          <a:p>
            <a:pPr lvl="2"/>
            <a:r>
              <a:rPr lang="en-US" sz="1600" dirty="0" smtClean="0"/>
              <a:t>unspecified function parameters </a:t>
            </a:r>
          </a:p>
          <a:p>
            <a:pPr lvl="2"/>
            <a:r>
              <a:rPr lang="en-US" sz="1600" dirty="0" smtClean="0"/>
              <a:t>uninitialized variables</a:t>
            </a:r>
          </a:p>
          <a:p>
            <a:pPr lvl="2"/>
            <a:r>
              <a:rPr lang="en-US" sz="1600" dirty="0"/>
              <a:t>uninitialized </a:t>
            </a:r>
            <a:r>
              <a:rPr lang="en-US" sz="1600" dirty="0" smtClean="0"/>
              <a:t>array indices</a:t>
            </a:r>
          </a:p>
          <a:p>
            <a:pPr lvl="2"/>
            <a:r>
              <a:rPr lang="en-US" sz="1600" dirty="0"/>
              <a:t>uninitialized </a:t>
            </a:r>
            <a:r>
              <a:rPr lang="en-US" sz="1600" dirty="0" smtClean="0"/>
              <a:t>object properties.</a:t>
            </a:r>
          </a:p>
          <a:p>
            <a:pPr lvl="1"/>
            <a:r>
              <a:rPr lang="en-US" sz="1800" dirty="0" smtClean="0"/>
              <a:t>Indicates an unknown value that may or may not be nothing.</a:t>
            </a:r>
          </a:p>
          <a:p>
            <a:pPr lvl="1"/>
            <a:r>
              <a:rPr lang="en-US" sz="1800" dirty="0" smtClean="0"/>
              <a:t>Rarely if ever should a variable be explicitly set to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/>
              <a:t>:</a:t>
            </a:r>
            <a:endParaRPr lang="en-US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/>
              <a:t>U</a:t>
            </a:r>
            <a:r>
              <a:rPr lang="en-US" sz="1800" dirty="0" smtClean="0"/>
              <a:t>sed when the value is </a:t>
            </a:r>
            <a:r>
              <a:rPr lang="en-US" sz="1800" i="1" dirty="0" smtClean="0"/>
              <a:t>known</a:t>
            </a:r>
            <a:r>
              <a:rPr lang="en-US" sz="1800" dirty="0" smtClean="0"/>
              <a:t> to be nothing.</a:t>
            </a:r>
          </a:p>
          <a:p>
            <a:pPr lvl="1"/>
            <a:r>
              <a:rPr lang="en-US" sz="1800" dirty="0" smtClean="0"/>
              <a:t>Due to an old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bug</a:t>
            </a:r>
            <a:r>
              <a:rPr lang="en-US" sz="1800" dirty="0"/>
              <a:t>,</a:t>
            </a:r>
            <a:r>
              <a:rPr lang="en-US" sz="1800" dirty="0" smtClean="0"/>
              <a:t> </a:t>
            </a:r>
            <a:r>
              <a:rPr lang="en-US" sz="1800" dirty="0" err="1" smtClean="0"/>
              <a:t>typeof</a:t>
            </a:r>
            <a:r>
              <a:rPr lang="en-US" sz="1800" dirty="0" smtClean="0"/>
              <a:t> null === ‘object</a:t>
            </a:r>
            <a:r>
              <a:rPr lang="en-US" sz="1800" dirty="0" smtClean="0"/>
              <a:t>’</a:t>
            </a:r>
          </a:p>
          <a:p>
            <a:pPr lvl="2"/>
            <a:r>
              <a:rPr lang="en-US" sz="1600" dirty="0" smtClean="0"/>
              <a:t>Will not be fixed to preserve backwards compatibility</a:t>
            </a:r>
          </a:p>
          <a:p>
            <a:endParaRPr lang="en-US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Empty Values: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>
                <a:latin typeface="Berlin Sans FB Demi" panose="020E0802020502020306" pitchFamily="34" charset="0"/>
              </a:rPr>
              <a:t> vs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801992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TIP:</a:t>
            </a:r>
            <a:r>
              <a:rPr lang="en-US" sz="1600" dirty="0" smtClean="0"/>
              <a:t> Can use </a:t>
            </a:r>
            <a:r>
              <a:rPr lang="en-US" sz="1600" dirty="0" smtClean="0"/>
              <a:t>“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/>
              <a:t>”</a:t>
            </a:r>
            <a:r>
              <a:rPr lang="en-US" sz="1600" dirty="0" smtClean="0"/>
              <a:t> </a:t>
            </a:r>
            <a:r>
              <a:rPr lang="en-US" sz="1600" dirty="0" smtClean="0"/>
              <a:t>to test for </a:t>
            </a:r>
            <a:r>
              <a:rPr lang="en-US" sz="1600" dirty="0" smtClean="0"/>
              <a:t>both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sz="1600" dirty="0" smtClean="0"/>
              <a:t>!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395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799"/>
            <a:ext cx="8229600" cy="4800601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Primitives</a:t>
            </a:r>
            <a:endParaRPr lang="en-US" dirty="0" smtClean="0"/>
          </a:p>
          <a:p>
            <a:pPr lvl="1"/>
            <a:r>
              <a:rPr lang="en-US" sz="1800" dirty="0" smtClean="0"/>
              <a:t>3* primitive types:</a:t>
            </a:r>
            <a:endParaRPr lang="en-US" sz="1800" dirty="0" smtClean="0"/>
          </a:p>
          <a:p>
            <a:pPr lvl="2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endParaRPr lang="en-US" sz="16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(including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and 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400" dirty="0"/>
              <a:t>, as well as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</a:t>
            </a:r>
            <a:r>
              <a:rPr lang="en-US" sz="1400" dirty="0"/>
              <a:t> and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–Infinity</a:t>
            </a:r>
            <a:r>
              <a:rPr lang="en-US" sz="1400" dirty="0" smtClean="0"/>
              <a:t>)</a:t>
            </a: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US" sz="1600" b="1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Each </a:t>
            </a:r>
            <a:r>
              <a:rPr lang="en-US" sz="1800" dirty="0" smtClean="0"/>
              <a:t>primitive </a:t>
            </a:r>
            <a:r>
              <a:rPr lang="en-US" sz="1800" dirty="0" smtClean="0"/>
              <a:t>has a </a:t>
            </a:r>
            <a:r>
              <a:rPr lang="en-US" sz="1800" dirty="0" smtClean="0"/>
              <a:t>corresponding wrapper class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Wrappers </a:t>
            </a:r>
            <a:r>
              <a:rPr lang="en-US" sz="1600" dirty="0" smtClean="0"/>
              <a:t>u</a:t>
            </a:r>
            <a:r>
              <a:rPr lang="en-US" sz="1600" dirty="0" smtClean="0"/>
              <a:t>se uppercase name (e.g. “</a:t>
            </a:r>
            <a:r>
              <a:rPr lang="en-US" sz="1600" b="1" u="sng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</a:t>
            </a:r>
            <a:r>
              <a:rPr lang="en-US" sz="1600" dirty="0" smtClean="0"/>
              <a:t>”)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Objects</a:t>
            </a:r>
            <a:endParaRPr lang="en-US" sz="2400" dirty="0" smtClean="0"/>
          </a:p>
          <a:p>
            <a:pPr lvl="1"/>
            <a:r>
              <a:rPr lang="en-US" sz="1800" dirty="0" smtClean="0"/>
              <a:t>Important built-in </a:t>
            </a:r>
            <a:r>
              <a:rPr lang="en-US" sz="1800" dirty="0" smtClean="0"/>
              <a:t>objects include:</a:t>
            </a: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1600" dirty="0"/>
          </a:p>
          <a:p>
            <a:pPr lvl="2">
              <a:spcBef>
                <a:spcPts val="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</a:p>
          <a:p>
            <a:pPr lvl="2">
              <a:spcBef>
                <a:spcPts val="0"/>
              </a:spcBef>
            </a:pPr>
            <a:r>
              <a:rPr lang="en-US" sz="16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endParaRPr lang="en-US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All </a:t>
            </a:r>
            <a:r>
              <a:rPr lang="en-US" sz="1800" dirty="0" smtClean="0"/>
              <a:t>objects inherit**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800" dirty="0" smtClean="0"/>
              <a:t>.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Includes wrapper classes and even empty objects (“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r>
              <a:rPr lang="en-US" sz="1600" dirty="0" smtClean="0"/>
              <a:t>”)</a:t>
            </a:r>
            <a:endParaRPr lang="en-US" sz="1600" dirty="0" smtClean="0"/>
          </a:p>
          <a:p>
            <a:pPr lvl="2"/>
            <a:r>
              <a:rPr lang="en-US" sz="1600" dirty="0" smtClean="0"/>
              <a:t>Modifying </a:t>
            </a:r>
            <a:r>
              <a:rPr lang="en-US" sz="1600" dirty="0" smtClean="0"/>
              <a:t>the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schemeClr val="accent1"/>
                </a:solidFill>
              </a:rPr>
              <a:t> </a:t>
            </a:r>
            <a:r>
              <a:rPr lang="en-US" sz="1600" dirty="0" smtClean="0"/>
              <a:t>prototype </a:t>
            </a:r>
            <a:r>
              <a:rPr lang="en-US" sz="1600" dirty="0" smtClean="0"/>
              <a:t>will affect all of them.</a:t>
            </a:r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Object Types</a:t>
            </a:r>
            <a:endParaRPr lang="en-US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00486" y="6248400"/>
            <a:ext cx="5391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*A fourth primitive type, 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  <a:r>
              <a:rPr lang="en-US" sz="1400" dirty="0" smtClean="0"/>
              <a:t>, was introduced in ES2015.</a:t>
            </a:r>
          </a:p>
          <a:p>
            <a:pPr algn="r"/>
            <a:r>
              <a:rPr lang="en-US" sz="1400" dirty="0" smtClean="0"/>
              <a:t>**Technically, the Object prototype </a:t>
            </a:r>
            <a:r>
              <a:rPr lang="en-US" sz="1400" i="1" dirty="0" smtClean="0"/>
              <a:t>delegates</a:t>
            </a:r>
            <a:r>
              <a:rPr lang="en-US" sz="1400" dirty="0" smtClean="0"/>
              <a:t> to them.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18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5071871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‘</a:t>
            </a:r>
            <a:r>
              <a:rPr lang="en-US" sz="2400" dirty="0" err="1" smtClean="0"/>
              <a:t>Falsey</a:t>
            </a:r>
            <a:r>
              <a:rPr lang="en-US" sz="2400" dirty="0" smtClean="0"/>
              <a:t>’ values:</a:t>
            </a:r>
          </a:p>
          <a:p>
            <a:pPr lvl="1"/>
            <a:r>
              <a:rPr lang="en-US" sz="18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 smtClean="0"/>
              <a:t> </a:t>
            </a:r>
            <a:r>
              <a:rPr lang="en-US" sz="1400" dirty="0" smtClean="0"/>
              <a:t>and</a:t>
            </a:r>
            <a:r>
              <a:rPr lang="en-US" sz="1600" dirty="0" smtClean="0"/>
              <a:t> </a:t>
            </a:r>
            <a:r>
              <a:rPr lang="en-US" sz="18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-0</a:t>
            </a:r>
            <a:endParaRPr lang="en-US" sz="2800" b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800" b="1" dirty="0" smtClean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sz="1600" dirty="0" smtClean="0"/>
              <a:t> </a:t>
            </a:r>
            <a:r>
              <a:rPr lang="en-US" sz="1400" dirty="0" smtClean="0"/>
              <a:t>[an empty string]</a:t>
            </a:r>
            <a:endParaRPr lang="en-US" sz="1600" dirty="0" smtClean="0"/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/>
              <a:t> </a:t>
            </a:r>
            <a:r>
              <a:rPr lang="en-US" sz="1400" dirty="0"/>
              <a:t>and</a:t>
            </a:r>
            <a:r>
              <a:rPr lang="en-US" sz="1600" dirty="0"/>
              <a:t> </a:t>
            </a:r>
            <a:r>
              <a:rPr lang="en-US" sz="1800" b="1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marL="393192" lvl="1" indent="0">
              <a:buNone/>
            </a:pPr>
            <a:r>
              <a:rPr lang="en-US" sz="700" i="1" dirty="0" smtClean="0">
                <a:solidFill>
                  <a:schemeClr val="bg1"/>
                </a:solidFill>
              </a:rPr>
              <a:t>.</a:t>
            </a:r>
            <a:r>
              <a:rPr lang="en-US" sz="1400" i="1" dirty="0" smtClean="0"/>
              <a:t/>
            </a:r>
            <a:br>
              <a:rPr lang="en-US" sz="1400" i="1" dirty="0" smtClean="0"/>
            </a:br>
            <a:r>
              <a:rPr lang="en-US" sz="1400" i="1" dirty="0" smtClean="0"/>
              <a:t>All others values amount to true in conditional evaluations!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400" dirty="0" smtClean="0"/>
              <a:t>…</a:t>
            </a:r>
          </a:p>
          <a:p>
            <a:pPr lvl="1"/>
            <a:r>
              <a:rPr lang="en-US" sz="1800" dirty="0" smtClean="0"/>
              <a:t>…to avoid </a:t>
            </a:r>
            <a:r>
              <a:rPr lang="en-US" sz="1800" dirty="0"/>
              <a:t>null </a:t>
            </a:r>
            <a:r>
              <a:rPr lang="en-US" sz="1800" dirty="0" smtClean="0"/>
              <a:t>references.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chemeClr val="bg1"/>
                </a:solidFill>
              </a:rPr>
              <a:t>.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 smtClean="0"/>
              <a:t>…to coalesce null values.</a:t>
            </a:r>
          </a:p>
          <a:p>
            <a:pPr lvl="1"/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50718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Strict equality (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2400" dirty="0"/>
              <a:t>)</a:t>
            </a:r>
          </a:p>
          <a:p>
            <a:pPr lvl="1"/>
            <a:r>
              <a:rPr lang="en-US" sz="1800" dirty="0" smtClean="0"/>
              <a:t>More predictable; </a:t>
            </a:r>
            <a:r>
              <a:rPr lang="en-US" sz="1800" dirty="0"/>
              <a:t>should be </a:t>
            </a:r>
            <a:r>
              <a:rPr lang="en-US" sz="1800" dirty="0" smtClean="0"/>
              <a:t>preferred in </a:t>
            </a:r>
            <a:r>
              <a:rPr lang="en-US" sz="1800" dirty="0"/>
              <a:t>most </a:t>
            </a:r>
            <a:r>
              <a:rPr lang="en-US" sz="1800" dirty="0" smtClean="0"/>
              <a:t>cases</a:t>
            </a:r>
          </a:p>
          <a:p>
            <a:r>
              <a:rPr lang="en-US" sz="2400" dirty="0" smtClean="0"/>
              <a:t>Loose </a:t>
            </a:r>
            <a:r>
              <a:rPr lang="en-US" sz="2400" dirty="0"/>
              <a:t>equality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2400" dirty="0" smtClean="0"/>
              <a:t>Comparisons to </a:t>
            </a:r>
            <a:r>
              <a:rPr lang="en-US" sz="24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400" dirty="0"/>
              <a:t>: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 Demi" panose="020E0802020502020306" pitchFamily="34" charset="0"/>
              </a:rPr>
              <a:t>Equality </a:t>
            </a:r>
            <a:r>
              <a:rPr lang="en-US" sz="3600" dirty="0" smtClean="0">
                <a:latin typeface="Berlin Sans FB Demi" panose="020E0802020502020306" pitchFamily="34" charset="0"/>
              </a:rPr>
              <a:t>and</a:t>
            </a:r>
            <a:r>
              <a:rPr lang="en-US" dirty="0" smtClean="0">
                <a:latin typeface="Berlin Sans FB Demi" panose="020E0802020502020306" pitchFamily="34" charset="0"/>
              </a:rPr>
              <a:t> Comparisons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4876800"/>
            <a:ext cx="2667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&amp;&amp;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x.prop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5715000"/>
            <a:ext cx="26670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|| 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2971800"/>
            <a:ext cx="2819400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'4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'0'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''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[] ==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'0,1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null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1600" y="5410200"/>
            <a:ext cx="3276600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Infinity</a:t>
            </a:r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&lt;= </a:t>
            </a:r>
            <a:r>
              <a:rPr lang="en-US" dirty="0" err="1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50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359223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800" dirty="0" smtClean="0"/>
              <a:t>The </a:t>
            </a:r>
            <a:r>
              <a:rPr lang="en-US" sz="1800" b="1" dirty="0" err="1" smtClean="0">
                <a:solidFill>
                  <a:schemeClr val="accent1"/>
                </a:solidFill>
              </a:rPr>
              <a:t>typeof</a:t>
            </a:r>
            <a:r>
              <a:rPr lang="en-US" sz="1800" dirty="0" smtClean="0"/>
              <a:t>  operator returns one the following string values: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•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The </a:t>
            </a:r>
            <a:r>
              <a:rPr lang="en-US" sz="1800" b="1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sz="1800" dirty="0" smtClean="0"/>
              <a:t> operator checks whether one object extends another</a:t>
            </a:r>
            <a:endParaRPr lang="en-US" sz="1400" dirty="0" smtClean="0"/>
          </a:p>
          <a:p>
            <a:pPr lvl="1"/>
            <a:r>
              <a:rPr lang="en-US" sz="1200" b="1" dirty="0" smtClean="0"/>
              <a:t>WARNING:</a:t>
            </a:r>
            <a:r>
              <a:rPr lang="en-US" sz="1400" dirty="0" smtClean="0"/>
              <a:t> Will always return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400" dirty="0" smtClean="0"/>
              <a:t> on objects from another window  or </a:t>
            </a:r>
            <a:r>
              <a:rPr lang="en-US" sz="1400" dirty="0" err="1" smtClean="0"/>
              <a:t>IFrame</a:t>
            </a:r>
            <a:r>
              <a:rPr lang="en-US" sz="1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Alternatively, </a:t>
            </a:r>
            <a:r>
              <a:rPr lang="en-US" sz="1800" dirty="0"/>
              <a:t>use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Object.prototype.toString.call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</a:p>
          <a:p>
            <a:pPr lvl="1"/>
            <a:r>
              <a:rPr lang="en-US" sz="1400" dirty="0" smtClean="0"/>
              <a:t>Returns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Array]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</a:t>
            </a:r>
            <a:r>
              <a:rPr lang="en-US" sz="1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RegExp</a:t>
            </a:r>
            <a:r>
              <a:rPr lang="en-US" sz="1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1400" dirty="0" smtClean="0"/>
              <a:t>, etc. for built-in types.</a:t>
            </a:r>
            <a:endParaRPr lang="en-US" sz="1400" dirty="0"/>
          </a:p>
          <a:p>
            <a:pPr lvl="1"/>
            <a:r>
              <a:rPr lang="en-US" sz="1400" dirty="0"/>
              <a:t>Returns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[object Object]</a:t>
            </a:r>
            <a:r>
              <a:rPr lang="en-US" sz="1400" dirty="0"/>
              <a:t> </a:t>
            </a:r>
            <a:r>
              <a:rPr lang="en-US" sz="1400" dirty="0" smtClean="0"/>
              <a:t>for all custom objects, </a:t>
            </a:r>
            <a:r>
              <a:rPr lang="en-US" sz="1400" dirty="0"/>
              <a:t>but </a:t>
            </a:r>
            <a:r>
              <a:rPr lang="en-US" sz="1400" dirty="0" smtClean="0"/>
              <a:t>this can </a:t>
            </a:r>
            <a:r>
              <a:rPr lang="en-US" sz="1400" dirty="0"/>
              <a:t>be </a:t>
            </a:r>
            <a:r>
              <a:rPr lang="en-US" sz="1400" dirty="0" smtClean="0"/>
              <a:t>overridden.</a:t>
            </a:r>
            <a:endParaRPr lang="en-US" sz="1400" dirty="0"/>
          </a:p>
          <a:p>
            <a:pPr lvl="1"/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erlin Sans FB Demi" panose="020E0802020502020306" pitchFamily="34" charset="0"/>
              </a:rPr>
              <a:t>Type Checking </a:t>
            </a:r>
            <a:r>
              <a:rPr lang="en-US" sz="3600" dirty="0" smtClean="0">
                <a:latin typeface="Berlin Sans FB Demi" panose="020E0802020502020306" pitchFamily="34" charset="0"/>
              </a:rPr>
              <a:t>&amp;</a:t>
            </a:r>
            <a:r>
              <a:rPr lang="en-US" dirty="0" smtClean="0">
                <a:latin typeface="Berlin Sans FB Demi" panose="020E0802020502020306" pitchFamily="34" charset="0"/>
              </a:rPr>
              <a:t> Input Validation</a:t>
            </a:r>
            <a:endParaRPr lang="en-US" dirty="0">
              <a:solidFill>
                <a:schemeClr val="accent1"/>
              </a:solidFill>
              <a:latin typeface="Berlin Sans FB Demi" panose="020E0802020502020306" pitchFamily="34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521" y="1328678"/>
            <a:ext cx="7239000" cy="26161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addEmployee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Ensure name is valid input.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!==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'string'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 must be a string.'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name.trim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 {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'Name </a:t>
            </a:r>
            <a:r>
              <a:rPr lang="en-US" sz="16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cannot be blank.'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a default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not given.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6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startDate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Date.now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();}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576" y="6477000"/>
            <a:ext cx="4833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/>
              <a:t>*Remember that </a:t>
            </a:r>
            <a:r>
              <a:rPr lang="en-US" sz="14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14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null</a:t>
            </a:r>
            <a:r>
              <a:rPr lang="en-US" sz="1400" dirty="0"/>
              <a:t> </a:t>
            </a:r>
            <a:r>
              <a:rPr lang="en-US" sz="1400" dirty="0" smtClean="0"/>
              <a:t>is technically  “</a:t>
            </a:r>
            <a:r>
              <a:rPr lang="en-US" sz="1400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400" dirty="0" smtClean="0"/>
              <a:t>”.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6146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chemeClr val="accent1"/>
                </a:solidFill>
              </a:rPr>
              <a:t>...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 loops</a:t>
            </a:r>
          </a:p>
          <a:p>
            <a:r>
              <a:rPr lang="en-US" sz="2400" dirty="0" smtClean="0"/>
              <a:t>Arrow operator:</a:t>
            </a:r>
            <a:br>
              <a:rPr lang="en-US" sz="2400" dirty="0" smtClean="0"/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2400" dirty="0" smtClean="0"/>
              <a:t>Default parameters: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3200" dirty="0" smtClean="0"/>
          </a:p>
          <a:p>
            <a:r>
              <a:rPr lang="en-US" sz="2400" dirty="0" smtClean="0"/>
              <a:t>Rest parameters: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 smtClean="0"/>
              <a:t>Destructuring</a:t>
            </a:r>
            <a:r>
              <a:rPr lang="en-US" sz="2400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61467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 smtClean="0"/>
              <a:t>Template literals:</a:t>
            </a:r>
            <a:br>
              <a:rPr lang="en-US" sz="2400" dirty="0" smtClean="0"/>
            </a:b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 smtClean="0"/>
              <a:t>Object properties</a:t>
            </a:r>
          </a:p>
          <a:p>
            <a:r>
              <a:rPr lang="en-US" sz="2400" dirty="0" smtClean="0"/>
              <a:t>Generators</a:t>
            </a:r>
          </a:p>
          <a:p>
            <a:pPr lvl="1"/>
            <a:r>
              <a:rPr lang="en-US" sz="1800" dirty="0" smtClean="0"/>
              <a:t>Using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sz="1800" dirty="0" smtClean="0"/>
              <a:t>, like Python</a:t>
            </a:r>
          </a:p>
          <a:p>
            <a:r>
              <a:rPr lang="en-US" sz="2400" dirty="0" smtClean="0"/>
              <a:t>Class syntax: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</a:p>
          <a:p>
            <a:r>
              <a:rPr lang="en-US" sz="2400" dirty="0" smtClean="0"/>
              <a:t>New types: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1800" dirty="0"/>
              <a:t> and</a:t>
            </a:r>
            <a:r>
              <a:rPr lang="en-US" sz="2000" dirty="0"/>
              <a:t> </a:t>
            </a:r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</a:p>
          <a:p>
            <a:pPr lvl="1"/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WeakMap</a:t>
            </a:r>
            <a:r>
              <a:rPr lang="en-US" sz="1800" dirty="0"/>
              <a:t> </a:t>
            </a:r>
            <a:r>
              <a:rPr lang="en-US" sz="1400" dirty="0" smtClean="0"/>
              <a:t>and</a:t>
            </a:r>
            <a:r>
              <a:rPr lang="en-US" sz="1600" dirty="0" smtClean="0"/>
              <a:t> </a:t>
            </a:r>
            <a:r>
              <a:rPr lang="en-US" sz="1800" dirty="0" err="1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WeakSet</a:t>
            </a:r>
            <a:endParaRPr lang="en-US" sz="1800" dirty="0" smtClean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Promise</a:t>
            </a:r>
          </a:p>
          <a:p>
            <a:pPr lvl="1"/>
            <a:r>
              <a:rPr lang="en-US" sz="18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Symbol</a:t>
            </a:r>
          </a:p>
          <a:p>
            <a:pPr lvl="1"/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New Features </a:t>
            </a:r>
            <a:r>
              <a:rPr lang="en-US" dirty="0" smtClean="0">
                <a:latin typeface="Berlin Sans FB Demi" panose="020E0802020502020306" pitchFamily="34" charset="0"/>
              </a:rPr>
              <a:t>in ES2015 (ES6</a:t>
            </a:r>
            <a:r>
              <a:rPr lang="en-US" dirty="0">
                <a:latin typeface="Berlin Sans FB Demi" panose="020E0802020502020306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2741" y="6248400"/>
            <a:ext cx="4131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 Compatibility:</a:t>
            </a:r>
            <a:endParaRPr lang="en-US" b="1" dirty="0">
              <a:hlinkClick r:id="rId2"/>
            </a:endParaRPr>
          </a:p>
          <a:p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://kangax.github.io/compat-table/es6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2754868"/>
            <a:ext cx="335280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A.map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=&gt;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6576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maxVal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(arg1, ...others)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5486400"/>
            <a:ext cx="33528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[a, b] = [b, a]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1905000"/>
            <a:ext cx="2895600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`Age: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x.age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years`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9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Words>843</Words>
  <Application>Microsoft Office PowerPoint</Application>
  <PresentationFormat>On-screen Show (4:3)</PresentationFormat>
  <Paragraphs>185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Javascript and JQuery</vt:lpstr>
      <vt:lpstr>Part One:</vt:lpstr>
      <vt:lpstr>JS Functions</vt:lpstr>
      <vt:lpstr>JS Classes</vt:lpstr>
      <vt:lpstr>Empty Values: null vs undefined</vt:lpstr>
      <vt:lpstr>Object Types</vt:lpstr>
      <vt:lpstr>Equality and Comparisons</vt:lpstr>
      <vt:lpstr>Type Checking &amp; Input Validation</vt:lpstr>
      <vt:lpstr>New Features in ES2015 (ES6)</vt:lpstr>
      <vt:lpstr>Part Two:</vt:lpstr>
      <vt:lpstr>Is It Needed?</vt:lpstr>
      <vt:lpstr>JQuery Tradeoffs</vt:lpstr>
      <vt:lpstr>AJAX</vt:lpstr>
    </vt:vector>
  </TitlesOfParts>
  <Company>General Dynamics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Sichina</dc:creator>
  <cp:lastModifiedBy>Stephen Sichina</cp:lastModifiedBy>
  <cp:revision>166</cp:revision>
  <dcterms:created xsi:type="dcterms:W3CDTF">2016-06-21T13:50:19Z</dcterms:created>
  <dcterms:modified xsi:type="dcterms:W3CDTF">2016-06-22T20:47:16Z</dcterms:modified>
</cp:coreProperties>
</file>