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70" r:id="rId2"/>
    <p:sldId id="269" r:id="rId3"/>
    <p:sldId id="257" r:id="rId4"/>
    <p:sldId id="258" r:id="rId5"/>
    <p:sldId id="259" r:id="rId6"/>
    <p:sldId id="261" r:id="rId7"/>
    <p:sldId id="265" r:id="rId8"/>
    <p:sldId id="267" r:id="rId9"/>
    <p:sldId id="264" r:id="rId10"/>
    <p:sldId id="271" r:id="rId11"/>
    <p:sldId id="268" r:id="rId12"/>
    <p:sldId id="272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 Overview of </a:t>
            </a:r>
            <a:r>
              <a:rPr lang="en-US" b="1" dirty="0" err="1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Clientside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Coding Concepts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Two: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60216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334000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91200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0" y="1523999"/>
            <a:ext cx="9144000" cy="457201"/>
          </a:xfrm>
          <a:noFill/>
          <a:ln>
            <a:noFill/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JQuery features are essentially just wrappers of native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JQuery 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err="1" smtClean="0"/>
              <a:t>precached</a:t>
            </a:r>
            <a:r>
              <a:rPr lang="en-US" dirty="0" smtClean="0"/>
              <a:t> (w/CDN)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-Drawbacks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CSS selectors</a:t>
            </a:r>
          </a:p>
          <a:p>
            <a:endParaRPr lang="en-US" dirty="0"/>
          </a:p>
          <a:p>
            <a:pPr lvl="1"/>
            <a:r>
              <a:rPr lang="en-US" sz="2000" dirty="0" smtClean="0"/>
              <a:t>Attributes: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$= ".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 smtClean="0"/>
              <a:t>Pseudo-selectors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:target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:enabled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:empty</a:t>
            </a:r>
            <a:r>
              <a:rPr lang="en-US" sz="1400" dirty="0" smtClean="0"/>
              <a:t>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:nth-child(2n+1)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JQuery CSS extensions</a:t>
            </a:r>
            <a:endParaRPr lang="en-US" sz="2200" i="1" dirty="0" smtClean="0"/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:hidden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:visible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:checkbox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:button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:animated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/>
              <a:t>Selectors return an </a:t>
            </a:r>
            <a:br>
              <a:rPr lang="en-US" sz="2200" dirty="0"/>
            </a:br>
            <a:r>
              <a:rPr lang="en-US" sz="2200" i="1" dirty="0"/>
              <a:t>array-like </a:t>
            </a:r>
            <a:r>
              <a:rPr lang="en-US" sz="2200" i="1" dirty="0" smtClean="0"/>
              <a:t>object</a:t>
            </a:r>
            <a:endParaRPr lang="en-US" sz="2200" i="1" dirty="0"/>
          </a:p>
          <a:p>
            <a:pPr lvl="1"/>
            <a:r>
              <a:rPr lang="en-US" sz="2000" dirty="0"/>
              <a:t>Can apply jQuery ops</a:t>
            </a:r>
            <a:br>
              <a:rPr lang="en-US" sz="2000" dirty="0"/>
            </a:br>
            <a:r>
              <a:rPr lang="en-US" sz="2000" dirty="0"/>
              <a:t>to entire </a:t>
            </a:r>
            <a:r>
              <a:rPr lang="en-US" sz="2000" dirty="0" smtClean="0"/>
              <a:t>group</a:t>
            </a:r>
            <a:endParaRPr lang="en-US" sz="2400" dirty="0" smtClean="0"/>
          </a:p>
          <a:p>
            <a:r>
              <a:rPr lang="en-US" sz="2400" dirty="0" smtClean="0"/>
              <a:t>Selection Filtering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.filter()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.not()</a:t>
            </a:r>
          </a:p>
          <a:p>
            <a:pPr lvl="1"/>
            <a:r>
              <a:rPr lang="en-US" sz="2000" dirty="0" smtClean="0"/>
              <a:t>(But faster to filter via CSS)</a:t>
            </a:r>
          </a:p>
          <a:p>
            <a:r>
              <a:rPr lang="en-US" sz="2400" dirty="0" smtClean="0"/>
              <a:t>Getting single elements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: iterate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: </a:t>
            </a:r>
            <a:r>
              <a:rPr lang="en-US" sz="2000" dirty="0" smtClean="0"/>
              <a:t>jQuery object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000" dirty="0" smtClean="0"/>
              <a:t> DOM element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Element Selection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905000"/>
            <a:ext cx="325755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 + 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input.main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*'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Creation &amp; Insertion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 dirty="0"/>
              <a:t>Use brackets 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2000" dirty="0"/>
              <a:t>) for element creation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 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Text insertion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200" dirty="0" smtClean="0"/>
              <a:t>DOM Replacement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DOM Removal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DOM Manipulation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'&lt;input&gt;'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(parent);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5850" y="3048000"/>
            <a:ext cx="3657600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and delete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$(child).remove();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child w/o deletion: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$(child).detach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Replace parent with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$(child).unwrap();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children (and text):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585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'&lt;escaped html&gt;'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parent.html(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raw&amp;nbsp;html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6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One: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1"/>
            <a:ext cx="8229600" cy="2895599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Functions are the only scope level for variables</a:t>
            </a:r>
            <a:endParaRPr lang="en-US" dirty="0"/>
          </a:p>
          <a:p>
            <a:pPr lvl="1"/>
            <a:r>
              <a:rPr lang="en-US" sz="1800" dirty="0" smtClean="0"/>
              <a:t>variable declaration (but not instantiation!) is hoisted to top</a:t>
            </a:r>
          </a:p>
          <a:p>
            <a:pPr lvl="1"/>
            <a:r>
              <a:rPr lang="en-US" sz="1800" dirty="0" err="1" smtClean="0"/>
              <a:t>EcmaScript</a:t>
            </a:r>
            <a:r>
              <a:rPr lang="en-US" sz="1800" dirty="0" smtClean="0"/>
              <a:t> 2015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dirty="0" smtClean="0"/>
              <a:t> </a:t>
            </a:r>
            <a:r>
              <a:rPr lang="en-US" sz="1800" dirty="0" smtClean="0"/>
              <a:t>keyword provides block-level </a:t>
            </a:r>
            <a:r>
              <a:rPr lang="en-US" sz="1800" dirty="0" smtClean="0"/>
              <a:t>scope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2400" dirty="0"/>
              <a:t>Named functions </a:t>
            </a:r>
            <a:r>
              <a:rPr lang="en-US" sz="2000" dirty="0" err="1"/>
              <a:t>vs</a:t>
            </a:r>
            <a:r>
              <a:rPr lang="en-US" sz="2400" dirty="0"/>
              <a:t> anonymous </a:t>
            </a:r>
            <a:r>
              <a:rPr lang="en-US" sz="2400" dirty="0" smtClean="0"/>
              <a:t>functions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constrained</a:t>
            </a:r>
          </a:p>
          <a:p>
            <a:pPr lvl="1"/>
            <a:r>
              <a:rPr lang="en-US" sz="1800" dirty="0" smtClean="0"/>
              <a:t>Allowed to pass more or fewer parameters than specified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to access all parameters from within a </a:t>
            </a:r>
            <a:r>
              <a:rPr lang="en-US" sz="1800" dirty="0" smtClean="0"/>
              <a:t>function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arg2)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JS does not have classes in the traditional sense</a:t>
            </a:r>
          </a:p>
          <a:p>
            <a:pPr lvl="1"/>
            <a:r>
              <a:rPr lang="en-US" sz="1800" dirty="0" smtClean="0"/>
              <a:t>Any function can be instantiated and used like a class. </a:t>
            </a:r>
            <a:endParaRPr lang="en-US" sz="2400" dirty="0"/>
          </a:p>
          <a:p>
            <a:pPr lvl="1"/>
            <a:r>
              <a:rPr lang="en-US" sz="1800" dirty="0"/>
              <a:t>JS uses prototypical design pattern vs traditional </a:t>
            </a:r>
            <a:r>
              <a:rPr lang="en-US" sz="1800" dirty="0" smtClean="0"/>
              <a:t>class inheritance</a:t>
            </a:r>
          </a:p>
          <a:p>
            <a:pPr lvl="1"/>
            <a:r>
              <a:rPr lang="en-US" sz="1800" dirty="0" smtClean="0"/>
              <a:t>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is fully supported</a:t>
            </a:r>
          </a:p>
          <a:p>
            <a:pPr lvl="1"/>
            <a:r>
              <a:rPr lang="en-US" sz="1800" dirty="0" smtClean="0"/>
              <a:t>ES2015 adds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 keyword, though basically just syntactic sugar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Context of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can change in nested functions</a:t>
            </a:r>
          </a:p>
          <a:p>
            <a:pPr lvl="1"/>
            <a:r>
              <a:rPr lang="en-US" sz="1800" dirty="0" smtClean="0"/>
              <a:t>Bind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(e.g. “self”) in top level of a function to use as a fixed point of reference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Constructor function names should be capitalized.</a:t>
            </a:r>
          </a:p>
          <a:p>
            <a:pPr lvl="1"/>
            <a:r>
              <a:rPr lang="en-US" sz="1800" dirty="0" smtClean="0"/>
              <a:t>Some tools will warn of a forgotten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dirty="0" smtClean="0"/>
              <a:t> using this convention.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Color(r, g, b)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/>
            <a:r>
              <a:rPr lang="en-US" sz="1800" dirty="0" smtClean="0"/>
              <a:t>Most 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/>
            <a:r>
              <a:rPr lang="en-US" sz="1800" dirty="0" smtClean="0"/>
              <a:t>Indicates an unknown value that may or may not be nothing.</a:t>
            </a:r>
          </a:p>
          <a:p>
            <a:pPr lvl="1"/>
            <a:r>
              <a:rPr lang="en-US" sz="1800" dirty="0" smtClean="0"/>
              <a:t>Rarely if ever should a variable be explicitly set to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sed when the value is </a:t>
            </a:r>
            <a:r>
              <a:rPr lang="en-US" sz="1800" i="1" dirty="0" smtClean="0"/>
              <a:t>known</a:t>
            </a:r>
            <a:r>
              <a:rPr lang="en-US" sz="1800" dirty="0" smtClean="0"/>
              <a:t> to be nothing.</a:t>
            </a:r>
          </a:p>
          <a:p>
            <a:pPr lvl="1"/>
            <a:r>
              <a:rPr lang="en-US" sz="1800" dirty="0" smtClean="0"/>
              <a:t>Due to an old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bug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 err="1" smtClean="0"/>
              <a:t>typeof</a:t>
            </a:r>
            <a:r>
              <a:rPr lang="en-US" sz="1800" dirty="0" smtClean="0"/>
              <a:t> null === ‘object’</a:t>
            </a:r>
          </a:p>
          <a:p>
            <a:pPr lvl="2"/>
            <a:r>
              <a:rPr lang="en-US" sz="1600" dirty="0" smtClean="0"/>
              <a:t>Will not be fixed to preserve backwards compatibility</a:t>
            </a:r>
          </a:p>
          <a:p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01992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TIP:</a:t>
            </a:r>
            <a:r>
              <a:rPr lang="en-US" sz="1600" dirty="0" smtClean="0"/>
              <a:t> Can use 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null</a:t>
            </a:r>
            <a:r>
              <a:rPr lang="en-US" sz="1600" dirty="0"/>
              <a:t>”</a:t>
            </a:r>
            <a:r>
              <a:rPr lang="en-US" sz="1600" dirty="0" smtClean="0"/>
              <a:t> to test for 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6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0060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Primitives</a:t>
            </a:r>
            <a:endParaRPr lang="en-US" dirty="0" smtClean="0"/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primitive types: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(includes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Each primitive has a wrapper class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Wrappers </a:t>
            </a:r>
            <a:r>
              <a:rPr lang="en-US" sz="1600" dirty="0"/>
              <a:t>u</a:t>
            </a:r>
            <a:r>
              <a:rPr lang="en-US" sz="1600" dirty="0" smtClean="0"/>
              <a:t>se uppercased name (e.g. “</a:t>
            </a:r>
            <a:r>
              <a:rPr lang="en-US" sz="1600" b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</a:p>
          <a:p>
            <a:pPr lvl="1"/>
            <a:r>
              <a:rPr lang="en-US" sz="1800" dirty="0" smtClean="0"/>
              <a:t>Important built-in objects include: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JS objects inherit</a:t>
            </a:r>
            <a:r>
              <a:rPr lang="en-US" sz="1600" baseline="50000" dirty="0"/>
              <a:t>†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</a:p>
          <a:p>
            <a:pPr lvl="2"/>
            <a:r>
              <a:rPr lang="en-US" sz="1600" dirty="0" smtClean="0"/>
              <a:t>Modifying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will affect all of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Objects and Primitive Types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267" y="62484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*A fourth primitive type,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400" dirty="0" smtClean="0"/>
              <a:t>, was introduced in ES2015.</a:t>
            </a:r>
          </a:p>
          <a:p>
            <a:pPr algn="r"/>
            <a:r>
              <a:rPr lang="en-US" sz="1400" baseline="30000" dirty="0"/>
              <a:t>†</a:t>
            </a:r>
            <a:r>
              <a:rPr lang="en-US" sz="1400" dirty="0" smtClean="0"/>
              <a:t>Technically the Object prototype delegates to their prototypes.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1522274"/>
            <a:ext cx="22860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.toString();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'6'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[empty 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u="sng" dirty="0" smtClean="0"/>
              <a:t>All</a:t>
            </a:r>
            <a:r>
              <a:rPr lang="en-US" sz="1400" i="1" dirty="0" smtClean="0"/>
              <a:t> others values amount to </a:t>
            </a:r>
            <a:r>
              <a:rPr lang="en-US" sz="1400" b="1" dirty="0" smtClean="0"/>
              <a:t>true</a:t>
            </a:r>
            <a:r>
              <a:rPr lang="en-US" sz="1400" i="1" dirty="0" smtClean="0"/>
              <a:t> in conditional expressions!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predictable; </a:t>
            </a:r>
            <a:r>
              <a:rPr lang="en-US" sz="1800" dirty="0"/>
              <a:t>should be </a:t>
            </a:r>
            <a:r>
              <a:rPr lang="en-US" sz="1800" dirty="0" smtClean="0"/>
              <a:t>preferred in </a:t>
            </a:r>
            <a:r>
              <a:rPr lang="en-US" sz="1800" dirty="0"/>
              <a:t>most </a:t>
            </a:r>
            <a:r>
              <a:rPr lang="en-US" sz="1800" dirty="0" smtClean="0"/>
              <a:t>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400" dirty="0" smtClean="0"/>
              <a:t>Comparisons to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400" dirty="0"/>
              <a:t>: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4102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59223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1800" dirty="0" smtClean="0"/>
              <a:t>  operator returns one the following string values: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/>
              <a:t> operator checks whether one object extends another</a:t>
            </a:r>
            <a:endParaRPr lang="en-US" sz="1400" dirty="0" smtClean="0"/>
          </a:p>
          <a:p>
            <a:pPr lvl="1"/>
            <a:r>
              <a:rPr lang="en-US" sz="1200" b="1" dirty="0" smtClean="0"/>
              <a:t>WARNING:</a:t>
            </a:r>
            <a:r>
              <a:rPr lang="en-US" sz="1400" dirty="0" smtClean="0"/>
              <a:t> Will always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 smtClean="0"/>
              <a:t> on objects from another window  or </a:t>
            </a:r>
            <a:r>
              <a:rPr lang="en-US" sz="1400" dirty="0" err="1" smtClean="0"/>
              <a:t>IFrame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Alternatively, </a:t>
            </a:r>
            <a:r>
              <a:rPr lang="en-US" sz="1800" dirty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1"/>
            <a:r>
              <a:rPr lang="en-US" sz="1400" dirty="0" smtClean="0"/>
              <a:t>Returns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/>
              <a:t>, etc. for built-in types.</a:t>
            </a:r>
            <a:endParaRPr lang="en-US" sz="1400" dirty="0"/>
          </a:p>
          <a:p>
            <a:pPr lvl="1"/>
            <a:r>
              <a:rPr lang="en-US" sz="1400" dirty="0"/>
              <a:t>Returns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Object]</a:t>
            </a:r>
            <a:r>
              <a:rPr lang="en-US" sz="1400" dirty="0"/>
              <a:t> </a:t>
            </a:r>
            <a:r>
              <a:rPr lang="en-US" sz="1400" dirty="0" smtClean="0"/>
              <a:t>for all custom objects, </a:t>
            </a:r>
            <a:r>
              <a:rPr lang="en-US" sz="1400" dirty="0"/>
              <a:t>but </a:t>
            </a:r>
            <a:r>
              <a:rPr lang="en-US" sz="1400" dirty="0" smtClean="0"/>
              <a:t>this can </a:t>
            </a:r>
            <a:r>
              <a:rPr lang="en-US" sz="1400" dirty="0"/>
              <a:t>be </a:t>
            </a:r>
            <a:r>
              <a:rPr lang="en-US" sz="1400" dirty="0" smtClean="0"/>
              <a:t>overridden.</a:t>
            </a:r>
            <a:endParaRPr lang="en-US" sz="1400" dirty="0"/>
          </a:p>
          <a:p>
            <a:pPr lvl="1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&amp;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521" y="1328678"/>
            <a:ext cx="7239000" cy="26161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Ensure name is valid input.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must be a string.'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cannot be blank.'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a default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not given.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576" y="6477000"/>
            <a:ext cx="483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*Remember that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en-US" sz="1400" dirty="0"/>
              <a:t> </a:t>
            </a:r>
            <a:r>
              <a:rPr lang="en-US" sz="1400" dirty="0" smtClean="0"/>
              <a:t>is technically  “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/>
              <a:t>”.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</a:t>
            </a:r>
            <a:r>
              <a:rPr lang="en-US" sz="1600" dirty="0"/>
              <a:t>and</a:t>
            </a:r>
            <a:r>
              <a:rPr lang="en-US" sz="2000" dirty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741" y="6248400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 Compatibility:</a:t>
            </a:r>
            <a:endParaRPr lang="en-US" b="1" dirty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://kangax.github.io/compat-table/es6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7548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9050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992</Words>
  <Application>Microsoft Office PowerPoint</Application>
  <PresentationFormat>On-screen Show (4:3)</PresentationFormat>
  <Paragraphs>234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Berlin Sans FB Demi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Javascript and JQuery</vt:lpstr>
      <vt:lpstr>Part One:</vt:lpstr>
      <vt:lpstr>Functions</vt:lpstr>
      <vt:lpstr>Classes</vt:lpstr>
      <vt:lpstr>Empty Values: null vs undefined</vt:lpstr>
      <vt:lpstr>Objects and Primitive Types</vt:lpstr>
      <vt:lpstr>Equality and Comparisons</vt:lpstr>
      <vt:lpstr>Type Checking &amp; Input Validation</vt:lpstr>
      <vt:lpstr>New Features in ES2015 (ES6)</vt:lpstr>
      <vt:lpstr>Part Two:</vt:lpstr>
      <vt:lpstr>Is It Needed?</vt:lpstr>
      <vt:lpstr>JQuery Tradeoffs</vt:lpstr>
      <vt:lpstr>Element Selection</vt:lpstr>
      <vt:lpstr>DOM Manipulation</vt:lpstr>
      <vt:lpstr>.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John Stephen Sichina</cp:lastModifiedBy>
  <cp:revision>220</cp:revision>
  <dcterms:created xsi:type="dcterms:W3CDTF">2016-06-21T13:50:19Z</dcterms:created>
  <dcterms:modified xsi:type="dcterms:W3CDTF">2016-06-23T22:18:17Z</dcterms:modified>
</cp:coreProperties>
</file>