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9" r:id="rId4"/>
    <p:sldId id="258" r:id="rId5"/>
    <p:sldId id="260" r:id="rId6"/>
    <p:sldId id="261" r:id="rId7"/>
    <p:sldId id="262" r:id="rId8"/>
    <p:sldId id="267" r:id="rId9"/>
    <p:sldId id="264" r:id="rId10"/>
    <p:sldId id="265" r:id="rId11"/>
    <p:sldId id="266"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A59A-80D9-6091-6C52-2196F7B3E4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F2B31A-4619-6069-0870-00BD4A74C5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B9647-63EC-D2A6-4F86-8A0566B5CAE8}"/>
              </a:ext>
            </a:extLst>
          </p:cNvPr>
          <p:cNvSpPr>
            <a:spLocks noGrp="1"/>
          </p:cNvSpPr>
          <p:nvPr>
            <p:ph type="dt" sz="half" idx="10"/>
          </p:nvPr>
        </p:nvSpPr>
        <p:spPr/>
        <p:txBody>
          <a:bodyPr/>
          <a:lstStyle/>
          <a:p>
            <a:fld id="{F4D57BDD-E64A-4D27-8978-82FFCA18A12C}" type="datetimeFigureOut">
              <a:rPr lang="en-US" smtClean="0"/>
              <a:t>2/26/2023</a:t>
            </a:fld>
            <a:endParaRPr lang="en-US"/>
          </a:p>
        </p:txBody>
      </p:sp>
      <p:sp>
        <p:nvSpPr>
          <p:cNvPr id="5" name="Footer Placeholder 4">
            <a:extLst>
              <a:ext uri="{FF2B5EF4-FFF2-40B4-BE49-F238E27FC236}">
                <a16:creationId xmlns:a16="http://schemas.microsoft.com/office/drawing/2014/main" id="{07B1AE46-76B3-D99C-F0B5-EA20BF92B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B36FC-8228-2260-8E0E-2199192D2917}"/>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4162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BD90-59FD-0804-2F9F-5C3538870F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645A50-ED9F-A9E7-833C-9EBC0082A6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AFFC2-8672-F819-363A-680C546316B8}"/>
              </a:ext>
            </a:extLst>
          </p:cNvPr>
          <p:cNvSpPr>
            <a:spLocks noGrp="1"/>
          </p:cNvSpPr>
          <p:nvPr>
            <p:ph type="dt" sz="half" idx="10"/>
          </p:nvPr>
        </p:nvSpPr>
        <p:spPr/>
        <p:txBody>
          <a:bodyPr/>
          <a:lstStyle/>
          <a:p>
            <a:fld id="{F4D57BDD-E64A-4D27-8978-82FFCA18A12C}" type="datetimeFigureOut">
              <a:rPr lang="en-US" smtClean="0"/>
              <a:t>2/26/2023</a:t>
            </a:fld>
            <a:endParaRPr lang="en-US"/>
          </a:p>
        </p:txBody>
      </p:sp>
      <p:sp>
        <p:nvSpPr>
          <p:cNvPr id="5" name="Footer Placeholder 4">
            <a:extLst>
              <a:ext uri="{FF2B5EF4-FFF2-40B4-BE49-F238E27FC236}">
                <a16:creationId xmlns:a16="http://schemas.microsoft.com/office/drawing/2014/main" id="{259BB113-625A-CAA3-06D5-7A79EEEBD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E4A3E-DACE-C100-0E58-5ABAB952CF80}"/>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8015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5AAA67-5514-99A2-B3CF-F958BED9AE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F3552A-3770-B690-51D7-2B50CDE5E4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E1212-9DB8-900D-583A-3AE615651F0C}"/>
              </a:ext>
            </a:extLst>
          </p:cNvPr>
          <p:cNvSpPr>
            <a:spLocks noGrp="1"/>
          </p:cNvSpPr>
          <p:nvPr>
            <p:ph type="dt" sz="half" idx="10"/>
          </p:nvPr>
        </p:nvSpPr>
        <p:spPr/>
        <p:txBody>
          <a:bodyPr/>
          <a:lstStyle/>
          <a:p>
            <a:fld id="{F4D57BDD-E64A-4D27-8978-82FFCA18A12C}" type="datetimeFigureOut">
              <a:rPr lang="en-US" smtClean="0"/>
              <a:t>2/26/2023</a:t>
            </a:fld>
            <a:endParaRPr lang="en-US"/>
          </a:p>
        </p:txBody>
      </p:sp>
      <p:sp>
        <p:nvSpPr>
          <p:cNvPr id="5" name="Footer Placeholder 4">
            <a:extLst>
              <a:ext uri="{FF2B5EF4-FFF2-40B4-BE49-F238E27FC236}">
                <a16:creationId xmlns:a16="http://schemas.microsoft.com/office/drawing/2014/main" id="{1FC67682-D98A-4D54-95F4-72F8B1B20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0817-1137-9493-BF23-ABB2D294A63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1966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578C-7CA0-B86B-B58B-9001247E1B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CDADCB-808B-C30F-0017-9A1DA25591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361DB-E594-7DBB-716C-11ADCC41857D}"/>
              </a:ext>
            </a:extLst>
          </p:cNvPr>
          <p:cNvSpPr>
            <a:spLocks noGrp="1"/>
          </p:cNvSpPr>
          <p:nvPr>
            <p:ph type="dt" sz="half" idx="10"/>
          </p:nvPr>
        </p:nvSpPr>
        <p:spPr/>
        <p:txBody>
          <a:bodyPr/>
          <a:lstStyle/>
          <a:p>
            <a:fld id="{F4D57BDD-E64A-4D27-8978-82FFCA18A12C}" type="datetimeFigureOut">
              <a:rPr lang="en-US" smtClean="0"/>
              <a:t>2/26/2023</a:t>
            </a:fld>
            <a:endParaRPr lang="en-US"/>
          </a:p>
        </p:txBody>
      </p:sp>
      <p:sp>
        <p:nvSpPr>
          <p:cNvPr id="5" name="Footer Placeholder 4">
            <a:extLst>
              <a:ext uri="{FF2B5EF4-FFF2-40B4-BE49-F238E27FC236}">
                <a16:creationId xmlns:a16="http://schemas.microsoft.com/office/drawing/2014/main" id="{BFFDDEBA-5C4D-CB4E-18F9-614E51BDC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E2F3D-9B78-3B25-0D31-1E4F5AB1F29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4117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6623-9881-4519-B7D0-5CFF8A5AE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EE0B78-BECA-B990-7F00-C1B9F8E71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185B5C-471B-EFE9-3E80-6B4A2AD0A634}"/>
              </a:ext>
            </a:extLst>
          </p:cNvPr>
          <p:cNvSpPr>
            <a:spLocks noGrp="1"/>
          </p:cNvSpPr>
          <p:nvPr>
            <p:ph type="dt" sz="half" idx="10"/>
          </p:nvPr>
        </p:nvSpPr>
        <p:spPr/>
        <p:txBody>
          <a:bodyPr/>
          <a:lstStyle/>
          <a:p>
            <a:fld id="{F4D57BDD-E64A-4D27-8978-82FFCA18A12C}" type="datetimeFigureOut">
              <a:rPr lang="en-US" smtClean="0"/>
              <a:t>2/26/2023</a:t>
            </a:fld>
            <a:endParaRPr lang="en-US"/>
          </a:p>
        </p:txBody>
      </p:sp>
      <p:sp>
        <p:nvSpPr>
          <p:cNvPr id="5" name="Footer Placeholder 4">
            <a:extLst>
              <a:ext uri="{FF2B5EF4-FFF2-40B4-BE49-F238E27FC236}">
                <a16:creationId xmlns:a16="http://schemas.microsoft.com/office/drawing/2014/main" id="{9AB6859D-D9EB-8B8D-44AA-7A0294708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B2EC7-CD24-7B2D-8EFB-01EF8C44190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6747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CA515-5806-EC55-F98C-B9700E751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F79C1-4D13-F5FD-93A8-27F34CD33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BAC56C-8A79-4E4C-8540-E61952AC93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7DF8E2-A86D-B664-6F6B-E33AB6554D44}"/>
              </a:ext>
            </a:extLst>
          </p:cNvPr>
          <p:cNvSpPr>
            <a:spLocks noGrp="1"/>
          </p:cNvSpPr>
          <p:nvPr>
            <p:ph type="dt" sz="half" idx="10"/>
          </p:nvPr>
        </p:nvSpPr>
        <p:spPr/>
        <p:txBody>
          <a:bodyPr/>
          <a:lstStyle/>
          <a:p>
            <a:fld id="{F4D57BDD-E64A-4D27-8978-82FFCA18A12C}" type="datetimeFigureOut">
              <a:rPr lang="en-US" smtClean="0"/>
              <a:t>2/26/2023</a:t>
            </a:fld>
            <a:endParaRPr lang="en-US"/>
          </a:p>
        </p:txBody>
      </p:sp>
      <p:sp>
        <p:nvSpPr>
          <p:cNvPr id="6" name="Footer Placeholder 5">
            <a:extLst>
              <a:ext uri="{FF2B5EF4-FFF2-40B4-BE49-F238E27FC236}">
                <a16:creationId xmlns:a16="http://schemas.microsoft.com/office/drawing/2014/main" id="{E7CBE226-7368-A9C4-64CC-323767E8A1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6FB63D7-D8D7-80C8-7D68-023A7C53EB5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6191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9F9-33C0-1074-4CF9-F3C4FCD797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A86C92-C577-7CED-BB29-5560D5BF3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03B931-EFEF-7E85-2C44-AA4892B575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57E6D4-9701-47C2-3B70-BA9CED95A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0C8CC7-673E-0964-DC4D-929820CB3E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A1ACD5-29ED-6E71-68C6-B5F5BD943C58}"/>
              </a:ext>
            </a:extLst>
          </p:cNvPr>
          <p:cNvSpPr>
            <a:spLocks noGrp="1"/>
          </p:cNvSpPr>
          <p:nvPr>
            <p:ph type="dt" sz="half" idx="10"/>
          </p:nvPr>
        </p:nvSpPr>
        <p:spPr/>
        <p:txBody>
          <a:bodyPr/>
          <a:lstStyle/>
          <a:p>
            <a:fld id="{F4D57BDD-E64A-4D27-8978-82FFCA18A12C}" type="datetimeFigureOut">
              <a:rPr lang="en-US" smtClean="0"/>
              <a:t>2/26/2023</a:t>
            </a:fld>
            <a:endParaRPr lang="en-US"/>
          </a:p>
        </p:txBody>
      </p:sp>
      <p:sp>
        <p:nvSpPr>
          <p:cNvPr id="8" name="Footer Placeholder 7">
            <a:extLst>
              <a:ext uri="{FF2B5EF4-FFF2-40B4-BE49-F238E27FC236}">
                <a16:creationId xmlns:a16="http://schemas.microsoft.com/office/drawing/2014/main" id="{5AA869CB-C6F4-FFAD-7BAB-B679ADA5D8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0FD8BE-7E2D-8BA5-8A9B-9E82BE2DBA3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7820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BB73-E75F-8D94-210E-6E44956963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9C3B5C-2403-B890-710D-9B8FA324DCF8}"/>
              </a:ext>
            </a:extLst>
          </p:cNvPr>
          <p:cNvSpPr>
            <a:spLocks noGrp="1"/>
          </p:cNvSpPr>
          <p:nvPr>
            <p:ph type="dt" sz="half" idx="10"/>
          </p:nvPr>
        </p:nvSpPr>
        <p:spPr/>
        <p:txBody>
          <a:bodyPr/>
          <a:lstStyle/>
          <a:p>
            <a:fld id="{F4D57BDD-E64A-4D27-8978-82FFCA18A12C}" type="datetimeFigureOut">
              <a:rPr lang="en-US" smtClean="0"/>
              <a:t>2/26/2023</a:t>
            </a:fld>
            <a:endParaRPr lang="en-US"/>
          </a:p>
        </p:txBody>
      </p:sp>
      <p:sp>
        <p:nvSpPr>
          <p:cNvPr id="4" name="Footer Placeholder 3">
            <a:extLst>
              <a:ext uri="{FF2B5EF4-FFF2-40B4-BE49-F238E27FC236}">
                <a16:creationId xmlns:a16="http://schemas.microsoft.com/office/drawing/2014/main" id="{04670292-EF34-0532-221D-4E5D7CEFB0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3EB4FB-675D-9E43-5991-A715AE4E946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4215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B135A-7D85-2716-DA0D-6D3A98323021}"/>
              </a:ext>
            </a:extLst>
          </p:cNvPr>
          <p:cNvSpPr>
            <a:spLocks noGrp="1"/>
          </p:cNvSpPr>
          <p:nvPr>
            <p:ph type="dt" sz="half" idx="10"/>
          </p:nvPr>
        </p:nvSpPr>
        <p:spPr/>
        <p:txBody>
          <a:bodyPr/>
          <a:lstStyle/>
          <a:p>
            <a:fld id="{F4D57BDD-E64A-4D27-8978-82FFCA18A12C}" type="datetimeFigureOut">
              <a:rPr lang="en-US" smtClean="0"/>
              <a:t>2/26/2023</a:t>
            </a:fld>
            <a:endParaRPr lang="en-US"/>
          </a:p>
        </p:txBody>
      </p:sp>
      <p:sp>
        <p:nvSpPr>
          <p:cNvPr id="3" name="Footer Placeholder 2">
            <a:extLst>
              <a:ext uri="{FF2B5EF4-FFF2-40B4-BE49-F238E27FC236}">
                <a16:creationId xmlns:a16="http://schemas.microsoft.com/office/drawing/2014/main" id="{2C0F5547-47DF-FBAE-EB43-180ED1F113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20AC7C-4C38-41ED-244C-132FA7E07D8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1345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8945-B78D-F328-2404-ACC0EB838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D96059-85C1-E02F-B8DE-6BB9FE728D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3E6A8-1CDC-9402-F6EF-6D246B73B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B399A-8FD2-9EF9-1296-6BF357FCD0A3}"/>
              </a:ext>
            </a:extLst>
          </p:cNvPr>
          <p:cNvSpPr>
            <a:spLocks noGrp="1"/>
          </p:cNvSpPr>
          <p:nvPr>
            <p:ph type="dt" sz="half" idx="10"/>
          </p:nvPr>
        </p:nvSpPr>
        <p:spPr/>
        <p:txBody>
          <a:bodyPr/>
          <a:lstStyle/>
          <a:p>
            <a:fld id="{F4D57BDD-E64A-4D27-8978-82FFCA18A12C}" type="datetimeFigureOut">
              <a:rPr lang="en-US" smtClean="0"/>
              <a:t>2/26/2023</a:t>
            </a:fld>
            <a:endParaRPr lang="en-US"/>
          </a:p>
        </p:txBody>
      </p:sp>
      <p:sp>
        <p:nvSpPr>
          <p:cNvPr id="6" name="Footer Placeholder 5">
            <a:extLst>
              <a:ext uri="{FF2B5EF4-FFF2-40B4-BE49-F238E27FC236}">
                <a16:creationId xmlns:a16="http://schemas.microsoft.com/office/drawing/2014/main" id="{8B03A573-4170-011C-F66A-90446B1D9F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B7A734-9B66-03E1-68E8-643AC1F8ED34}"/>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8027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245F-7115-D2B7-0434-5134E691B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B7C7DE-E3B6-09B6-1F60-3638186671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A22312-58D9-46D5-4040-85C508F37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6620D-7CB3-855D-E586-90AA06C6D109}"/>
              </a:ext>
            </a:extLst>
          </p:cNvPr>
          <p:cNvSpPr>
            <a:spLocks noGrp="1"/>
          </p:cNvSpPr>
          <p:nvPr>
            <p:ph type="dt" sz="half" idx="10"/>
          </p:nvPr>
        </p:nvSpPr>
        <p:spPr/>
        <p:txBody>
          <a:bodyPr/>
          <a:lstStyle/>
          <a:p>
            <a:fld id="{F4D57BDD-E64A-4D27-8978-82FFCA18A12C}" type="datetimeFigureOut">
              <a:rPr lang="en-US" smtClean="0"/>
              <a:t>2/26/2023</a:t>
            </a:fld>
            <a:endParaRPr lang="en-US"/>
          </a:p>
        </p:txBody>
      </p:sp>
      <p:sp>
        <p:nvSpPr>
          <p:cNvPr id="6" name="Footer Placeholder 5">
            <a:extLst>
              <a:ext uri="{FF2B5EF4-FFF2-40B4-BE49-F238E27FC236}">
                <a16:creationId xmlns:a16="http://schemas.microsoft.com/office/drawing/2014/main" id="{A308EEC5-E3B4-AE30-E9A9-B0B91A02C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DBC0B-8546-BF5E-7CB1-B528C9F6288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2867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23108B-EFB5-8570-DF81-D81FBE7C86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7E9623-92E6-7172-72E2-BEEF367B81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EA74A-EDC5-4355-9824-2E6ECF1C88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57BDD-E64A-4D27-8978-82FFCA18A12C}" type="datetimeFigureOut">
              <a:rPr lang="en-US" smtClean="0"/>
              <a:pPr/>
              <a:t>2/26/2023</a:t>
            </a:fld>
            <a:endParaRPr lang="en-US" dirty="0"/>
          </a:p>
        </p:txBody>
      </p:sp>
      <p:sp>
        <p:nvSpPr>
          <p:cNvPr id="5" name="Footer Placeholder 4">
            <a:extLst>
              <a:ext uri="{FF2B5EF4-FFF2-40B4-BE49-F238E27FC236}">
                <a16:creationId xmlns:a16="http://schemas.microsoft.com/office/drawing/2014/main" id="{A99DFC05-4638-E620-F83C-7AB4EFFB74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86723DD-0D75-936B-B3A5-0A0B2199F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62582938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76F6052E-BFBF-BF45-660C-FECBD4F9E2C6}"/>
              </a:ext>
            </a:extLst>
          </p:cNvPr>
          <p:cNvPicPr>
            <a:picLocks noChangeAspect="1"/>
          </p:cNvPicPr>
          <p:nvPr/>
        </p:nvPicPr>
        <p:blipFill rotWithShape="1">
          <a:blip r:embed="rId2"/>
          <a:srcRect t="9723" b="9723"/>
          <a:stretch/>
        </p:blipFill>
        <p:spPr>
          <a:xfrm>
            <a:off x="20" y="-1"/>
            <a:ext cx="12191980" cy="4394997"/>
          </a:xfrm>
          <a:prstGeom prst="rect">
            <a:avLst/>
          </a:prstGeom>
        </p:spPr>
      </p:pic>
      <p:sp>
        <p:nvSpPr>
          <p:cNvPr id="32" name="Freeform: Shape 31">
            <a:extLst>
              <a:ext uri="{FF2B5EF4-FFF2-40B4-BE49-F238E27FC236}">
                <a16:creationId xmlns:a16="http://schemas.microsoft.com/office/drawing/2014/main" id="{303CC970-4826-4CED-8063-0FB676635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286518" y="4564049"/>
            <a:ext cx="3905483" cy="2293951"/>
          </a:xfrm>
          <a:custGeom>
            <a:avLst/>
            <a:gdLst>
              <a:gd name="connsiteX0" fmla="*/ 0 w 3905483"/>
              <a:gd name="connsiteY0" fmla="*/ 2293951 h 2293951"/>
              <a:gd name="connsiteX1" fmla="*/ 3905483 w 3905483"/>
              <a:gd name="connsiteY1" fmla="*/ 2293951 h 2293951"/>
              <a:gd name="connsiteX2" fmla="*/ 3905483 w 3905483"/>
              <a:gd name="connsiteY2" fmla="*/ 0 h 2293951"/>
              <a:gd name="connsiteX3" fmla="*/ 2479521 w 3905483"/>
              <a:gd name="connsiteY3" fmla="*/ 0 h 2293951"/>
              <a:gd name="connsiteX4" fmla="*/ 1739055 w 3905483"/>
              <a:gd name="connsiteY4" fmla="*/ 0 h 2293951"/>
              <a:gd name="connsiteX5" fmla="*/ 1737976 w 3905483"/>
              <a:gd name="connsiteY5" fmla="*/ 2332 h 2293951"/>
              <a:gd name="connsiteX6" fmla="*/ 1061319 w 3905483"/>
              <a:gd name="connsiteY6" fmla="*/ 2332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483" h="2293951">
                <a:moveTo>
                  <a:pt x="0" y="2293951"/>
                </a:moveTo>
                <a:lnTo>
                  <a:pt x="3905483" y="2293951"/>
                </a:lnTo>
                <a:lnTo>
                  <a:pt x="3905483" y="0"/>
                </a:lnTo>
                <a:lnTo>
                  <a:pt x="2479521" y="0"/>
                </a:lnTo>
                <a:lnTo>
                  <a:pt x="1739055" y="0"/>
                </a:lnTo>
                <a:lnTo>
                  <a:pt x="1737976" y="2332"/>
                </a:lnTo>
                <a:lnTo>
                  <a:pt x="1061319" y="2332"/>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14490D63-3365-45CC-AC50-705C1B768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564049"/>
            <a:ext cx="9110805" cy="2293951"/>
          </a:xfrm>
          <a:custGeom>
            <a:avLst/>
            <a:gdLst>
              <a:gd name="connsiteX0" fmla="*/ 0 w 9110805"/>
              <a:gd name="connsiteY0" fmla="*/ 2293951 h 2293951"/>
              <a:gd name="connsiteX1" fmla="*/ 107316 w 9110805"/>
              <a:gd name="connsiteY1" fmla="*/ 2293951 h 2293951"/>
              <a:gd name="connsiteX2" fmla="*/ 7277190 w 9110805"/>
              <a:gd name="connsiteY2" fmla="*/ 2293951 h 2293951"/>
              <a:gd name="connsiteX3" fmla="*/ 8048407 w 9110805"/>
              <a:gd name="connsiteY3" fmla="*/ 2293951 h 2293951"/>
              <a:gd name="connsiteX4" fmla="*/ 9110805 w 9110805"/>
              <a:gd name="connsiteY4" fmla="*/ 0 h 2293951"/>
              <a:gd name="connsiteX5" fmla="*/ 8339588 w 9110805"/>
              <a:gd name="connsiteY5" fmla="*/ 0 h 2293951"/>
              <a:gd name="connsiteX6" fmla="*/ 107316 w 9110805"/>
              <a:gd name="connsiteY6" fmla="*/ 0 h 2293951"/>
              <a:gd name="connsiteX7" fmla="*/ 0 w 9110805"/>
              <a:gd name="connsiteY7" fmla="*/ 0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0805" h="2293951">
                <a:moveTo>
                  <a:pt x="0" y="2293951"/>
                </a:moveTo>
                <a:lnTo>
                  <a:pt x="107316" y="2293951"/>
                </a:lnTo>
                <a:lnTo>
                  <a:pt x="7277190" y="2293951"/>
                </a:lnTo>
                <a:lnTo>
                  <a:pt x="8048407" y="2293951"/>
                </a:lnTo>
                <a:lnTo>
                  <a:pt x="9110805" y="0"/>
                </a:lnTo>
                <a:lnTo>
                  <a:pt x="8339588" y="0"/>
                </a:lnTo>
                <a:lnTo>
                  <a:pt x="107316" y="0"/>
                </a:lnTo>
                <a:lnTo>
                  <a:pt x="0" y="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437641D-253D-0A79-03A7-0F2F412479FF}"/>
              </a:ext>
            </a:extLst>
          </p:cNvPr>
          <p:cNvSpPr>
            <a:spLocks noGrp="1"/>
          </p:cNvSpPr>
          <p:nvPr>
            <p:ph type="subTitle" idx="1"/>
          </p:nvPr>
        </p:nvSpPr>
        <p:spPr>
          <a:xfrm>
            <a:off x="1" y="6115050"/>
            <a:ext cx="7824082" cy="742949"/>
          </a:xfrm>
        </p:spPr>
        <p:txBody>
          <a:bodyPr>
            <a:noAutofit/>
          </a:bodyPr>
          <a:lstStyle/>
          <a:p>
            <a:pPr algn="l"/>
            <a:r>
              <a:rPr lang="en-US" sz="1600" dirty="0">
                <a:solidFill>
                  <a:srgbClr val="FFFFFF"/>
                </a:solidFill>
              </a:rPr>
              <a:t>Justin Tice &amp; Megan Hoeksema</a:t>
            </a:r>
          </a:p>
          <a:p>
            <a:pPr algn="l"/>
            <a:r>
              <a:rPr lang="en-US" sz="1600" dirty="0">
                <a:solidFill>
                  <a:srgbClr val="FFFFFF"/>
                </a:solidFill>
              </a:rPr>
              <a:t>March 1, 2023</a:t>
            </a:r>
          </a:p>
        </p:txBody>
      </p:sp>
      <p:sp>
        <p:nvSpPr>
          <p:cNvPr id="2" name="Title 1">
            <a:extLst>
              <a:ext uri="{FF2B5EF4-FFF2-40B4-BE49-F238E27FC236}">
                <a16:creationId xmlns:a16="http://schemas.microsoft.com/office/drawing/2014/main" id="{05B0313F-291B-C80C-86F2-D13D692E2A18}"/>
              </a:ext>
            </a:extLst>
          </p:cNvPr>
          <p:cNvSpPr>
            <a:spLocks noGrp="1"/>
          </p:cNvSpPr>
          <p:nvPr>
            <p:ph type="ctrTitle"/>
          </p:nvPr>
        </p:nvSpPr>
        <p:spPr>
          <a:xfrm>
            <a:off x="-2849" y="4826332"/>
            <a:ext cx="8058150" cy="1026435"/>
          </a:xfrm>
        </p:spPr>
        <p:txBody>
          <a:bodyPr>
            <a:normAutofit fontScale="90000"/>
          </a:bodyPr>
          <a:lstStyle/>
          <a:p>
            <a:pPr algn="l"/>
            <a:r>
              <a:rPr lang="en-US" sz="4800" dirty="0">
                <a:solidFill>
                  <a:srgbClr val="FFFFFF"/>
                </a:solidFill>
              </a:rPr>
              <a:t>Capstone Final Project:</a:t>
            </a:r>
            <a:br>
              <a:rPr lang="en-US" sz="4800" dirty="0">
                <a:solidFill>
                  <a:srgbClr val="FFFFFF"/>
                </a:solidFill>
              </a:rPr>
            </a:br>
            <a:r>
              <a:rPr lang="en-US" sz="4800" dirty="0">
                <a:solidFill>
                  <a:srgbClr val="FFFFFF"/>
                </a:solidFill>
              </a:rPr>
              <a:t>Plume Analysis</a:t>
            </a:r>
          </a:p>
        </p:txBody>
      </p:sp>
    </p:spTree>
    <p:extLst>
      <p:ext uri="{BB962C8B-B14F-4D97-AF65-F5344CB8AC3E}">
        <p14:creationId xmlns:p14="http://schemas.microsoft.com/office/powerpoint/2010/main" val="3968978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What patterns of chemical releases do you see, as being reported in the data?</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endParaRPr lang="en-US" sz="2400" dirty="0"/>
          </a:p>
        </p:txBody>
      </p:sp>
    </p:spTree>
    <p:extLst>
      <p:ext uri="{BB962C8B-B14F-4D97-AF65-F5344CB8AC3E}">
        <p14:creationId xmlns:p14="http://schemas.microsoft.com/office/powerpoint/2010/main" val="3794814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endParaRPr lang="en-US" sz="2400" dirty="0"/>
          </a:p>
        </p:txBody>
      </p:sp>
    </p:spTree>
    <p:extLst>
      <p:ext uri="{BB962C8B-B14F-4D97-AF65-F5344CB8AC3E}">
        <p14:creationId xmlns:p14="http://schemas.microsoft.com/office/powerpoint/2010/main" val="100297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CF1C5B5B-BA99-C493-23E4-ABD887B4750B}"/>
              </a:ext>
            </a:extLst>
          </p:cNvPr>
          <p:cNvPicPr>
            <a:picLocks noChangeAspect="1"/>
          </p:cNvPicPr>
          <p:nvPr/>
        </p:nvPicPr>
        <p:blipFill>
          <a:blip r:embed="rId2"/>
          <a:stretch>
            <a:fillRect/>
          </a:stretch>
        </p:blipFill>
        <p:spPr>
          <a:xfrm>
            <a:off x="938127" y="2344709"/>
            <a:ext cx="6822367" cy="1627216"/>
          </a:xfrm>
          <a:prstGeom prst="rect">
            <a:avLst/>
          </a:prstGeom>
        </p:spPr>
      </p:pic>
      <p:pic>
        <p:nvPicPr>
          <p:cNvPr id="7" name="Picture 6">
            <a:extLst>
              <a:ext uri="{FF2B5EF4-FFF2-40B4-BE49-F238E27FC236}">
                <a16:creationId xmlns:a16="http://schemas.microsoft.com/office/drawing/2014/main" id="{304F45EB-7807-2017-FE53-D63939561C18}"/>
              </a:ext>
            </a:extLst>
          </p:cNvPr>
          <p:cNvPicPr>
            <a:picLocks noChangeAspect="1"/>
          </p:cNvPicPr>
          <p:nvPr/>
        </p:nvPicPr>
        <p:blipFill>
          <a:blip r:embed="rId3"/>
          <a:stretch>
            <a:fillRect/>
          </a:stretch>
        </p:blipFill>
        <p:spPr>
          <a:xfrm>
            <a:off x="7973673" y="1844953"/>
            <a:ext cx="3927763" cy="2567887"/>
          </a:xfrm>
          <a:prstGeom prst="rect">
            <a:avLst/>
          </a:prstGeom>
        </p:spPr>
      </p:pic>
      <p:sp>
        <p:nvSpPr>
          <p:cNvPr id="8" name="TextBox 7">
            <a:extLst>
              <a:ext uri="{FF2B5EF4-FFF2-40B4-BE49-F238E27FC236}">
                <a16:creationId xmlns:a16="http://schemas.microsoft.com/office/drawing/2014/main" id="{FB663330-621C-D16E-C9D6-E0B096C84DB6}"/>
              </a:ext>
            </a:extLst>
          </p:cNvPr>
          <p:cNvSpPr txBox="1"/>
          <p:nvPr/>
        </p:nvSpPr>
        <p:spPr>
          <a:xfrm>
            <a:off x="66675" y="4826534"/>
            <a:ext cx="12014488" cy="1754326"/>
          </a:xfrm>
          <a:prstGeom prst="rect">
            <a:avLst/>
          </a:prstGeom>
          <a:noFill/>
        </p:spPr>
        <p:txBody>
          <a:bodyPr wrap="square" rtlCol="0">
            <a:spAutoFit/>
          </a:bodyPr>
          <a:lstStyle/>
          <a:p>
            <a:r>
              <a:rPr lang="en-US" b="1" u="sng" dirty="0"/>
              <a:t>Distance Analysis:</a:t>
            </a:r>
          </a:p>
          <a:p>
            <a:endParaRPr lang="en-US" b="1" u="sng" dirty="0"/>
          </a:p>
          <a:p>
            <a:pPr marL="285750" indent="-285750">
              <a:buFont typeface="Arial" panose="020B0604020202020204" pitchFamily="34" charset="0"/>
              <a:buChar char="•"/>
            </a:pPr>
            <a:r>
              <a:rPr lang="en-US" dirty="0" err="1"/>
              <a:t>Kasios</a:t>
            </a:r>
            <a:r>
              <a:rPr lang="en-US" dirty="0"/>
              <a:t> Office Furniture is closest to Sensors 1, 7, 8</a:t>
            </a:r>
          </a:p>
          <a:p>
            <a:pPr marL="285750" indent="-285750">
              <a:buFont typeface="Arial" panose="020B0604020202020204" pitchFamily="34" charset="0"/>
              <a:buChar char="•"/>
            </a:pPr>
            <a:r>
              <a:rPr lang="en-US" dirty="0"/>
              <a:t>Radiance </a:t>
            </a:r>
            <a:r>
              <a:rPr lang="en-US" dirty="0" err="1"/>
              <a:t>ColourTek</a:t>
            </a:r>
            <a:r>
              <a:rPr lang="en-US" dirty="0"/>
              <a:t> is closest to Sensors 5, 6, 9</a:t>
            </a:r>
          </a:p>
          <a:p>
            <a:pPr marL="285750" indent="-285750">
              <a:buFont typeface="Arial" panose="020B0604020202020204" pitchFamily="34" charset="0"/>
              <a:buChar char="•"/>
            </a:pPr>
            <a:r>
              <a:rPr lang="en-US" dirty="0"/>
              <a:t>Indigo Sol Boards is the furthers away from all sensors except sensor 9, however, it is not the closest factory.</a:t>
            </a:r>
          </a:p>
          <a:p>
            <a:pPr marL="285750" indent="-285750">
              <a:buFont typeface="Arial" panose="020B0604020202020204" pitchFamily="34" charset="0"/>
              <a:buChar char="•"/>
            </a:pPr>
            <a:r>
              <a:rPr lang="en-US" dirty="0"/>
              <a:t>Roadrunner Fitness Electronics is closest to Sensors 2, 3, 4</a:t>
            </a:r>
          </a:p>
        </p:txBody>
      </p:sp>
    </p:spTree>
    <p:extLst>
      <p:ext uri="{BB962C8B-B14F-4D97-AF65-F5344CB8AC3E}">
        <p14:creationId xmlns:p14="http://schemas.microsoft.com/office/powerpoint/2010/main" val="634670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Conclusions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Time Analysis:</a:t>
            </a:r>
          </a:p>
        </p:txBody>
      </p:sp>
    </p:spTree>
    <p:extLst>
      <p:ext uri="{BB962C8B-B14F-4D97-AF65-F5344CB8AC3E}">
        <p14:creationId xmlns:p14="http://schemas.microsoft.com/office/powerpoint/2010/main" val="57319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10224601" cy="1188720"/>
          </a:xfrm>
        </p:spPr>
        <p:txBody>
          <a:bodyPr>
            <a:normAutofit fontScale="90000"/>
          </a:bodyPr>
          <a:lstStyle/>
          <a:p>
            <a:r>
              <a:rPr lang="en-US" b="1" dirty="0"/>
              <a:t>Monitoring in the </a:t>
            </a:r>
            <a:r>
              <a:rPr lang="en-US" b="1" dirty="0" err="1"/>
              <a:t>Lekagul</a:t>
            </a:r>
            <a:r>
              <a:rPr lang="en-US" b="1" dirty="0"/>
              <a:t> Wildlife Preserve Area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043710" y="1920239"/>
            <a:ext cx="11148290" cy="4937761"/>
          </a:xfrm>
        </p:spPr>
        <p:txBody>
          <a:bodyPr anchor="t">
            <a:normAutofit fontScale="92500" lnSpcReduction="20000"/>
          </a:bodyPr>
          <a:lstStyle/>
          <a:p>
            <a:r>
              <a:rPr lang="en-US" sz="2400" dirty="0" err="1"/>
              <a:t>Mistford</a:t>
            </a:r>
            <a:r>
              <a:rPr lang="en-US" sz="2400" dirty="0"/>
              <a:t> Pact of 2010 - ensure an environmentally sound and economically supportive partnership</a:t>
            </a:r>
          </a:p>
          <a:p>
            <a:r>
              <a:rPr lang="en-US" sz="2400" dirty="0"/>
              <a:t>9 air-sampling sensors are located around the town and in the preserve to monitor air quality.</a:t>
            </a:r>
          </a:p>
          <a:p>
            <a:r>
              <a:rPr lang="en-US" sz="2200" dirty="0"/>
              <a:t>Chemicals</a:t>
            </a:r>
          </a:p>
          <a:p>
            <a:pPr lvl="1"/>
            <a:r>
              <a:rPr lang="en-US" sz="1900" u="sng" dirty="0"/>
              <a:t>AGOC-3 </a:t>
            </a:r>
            <a:r>
              <a:rPr lang="en-US" sz="1900" dirty="0"/>
              <a:t>- Low-VOC:  volatile organic compounds that are not harmful to the environment and humans.</a:t>
            </a:r>
          </a:p>
          <a:p>
            <a:pPr lvl="1"/>
            <a:r>
              <a:rPr lang="en-US" sz="1900" u="sng" dirty="0" err="1"/>
              <a:t>Appluimonia</a:t>
            </a:r>
            <a:r>
              <a:rPr lang="en-US" sz="1900" dirty="0"/>
              <a:t> - Odor producing substance, not at high enough levels that can cause serious harm, long-term heath effects or even death in humans and animals</a:t>
            </a:r>
            <a:r>
              <a:rPr lang="en-US" sz="1600" dirty="0"/>
              <a:t>. </a:t>
            </a:r>
          </a:p>
          <a:p>
            <a:pPr lvl="1"/>
            <a:r>
              <a:rPr lang="en-US" sz="1900" u="sng" dirty="0" err="1"/>
              <a:t>Chlorodinine</a:t>
            </a:r>
            <a:r>
              <a:rPr lang="en-US" sz="1900" dirty="0"/>
              <a:t> - Corrosive disinfectant/sterilizing agent that is harmful if inhaled or swallowed.</a:t>
            </a:r>
          </a:p>
          <a:p>
            <a:pPr lvl="1"/>
            <a:r>
              <a:rPr lang="en-US" sz="1900" u="sng" dirty="0" err="1"/>
              <a:t>Methylsomolene</a:t>
            </a:r>
            <a:r>
              <a:rPr lang="en-US" sz="1900" dirty="0"/>
              <a:t> – A volatile organic compound that causes toxic side effects in vertebrates</a:t>
            </a:r>
            <a:endParaRPr lang="en-US" sz="1600" dirty="0"/>
          </a:p>
          <a:p>
            <a:r>
              <a:rPr lang="en-US" sz="2400" dirty="0"/>
              <a:t>Companies near the town</a:t>
            </a:r>
          </a:p>
          <a:p>
            <a:pPr lvl="1"/>
            <a:r>
              <a:rPr lang="en-US" sz="2000" dirty="0"/>
              <a:t>Roadrunner Fitness Electronics</a:t>
            </a:r>
          </a:p>
          <a:p>
            <a:pPr lvl="2"/>
            <a:r>
              <a:rPr lang="en-US" sz="1600" dirty="0"/>
              <a:t>Produces person fitness trackers, heart rate monitors, </a:t>
            </a:r>
            <a:r>
              <a:rPr lang="en-US" sz="1600" dirty="0" err="1"/>
              <a:t>etc</a:t>
            </a:r>
            <a:r>
              <a:rPr lang="en-US" sz="1600" dirty="0"/>
              <a:t>… </a:t>
            </a:r>
          </a:p>
          <a:p>
            <a:pPr lvl="1"/>
            <a:r>
              <a:rPr lang="en-US" sz="2000" dirty="0" err="1"/>
              <a:t>Kasios</a:t>
            </a:r>
            <a:r>
              <a:rPr lang="en-US" sz="2000" dirty="0"/>
              <a:t> Office Furniture</a:t>
            </a:r>
          </a:p>
          <a:p>
            <a:pPr lvl="2"/>
            <a:r>
              <a:rPr lang="en-US" sz="1600" dirty="0"/>
              <a:t>Produces metal and composite-wood furniture</a:t>
            </a:r>
          </a:p>
          <a:p>
            <a:pPr lvl="1"/>
            <a:r>
              <a:rPr lang="en-US" sz="2000" dirty="0"/>
              <a:t>Radiance </a:t>
            </a:r>
            <a:r>
              <a:rPr lang="en-US" sz="2000" dirty="0" err="1"/>
              <a:t>ColourTek</a:t>
            </a:r>
            <a:endParaRPr lang="en-US" sz="2000" dirty="0"/>
          </a:p>
          <a:p>
            <a:pPr lvl="2"/>
            <a:r>
              <a:rPr lang="en-US" sz="1600" dirty="0"/>
              <a:t>Produces solvent based optically variable metallic flake paints.</a:t>
            </a:r>
          </a:p>
          <a:p>
            <a:pPr lvl="1"/>
            <a:r>
              <a:rPr lang="en-US" sz="2000" dirty="0"/>
              <a:t>Indigo Sol Boards</a:t>
            </a:r>
          </a:p>
          <a:p>
            <a:pPr lvl="2"/>
            <a:r>
              <a:rPr lang="en-US" sz="1600" dirty="0"/>
              <a:t>Produces skateboards and snowboards</a:t>
            </a:r>
          </a:p>
        </p:txBody>
      </p:sp>
    </p:spTree>
    <p:extLst>
      <p:ext uri="{BB962C8B-B14F-4D97-AF65-F5344CB8AC3E}">
        <p14:creationId xmlns:p14="http://schemas.microsoft.com/office/powerpoint/2010/main" val="3116941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Research Questions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72362" y="1920239"/>
            <a:ext cx="10710087" cy="4737735"/>
          </a:xfrm>
        </p:spPr>
        <p:txBody>
          <a:bodyPr anchor="t">
            <a:normAutofit fontScale="92500"/>
          </a:bodyPr>
          <a:lstStyle/>
          <a:p>
            <a:r>
              <a:rPr lang="en-US" sz="2400" b="0" dirty="0">
                <a:effectLst/>
                <a:latin typeface="Consolas" panose="020B0609020204030204" pitchFamily="49" charset="0"/>
              </a:rPr>
              <a:t>Characterize the sensors’ performance and operation. Are they all working properly at all times? Can you detect any unexpected behaviors of the sensors through analyzing the readings they capture?</a:t>
            </a:r>
          </a:p>
          <a:p>
            <a:endParaRPr lang="en-US" sz="2400" dirty="0">
              <a:latin typeface="Consolas" panose="020B0609020204030204" pitchFamily="49" charset="0"/>
            </a:endParaRPr>
          </a:p>
          <a:p>
            <a:r>
              <a:rPr lang="en-US" sz="2400" b="0" dirty="0">
                <a:effectLst/>
                <a:latin typeface="Consolas" panose="020B0609020204030204" pitchFamily="49" charset="0"/>
              </a:rPr>
              <a:t>Now turn your attention to the chemicals themselves. Which chemicals are being detected by the sensor group? What patterns of chemical releases do you see, as being reported in the data?</a:t>
            </a:r>
          </a:p>
          <a:p>
            <a:endParaRPr lang="en-US" sz="2400" dirty="0">
              <a:latin typeface="Consolas" panose="020B0609020204030204" pitchFamily="49" charset="0"/>
            </a:endParaRPr>
          </a:p>
          <a:p>
            <a:r>
              <a:rPr lang="en-US" sz="2400" b="0" dirty="0">
                <a:effectLst/>
                <a:latin typeface="Consolas" panose="020B0609020204030204" pitchFamily="49" charset="0"/>
              </a:rPr>
              <a:t>Which factories are responsible for which chemical releases? Carefully describe how you determined this using all the data you have available. For the factories you identified, describe any observed patterns of operation revealed in the data.</a:t>
            </a:r>
          </a:p>
          <a:p>
            <a:endParaRPr lang="en-US" sz="3600" dirty="0"/>
          </a:p>
        </p:txBody>
      </p:sp>
    </p:spTree>
    <p:extLst>
      <p:ext uri="{BB962C8B-B14F-4D97-AF65-F5344CB8AC3E}">
        <p14:creationId xmlns:p14="http://schemas.microsoft.com/office/powerpoint/2010/main" val="230025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Datasets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043710" y="1919668"/>
            <a:ext cx="10746220" cy="4710303"/>
          </a:xfrm>
        </p:spPr>
        <p:txBody>
          <a:bodyPr anchor="t">
            <a:normAutofit/>
          </a:bodyPr>
          <a:lstStyle/>
          <a:p>
            <a:r>
              <a:rPr lang="en-US" sz="2400" dirty="0"/>
              <a:t>Sensor data </a:t>
            </a:r>
          </a:p>
          <a:p>
            <a:pPr lvl="1"/>
            <a:r>
              <a:rPr lang="en-US" sz="2000" dirty="0"/>
              <a:t>3 months (April, August, December), every hour/day/month</a:t>
            </a:r>
          </a:p>
          <a:p>
            <a:pPr lvl="1"/>
            <a:r>
              <a:rPr lang="en-US" sz="2000" dirty="0"/>
              <a:t>9 different sensors</a:t>
            </a:r>
          </a:p>
          <a:p>
            <a:pPr lvl="1"/>
            <a:r>
              <a:rPr lang="en-US" sz="2000" dirty="0"/>
              <a:t>Readings of each chemical in parts per million (ppm)</a:t>
            </a:r>
          </a:p>
          <a:p>
            <a:r>
              <a:rPr lang="en-US" sz="2400" dirty="0"/>
              <a:t>Meteorological data</a:t>
            </a:r>
          </a:p>
          <a:p>
            <a:r>
              <a:rPr lang="en-US" sz="2400" dirty="0"/>
              <a:t>Location data </a:t>
            </a:r>
          </a:p>
          <a:p>
            <a:pPr lvl="1"/>
            <a:r>
              <a:rPr lang="en-US" sz="2000" dirty="0"/>
              <a:t>Gives the x, y coordinates for 9 sensors and 4 factories</a:t>
            </a:r>
          </a:p>
          <a:p>
            <a:pPr lvl="1"/>
            <a:r>
              <a:rPr lang="en-US" sz="2000" dirty="0"/>
              <a:t>Calculated the distances between each factory and sensor</a:t>
            </a:r>
          </a:p>
        </p:txBody>
      </p:sp>
      <p:pic>
        <p:nvPicPr>
          <p:cNvPr id="5" name="Picture 4">
            <a:extLst>
              <a:ext uri="{FF2B5EF4-FFF2-40B4-BE49-F238E27FC236}">
                <a16:creationId xmlns:a16="http://schemas.microsoft.com/office/drawing/2014/main" id="{FCB4F47C-A5FE-C43E-9F3C-D4078F32C6AE}"/>
              </a:ext>
            </a:extLst>
          </p:cNvPr>
          <p:cNvPicPr>
            <a:picLocks noChangeAspect="1"/>
          </p:cNvPicPr>
          <p:nvPr/>
        </p:nvPicPr>
        <p:blipFill>
          <a:blip r:embed="rId2"/>
          <a:stretch>
            <a:fillRect/>
          </a:stretch>
        </p:blipFill>
        <p:spPr>
          <a:xfrm>
            <a:off x="7886402" y="4027055"/>
            <a:ext cx="4079018" cy="2716930"/>
          </a:xfrm>
          <a:prstGeom prst="rect">
            <a:avLst/>
          </a:prstGeom>
        </p:spPr>
      </p:pic>
    </p:spTree>
    <p:extLst>
      <p:ext uri="{BB962C8B-B14F-4D97-AF65-F5344CB8AC3E}">
        <p14:creationId xmlns:p14="http://schemas.microsoft.com/office/powerpoint/2010/main" val="227578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Data Preparation</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412398" y="2000781"/>
            <a:ext cx="9367204" cy="4041648"/>
          </a:xfrm>
        </p:spPr>
        <p:txBody>
          <a:bodyPr anchor="t">
            <a:normAutofit/>
          </a:bodyPr>
          <a:lstStyle/>
          <a:p>
            <a:r>
              <a:rPr lang="en-US" sz="2400" dirty="0"/>
              <a:t>Sensor Data</a:t>
            </a:r>
          </a:p>
          <a:p>
            <a:pPr lvl="1"/>
            <a:r>
              <a:rPr lang="en-US" sz="2000" dirty="0"/>
              <a:t>Rename column titles. The Date Time column has a whitespace at the end.</a:t>
            </a:r>
          </a:p>
          <a:p>
            <a:pPr lvl="1"/>
            <a:r>
              <a:rPr lang="en-US" sz="2000" dirty="0"/>
              <a:t>Convert the date time column to datetime in order to create visualizations.</a:t>
            </a:r>
          </a:p>
          <a:p>
            <a:pPr lvl="1"/>
            <a:r>
              <a:rPr lang="en-US" sz="2000"/>
              <a:t>No </a:t>
            </a:r>
            <a:r>
              <a:rPr lang="en-US" sz="2000" dirty="0"/>
              <a:t>null values.</a:t>
            </a:r>
          </a:p>
          <a:p>
            <a:pPr lvl="1"/>
            <a:endParaRPr lang="en-US" sz="2000" dirty="0"/>
          </a:p>
          <a:p>
            <a:r>
              <a:rPr lang="en-US" sz="2400" dirty="0"/>
              <a:t>Meteorological Data</a:t>
            </a:r>
          </a:p>
          <a:p>
            <a:r>
              <a:rPr lang="en-US" sz="2400" dirty="0"/>
              <a:t>Location Data</a:t>
            </a:r>
          </a:p>
          <a:p>
            <a:pPr lvl="1"/>
            <a:r>
              <a:rPr lang="en-US" sz="2000" dirty="0"/>
              <a:t>Data was provided in word file.</a:t>
            </a:r>
          </a:p>
          <a:p>
            <a:pPr lvl="1"/>
            <a:r>
              <a:rPr lang="en-US" sz="2000" dirty="0"/>
              <a:t>Pandas DF manually created.</a:t>
            </a:r>
          </a:p>
        </p:txBody>
      </p:sp>
    </p:spTree>
    <p:extLst>
      <p:ext uri="{BB962C8B-B14F-4D97-AF65-F5344CB8AC3E}">
        <p14:creationId xmlns:p14="http://schemas.microsoft.com/office/powerpoint/2010/main" val="1921834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326201" cy="1019695"/>
          </a:xfrm>
        </p:spPr>
        <p:txBody>
          <a:bodyPr>
            <a:noAutofit/>
          </a:bodyPr>
          <a:lstStyle/>
          <a:p>
            <a:r>
              <a:rPr lang="en-US" sz="3200" b="0" dirty="0">
                <a:effectLst/>
                <a:latin typeface="Consolas" panose="020B0609020204030204" pitchFamily="49" charset="0"/>
              </a:rPr>
              <a:t>Characterization of the sensors’ performance and operation</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3B0DE6F5-BDAF-70D5-F06B-00F1A317A0B6}"/>
              </a:ext>
            </a:extLst>
          </p:cNvPr>
          <p:cNvSpPr txBox="1"/>
          <p:nvPr/>
        </p:nvSpPr>
        <p:spPr>
          <a:xfrm>
            <a:off x="349132" y="4791970"/>
            <a:ext cx="11493736" cy="2031325"/>
          </a:xfrm>
          <a:prstGeom prst="rect">
            <a:avLst/>
          </a:prstGeom>
          <a:noFill/>
        </p:spPr>
        <p:txBody>
          <a:bodyPr wrap="square" rtlCol="0">
            <a:spAutoFit/>
          </a:bodyPr>
          <a:lstStyle/>
          <a:p>
            <a:r>
              <a:rPr lang="en-US" b="1" u="sng" dirty="0"/>
              <a:t>Potentially Faulty Sensors/Unexpected Patters in Sensor Behavior</a:t>
            </a:r>
          </a:p>
          <a:p>
            <a:pPr marL="285750" indent="-285750">
              <a:buFont typeface="Arial" panose="020B0604020202020204" pitchFamily="34" charset="0"/>
              <a:buChar char="•"/>
            </a:pPr>
            <a:r>
              <a:rPr lang="en-US" dirty="0"/>
              <a:t>Sensor 8</a:t>
            </a:r>
          </a:p>
          <a:p>
            <a:pPr marL="742950" lvl="1" indent="-285750">
              <a:buFont typeface="Arial" panose="020B0604020202020204" pitchFamily="34" charset="0"/>
              <a:buChar char="•"/>
            </a:pPr>
            <a:r>
              <a:rPr lang="en-US" dirty="0"/>
              <a:t>In April, sensor is picking up 12 significant signals in ¾ chemicals. Going into August, it is only detecting background noise. Then going into December, only 1 spike in </a:t>
            </a:r>
            <a:r>
              <a:rPr lang="en-US" dirty="0" err="1"/>
              <a:t>Methylosmolene</a:t>
            </a:r>
            <a:r>
              <a:rPr lang="en-US" dirty="0"/>
              <a:t> is detected.</a:t>
            </a:r>
          </a:p>
          <a:p>
            <a:pPr marL="285750" indent="-285750">
              <a:buFont typeface="Arial" panose="020B0604020202020204" pitchFamily="34" charset="0"/>
              <a:buChar char="•"/>
            </a:pPr>
            <a:r>
              <a:rPr lang="en-US" dirty="0"/>
              <a:t>Sensor 9</a:t>
            </a:r>
          </a:p>
          <a:p>
            <a:pPr marL="742950" lvl="1" indent="-285750">
              <a:buFont typeface="Arial" panose="020B0604020202020204" pitchFamily="34" charset="0"/>
              <a:buChar char="•"/>
            </a:pPr>
            <a:r>
              <a:rPr lang="en-US" dirty="0"/>
              <a:t>In August, the background noise increases towards the end of the month.</a:t>
            </a:r>
          </a:p>
          <a:p>
            <a:pPr marL="742950" lvl="1" indent="-285750">
              <a:buFont typeface="Arial" panose="020B0604020202020204" pitchFamily="34" charset="0"/>
              <a:buChar char="•"/>
            </a:pPr>
            <a:endParaRPr lang="en-US" dirty="0"/>
          </a:p>
        </p:txBody>
      </p:sp>
      <p:pic>
        <p:nvPicPr>
          <p:cNvPr id="14" name="Picture 13">
            <a:extLst>
              <a:ext uri="{FF2B5EF4-FFF2-40B4-BE49-F238E27FC236}">
                <a16:creationId xmlns:a16="http://schemas.microsoft.com/office/drawing/2014/main" id="{14FB052A-AE5B-5180-4BA9-9FEDF80E59B1}"/>
              </a:ext>
            </a:extLst>
          </p:cNvPr>
          <p:cNvPicPr>
            <a:picLocks noChangeAspect="1"/>
          </p:cNvPicPr>
          <p:nvPr/>
        </p:nvPicPr>
        <p:blipFill>
          <a:blip r:embed="rId2"/>
          <a:stretch>
            <a:fillRect/>
          </a:stretch>
        </p:blipFill>
        <p:spPr>
          <a:xfrm>
            <a:off x="8289254" y="1823113"/>
            <a:ext cx="3738561" cy="2968857"/>
          </a:xfrm>
          <a:prstGeom prst="rect">
            <a:avLst/>
          </a:prstGeom>
        </p:spPr>
      </p:pic>
      <p:pic>
        <p:nvPicPr>
          <p:cNvPr id="22" name="Picture 21">
            <a:extLst>
              <a:ext uri="{FF2B5EF4-FFF2-40B4-BE49-F238E27FC236}">
                <a16:creationId xmlns:a16="http://schemas.microsoft.com/office/drawing/2014/main" id="{11D107DC-08FC-1A7A-F454-AF0ED054E2E2}"/>
              </a:ext>
            </a:extLst>
          </p:cNvPr>
          <p:cNvPicPr>
            <a:picLocks noChangeAspect="1"/>
          </p:cNvPicPr>
          <p:nvPr/>
        </p:nvPicPr>
        <p:blipFill>
          <a:blip r:embed="rId3"/>
          <a:stretch>
            <a:fillRect/>
          </a:stretch>
        </p:blipFill>
        <p:spPr>
          <a:xfrm>
            <a:off x="1214436" y="1783547"/>
            <a:ext cx="3662363" cy="2945929"/>
          </a:xfrm>
          <a:prstGeom prst="rect">
            <a:avLst/>
          </a:prstGeom>
        </p:spPr>
      </p:pic>
      <p:pic>
        <p:nvPicPr>
          <p:cNvPr id="23" name="Picture 22">
            <a:extLst>
              <a:ext uri="{FF2B5EF4-FFF2-40B4-BE49-F238E27FC236}">
                <a16:creationId xmlns:a16="http://schemas.microsoft.com/office/drawing/2014/main" id="{5811AEFF-DB76-33DA-4965-B101714C6827}"/>
              </a:ext>
            </a:extLst>
          </p:cNvPr>
          <p:cNvPicPr>
            <a:picLocks noChangeAspect="1"/>
          </p:cNvPicPr>
          <p:nvPr/>
        </p:nvPicPr>
        <p:blipFill>
          <a:blip r:embed="rId4"/>
          <a:stretch>
            <a:fillRect/>
          </a:stretch>
        </p:blipFill>
        <p:spPr>
          <a:xfrm>
            <a:off x="5119581" y="2093424"/>
            <a:ext cx="2856781" cy="2326176"/>
          </a:xfrm>
          <a:prstGeom prst="rect">
            <a:avLst/>
          </a:prstGeom>
        </p:spPr>
      </p:pic>
      <p:cxnSp>
        <p:nvCxnSpPr>
          <p:cNvPr id="24" name="Straight Arrow Connector 23">
            <a:extLst>
              <a:ext uri="{FF2B5EF4-FFF2-40B4-BE49-F238E27FC236}">
                <a16:creationId xmlns:a16="http://schemas.microsoft.com/office/drawing/2014/main" id="{B1B17B33-E9CE-DEEA-86C9-E13EDF768D5A}"/>
              </a:ext>
            </a:extLst>
          </p:cNvPr>
          <p:cNvCxnSpPr>
            <a:stCxn id="22" idx="3"/>
            <a:endCxn id="23" idx="1"/>
          </p:cNvCxnSpPr>
          <p:nvPr/>
        </p:nvCxnSpPr>
        <p:spPr>
          <a:xfrm>
            <a:off x="4876799" y="3256512"/>
            <a:ext cx="24278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7972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4" cy="1188720"/>
          </a:xfrm>
        </p:spPr>
        <p:txBody>
          <a:bodyPr>
            <a:normAutofit/>
          </a:bodyPr>
          <a:lstStyle/>
          <a:p>
            <a:r>
              <a:rPr lang="en-US" sz="3200" b="0" dirty="0">
                <a:effectLst/>
                <a:latin typeface="Consolas" panose="020B0609020204030204" pitchFamily="49" charset="0"/>
              </a:rPr>
              <a:t>Which chemicals are being detected by the sensor group?</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pPr marL="0" indent="0">
              <a:buNone/>
            </a:pPr>
            <a:r>
              <a:rPr lang="en-US" sz="2400" dirty="0"/>
              <a:t>In order to determine if a significant increase is being detected by each sensor, the mean of all readings in the sensor group was calculated, then the cutoff for significance was assigned as the mean + ( 3 * standard deviation).</a:t>
            </a:r>
          </a:p>
        </p:txBody>
      </p:sp>
      <p:pic>
        <p:nvPicPr>
          <p:cNvPr id="5" name="Picture 4">
            <a:extLst>
              <a:ext uri="{FF2B5EF4-FFF2-40B4-BE49-F238E27FC236}">
                <a16:creationId xmlns:a16="http://schemas.microsoft.com/office/drawing/2014/main" id="{7173E0CB-1050-829F-9FB0-7AD534D488AC}"/>
              </a:ext>
            </a:extLst>
          </p:cNvPr>
          <p:cNvPicPr>
            <a:picLocks noChangeAspect="1"/>
          </p:cNvPicPr>
          <p:nvPr/>
        </p:nvPicPr>
        <p:blipFill>
          <a:blip r:embed="rId2"/>
          <a:stretch>
            <a:fillRect/>
          </a:stretch>
        </p:blipFill>
        <p:spPr>
          <a:xfrm>
            <a:off x="1246908" y="3327956"/>
            <a:ext cx="4629843" cy="3356024"/>
          </a:xfrm>
          <a:prstGeom prst="rect">
            <a:avLst/>
          </a:prstGeom>
        </p:spPr>
      </p:pic>
      <p:sp>
        <p:nvSpPr>
          <p:cNvPr id="6" name="TextBox 5">
            <a:extLst>
              <a:ext uri="{FF2B5EF4-FFF2-40B4-BE49-F238E27FC236}">
                <a16:creationId xmlns:a16="http://schemas.microsoft.com/office/drawing/2014/main" id="{D0AD4B54-87DA-932B-67A8-48E5F1B02AFD}"/>
              </a:ext>
            </a:extLst>
          </p:cNvPr>
          <p:cNvSpPr txBox="1"/>
          <p:nvPr/>
        </p:nvSpPr>
        <p:spPr>
          <a:xfrm>
            <a:off x="1246908" y="2958624"/>
            <a:ext cx="4629842" cy="369332"/>
          </a:xfrm>
          <a:prstGeom prst="rect">
            <a:avLst/>
          </a:prstGeom>
          <a:noFill/>
        </p:spPr>
        <p:txBody>
          <a:bodyPr wrap="square" rtlCol="0">
            <a:spAutoFit/>
          </a:bodyPr>
          <a:lstStyle/>
          <a:p>
            <a:pPr algn="ctr"/>
            <a:r>
              <a:rPr lang="en-US" dirty="0"/>
              <a:t>Significance Cut-Off Calculations</a:t>
            </a:r>
          </a:p>
        </p:txBody>
      </p:sp>
      <p:pic>
        <p:nvPicPr>
          <p:cNvPr id="8" name="Picture 7">
            <a:extLst>
              <a:ext uri="{FF2B5EF4-FFF2-40B4-BE49-F238E27FC236}">
                <a16:creationId xmlns:a16="http://schemas.microsoft.com/office/drawing/2014/main" id="{52AA29BB-4DB9-A0D0-7503-7DF20A5778C8}"/>
              </a:ext>
            </a:extLst>
          </p:cNvPr>
          <p:cNvPicPr>
            <a:picLocks noChangeAspect="1"/>
          </p:cNvPicPr>
          <p:nvPr/>
        </p:nvPicPr>
        <p:blipFill>
          <a:blip r:embed="rId3"/>
          <a:stretch>
            <a:fillRect/>
          </a:stretch>
        </p:blipFill>
        <p:spPr>
          <a:xfrm>
            <a:off x="6693940" y="2945860"/>
            <a:ext cx="4734952" cy="3738120"/>
          </a:xfrm>
          <a:prstGeom prst="rect">
            <a:avLst/>
          </a:prstGeom>
        </p:spPr>
      </p:pic>
    </p:spTree>
    <p:extLst>
      <p:ext uri="{BB962C8B-B14F-4D97-AF65-F5344CB8AC3E}">
        <p14:creationId xmlns:p14="http://schemas.microsoft.com/office/powerpoint/2010/main" val="109448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4" cy="1188720"/>
          </a:xfrm>
        </p:spPr>
        <p:txBody>
          <a:bodyPr>
            <a:normAutofit/>
          </a:bodyPr>
          <a:lstStyle/>
          <a:p>
            <a:r>
              <a:rPr lang="en-US" sz="3200" b="0" dirty="0">
                <a:effectLst/>
                <a:latin typeface="Consolas" panose="020B0609020204030204" pitchFamily="49" charset="0"/>
              </a:rPr>
              <a:t>Which chemicals are being detected by the sensor group?</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87908"/>
            <a:ext cx="10945090" cy="1137208"/>
          </a:xfrm>
        </p:spPr>
        <p:txBody>
          <a:bodyPr anchor="t">
            <a:normAutofit/>
          </a:bodyPr>
          <a:lstStyle/>
          <a:p>
            <a:r>
              <a:rPr lang="en-US" sz="1800" dirty="0"/>
              <a:t>After determining the significance cut-offs, we then extracted the chemicals being detected above the cut-off for each sensor. Also extracted the number of times each chemical was being detected significantly.</a:t>
            </a:r>
          </a:p>
          <a:p>
            <a:pPr marL="0" indent="0">
              <a:buNone/>
            </a:pPr>
            <a:endParaRPr lang="en-US" sz="1800" dirty="0"/>
          </a:p>
        </p:txBody>
      </p:sp>
      <p:sp>
        <p:nvSpPr>
          <p:cNvPr id="9" name="TextBox 8">
            <a:extLst>
              <a:ext uri="{FF2B5EF4-FFF2-40B4-BE49-F238E27FC236}">
                <a16:creationId xmlns:a16="http://schemas.microsoft.com/office/drawing/2014/main" id="{F1783EA3-13D8-176B-0D12-E204745F3068}"/>
              </a:ext>
            </a:extLst>
          </p:cNvPr>
          <p:cNvSpPr txBox="1"/>
          <p:nvPr/>
        </p:nvSpPr>
        <p:spPr>
          <a:xfrm>
            <a:off x="9039225" y="2467113"/>
            <a:ext cx="3015840"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t>Appluimonia</a:t>
            </a:r>
            <a:r>
              <a:rPr lang="en-US" sz="1600" dirty="0"/>
              <a:t> is the least detected and detected at very low levels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err="1"/>
              <a:t>Chlorodinine</a:t>
            </a:r>
            <a:r>
              <a:rPr lang="en-US" sz="1600" dirty="0"/>
              <a:t> is detect on almost every sensor, however, at very low levels.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AGOC-3A is the most detected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AGOC-3A and </a:t>
            </a:r>
            <a:r>
              <a:rPr lang="en-US" sz="1600" dirty="0" err="1"/>
              <a:t>Methylosmolene</a:t>
            </a:r>
            <a:r>
              <a:rPr lang="en-US" sz="1600" dirty="0"/>
              <a:t> are detected on every sensor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Sensors 6 and 9 have the highest number of times chemicals are detected</a:t>
            </a:r>
          </a:p>
          <a:p>
            <a:pPr marL="285750" indent="-285750">
              <a:buFont typeface="Arial" panose="020B0604020202020204" pitchFamily="34" charset="0"/>
              <a:buChar char="•"/>
            </a:pPr>
            <a:endParaRPr lang="en-US" sz="1600" dirty="0"/>
          </a:p>
        </p:txBody>
      </p:sp>
      <p:pic>
        <p:nvPicPr>
          <p:cNvPr id="11" name="Picture 10">
            <a:extLst>
              <a:ext uri="{FF2B5EF4-FFF2-40B4-BE49-F238E27FC236}">
                <a16:creationId xmlns:a16="http://schemas.microsoft.com/office/drawing/2014/main" id="{47A0EA4C-4DD4-F88A-D456-6BEEA296C1A2}"/>
              </a:ext>
            </a:extLst>
          </p:cNvPr>
          <p:cNvPicPr>
            <a:picLocks noChangeAspect="1"/>
          </p:cNvPicPr>
          <p:nvPr/>
        </p:nvPicPr>
        <p:blipFill>
          <a:blip r:embed="rId2"/>
          <a:stretch>
            <a:fillRect/>
          </a:stretch>
        </p:blipFill>
        <p:spPr>
          <a:xfrm>
            <a:off x="2376901" y="2304989"/>
            <a:ext cx="5480862" cy="2369786"/>
          </a:xfrm>
          <a:prstGeom prst="rect">
            <a:avLst/>
          </a:prstGeom>
        </p:spPr>
      </p:pic>
      <p:pic>
        <p:nvPicPr>
          <p:cNvPr id="13" name="Picture 12">
            <a:extLst>
              <a:ext uri="{FF2B5EF4-FFF2-40B4-BE49-F238E27FC236}">
                <a16:creationId xmlns:a16="http://schemas.microsoft.com/office/drawing/2014/main" id="{E676A604-0556-02E7-6397-E4658E590747}"/>
              </a:ext>
            </a:extLst>
          </p:cNvPr>
          <p:cNvPicPr>
            <a:picLocks noChangeAspect="1"/>
          </p:cNvPicPr>
          <p:nvPr/>
        </p:nvPicPr>
        <p:blipFill>
          <a:blip r:embed="rId3"/>
          <a:stretch>
            <a:fillRect/>
          </a:stretch>
        </p:blipFill>
        <p:spPr>
          <a:xfrm>
            <a:off x="752474" y="4787250"/>
            <a:ext cx="8149816" cy="2035623"/>
          </a:xfrm>
          <a:prstGeom prst="rect">
            <a:avLst/>
          </a:prstGeom>
        </p:spPr>
      </p:pic>
    </p:spTree>
    <p:extLst>
      <p:ext uri="{BB962C8B-B14F-4D97-AF65-F5344CB8AC3E}">
        <p14:creationId xmlns:p14="http://schemas.microsoft.com/office/powerpoint/2010/main" val="37365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What patterns of chemical releases do you see, as being reported in the data?</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Content Placeholder 8">
            <a:extLst>
              <a:ext uri="{FF2B5EF4-FFF2-40B4-BE49-F238E27FC236}">
                <a16:creationId xmlns:a16="http://schemas.microsoft.com/office/drawing/2014/main" id="{891BBA76-F07F-06EB-EAB6-E4BDE7F6A682}"/>
              </a:ext>
            </a:extLst>
          </p:cNvPr>
          <p:cNvPicPr>
            <a:picLocks noGrp="1" noChangeAspect="1"/>
          </p:cNvPicPr>
          <p:nvPr>
            <p:ph idx="1"/>
          </p:nvPr>
        </p:nvPicPr>
        <p:blipFill>
          <a:blip r:embed="rId2"/>
          <a:stretch>
            <a:fillRect/>
          </a:stretch>
        </p:blipFill>
        <p:spPr>
          <a:xfrm>
            <a:off x="1524000" y="1763732"/>
            <a:ext cx="5831654" cy="1595205"/>
          </a:xfrm>
        </p:spPr>
      </p:pic>
      <p:pic>
        <p:nvPicPr>
          <p:cNvPr id="11" name="Picture 10">
            <a:extLst>
              <a:ext uri="{FF2B5EF4-FFF2-40B4-BE49-F238E27FC236}">
                <a16:creationId xmlns:a16="http://schemas.microsoft.com/office/drawing/2014/main" id="{0133CC56-C123-6E9F-0F00-8ADAA994C988}"/>
              </a:ext>
            </a:extLst>
          </p:cNvPr>
          <p:cNvPicPr>
            <a:picLocks noChangeAspect="1"/>
          </p:cNvPicPr>
          <p:nvPr/>
        </p:nvPicPr>
        <p:blipFill>
          <a:blip r:embed="rId3"/>
          <a:stretch>
            <a:fillRect/>
          </a:stretch>
        </p:blipFill>
        <p:spPr>
          <a:xfrm>
            <a:off x="1523999" y="3421331"/>
            <a:ext cx="5824538" cy="1666378"/>
          </a:xfrm>
          <a:prstGeom prst="rect">
            <a:avLst/>
          </a:prstGeom>
        </p:spPr>
      </p:pic>
      <p:sp>
        <p:nvSpPr>
          <p:cNvPr id="12" name="TextBox 11">
            <a:extLst>
              <a:ext uri="{FF2B5EF4-FFF2-40B4-BE49-F238E27FC236}">
                <a16:creationId xmlns:a16="http://schemas.microsoft.com/office/drawing/2014/main" id="{65C5B045-4598-0978-4495-821B86AFB94B}"/>
              </a:ext>
            </a:extLst>
          </p:cNvPr>
          <p:cNvSpPr txBox="1"/>
          <p:nvPr/>
        </p:nvSpPr>
        <p:spPr>
          <a:xfrm rot="16200000">
            <a:off x="908616" y="2333625"/>
            <a:ext cx="733425" cy="369332"/>
          </a:xfrm>
          <a:prstGeom prst="rect">
            <a:avLst/>
          </a:prstGeom>
          <a:noFill/>
        </p:spPr>
        <p:txBody>
          <a:bodyPr wrap="square" rtlCol="0">
            <a:spAutoFit/>
          </a:bodyPr>
          <a:lstStyle/>
          <a:p>
            <a:r>
              <a:rPr lang="en-US" b="1" dirty="0"/>
              <a:t>April</a:t>
            </a:r>
          </a:p>
        </p:txBody>
      </p:sp>
      <p:sp>
        <p:nvSpPr>
          <p:cNvPr id="13" name="TextBox 12">
            <a:extLst>
              <a:ext uri="{FF2B5EF4-FFF2-40B4-BE49-F238E27FC236}">
                <a16:creationId xmlns:a16="http://schemas.microsoft.com/office/drawing/2014/main" id="{9F8809BC-EF5A-6EB6-ED2D-D9D3053EACD7}"/>
              </a:ext>
            </a:extLst>
          </p:cNvPr>
          <p:cNvSpPr txBox="1"/>
          <p:nvPr/>
        </p:nvSpPr>
        <p:spPr>
          <a:xfrm rot="16200000">
            <a:off x="813308" y="4034909"/>
            <a:ext cx="1009652" cy="369332"/>
          </a:xfrm>
          <a:prstGeom prst="rect">
            <a:avLst/>
          </a:prstGeom>
          <a:noFill/>
        </p:spPr>
        <p:txBody>
          <a:bodyPr wrap="square" rtlCol="0">
            <a:spAutoFit/>
          </a:bodyPr>
          <a:lstStyle/>
          <a:p>
            <a:r>
              <a:rPr lang="en-US" b="1" dirty="0"/>
              <a:t>August</a:t>
            </a:r>
          </a:p>
        </p:txBody>
      </p:sp>
      <p:pic>
        <p:nvPicPr>
          <p:cNvPr id="15" name="Picture 14">
            <a:extLst>
              <a:ext uri="{FF2B5EF4-FFF2-40B4-BE49-F238E27FC236}">
                <a16:creationId xmlns:a16="http://schemas.microsoft.com/office/drawing/2014/main" id="{886ABD27-9928-DAE6-7F9C-F3BD35992903}"/>
              </a:ext>
            </a:extLst>
          </p:cNvPr>
          <p:cNvPicPr>
            <a:picLocks noChangeAspect="1"/>
          </p:cNvPicPr>
          <p:nvPr/>
        </p:nvPicPr>
        <p:blipFill>
          <a:blip r:embed="rId4"/>
          <a:stretch>
            <a:fillRect/>
          </a:stretch>
        </p:blipFill>
        <p:spPr>
          <a:xfrm>
            <a:off x="1523998" y="5166118"/>
            <a:ext cx="5824538" cy="1630451"/>
          </a:xfrm>
          <a:prstGeom prst="rect">
            <a:avLst/>
          </a:prstGeom>
        </p:spPr>
      </p:pic>
      <p:sp>
        <p:nvSpPr>
          <p:cNvPr id="16" name="TextBox 15">
            <a:extLst>
              <a:ext uri="{FF2B5EF4-FFF2-40B4-BE49-F238E27FC236}">
                <a16:creationId xmlns:a16="http://schemas.microsoft.com/office/drawing/2014/main" id="{A39F2C9A-C685-008B-123A-7A7FB1FD6D42}"/>
              </a:ext>
            </a:extLst>
          </p:cNvPr>
          <p:cNvSpPr txBox="1"/>
          <p:nvPr/>
        </p:nvSpPr>
        <p:spPr>
          <a:xfrm rot="16200000">
            <a:off x="685401" y="5614185"/>
            <a:ext cx="1265467" cy="369332"/>
          </a:xfrm>
          <a:prstGeom prst="rect">
            <a:avLst/>
          </a:prstGeom>
          <a:noFill/>
        </p:spPr>
        <p:txBody>
          <a:bodyPr wrap="square" rtlCol="0">
            <a:spAutoFit/>
          </a:bodyPr>
          <a:lstStyle/>
          <a:p>
            <a:r>
              <a:rPr lang="en-US" b="1" dirty="0"/>
              <a:t>December</a:t>
            </a:r>
          </a:p>
        </p:txBody>
      </p:sp>
    </p:spTree>
    <p:extLst>
      <p:ext uri="{BB962C8B-B14F-4D97-AF65-F5344CB8AC3E}">
        <p14:creationId xmlns:p14="http://schemas.microsoft.com/office/powerpoint/2010/main" val="3179231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596</TotalTime>
  <Words>732</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Consolas</vt:lpstr>
      <vt:lpstr>Office Theme</vt:lpstr>
      <vt:lpstr>Capstone Final Project: Plume Analysis</vt:lpstr>
      <vt:lpstr>Monitoring in the Lekagul Wildlife Preserve Area </vt:lpstr>
      <vt:lpstr>Research Questions</vt:lpstr>
      <vt:lpstr>Datasets</vt:lpstr>
      <vt:lpstr>Data Preparation</vt:lpstr>
      <vt:lpstr>Characterization of the sensors’ performance and operation</vt:lpstr>
      <vt:lpstr>Which chemicals are being detected by the sensor group?</vt:lpstr>
      <vt:lpstr>Which chemicals are being detected by the sensor group?</vt:lpstr>
      <vt:lpstr>What patterns of chemical releases do you see, as being reported in the data?</vt:lpstr>
      <vt:lpstr>What patterns of chemical releases do you see, as being reported in the data?</vt:lpstr>
      <vt:lpstr>Which factories are responsible for which chemical releases?</vt:lpstr>
      <vt:lpstr>Which factories are responsible for which chemical releases?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Final Project: Plume Analysis</dc:title>
  <dc:creator>Megan Hoeksema</dc:creator>
  <cp:lastModifiedBy>Megan Hoeksema</cp:lastModifiedBy>
  <cp:revision>10</cp:revision>
  <dcterms:created xsi:type="dcterms:W3CDTF">2023-02-25T14:05:11Z</dcterms:created>
  <dcterms:modified xsi:type="dcterms:W3CDTF">2023-02-26T23:45:09Z</dcterms:modified>
</cp:coreProperties>
</file>