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9" r:id="rId4"/>
    <p:sldId id="258" r:id="rId5"/>
    <p:sldId id="260" r:id="rId6"/>
    <p:sldId id="261" r:id="rId7"/>
    <p:sldId id="263" r:id="rId8"/>
    <p:sldId id="262"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AA59A-80D9-6091-6C52-2196F7B3E4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F2B31A-4619-6069-0870-00BD4A74C5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7B9647-63EC-D2A6-4F86-8A0566B5CAE8}"/>
              </a:ext>
            </a:extLst>
          </p:cNvPr>
          <p:cNvSpPr>
            <a:spLocks noGrp="1"/>
          </p:cNvSpPr>
          <p:nvPr>
            <p:ph type="dt" sz="half" idx="10"/>
          </p:nvPr>
        </p:nvSpPr>
        <p:spPr/>
        <p:txBody>
          <a:bodyPr/>
          <a:lstStyle/>
          <a:p>
            <a:fld id="{F4D57BDD-E64A-4D27-8978-82FFCA18A12C}" type="datetimeFigureOut">
              <a:rPr lang="en-US" smtClean="0"/>
              <a:t>2/25/2023</a:t>
            </a:fld>
            <a:endParaRPr lang="en-US"/>
          </a:p>
        </p:txBody>
      </p:sp>
      <p:sp>
        <p:nvSpPr>
          <p:cNvPr id="5" name="Footer Placeholder 4">
            <a:extLst>
              <a:ext uri="{FF2B5EF4-FFF2-40B4-BE49-F238E27FC236}">
                <a16:creationId xmlns:a16="http://schemas.microsoft.com/office/drawing/2014/main" id="{07B1AE46-76B3-D99C-F0B5-EA20BF92BD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DB36FC-8228-2260-8E0E-2199192D2917}"/>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41624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1BD90-59FD-0804-2F9F-5C3538870F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645A50-ED9F-A9E7-833C-9EBC0082A6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BAFFC2-8672-F819-363A-680C546316B8}"/>
              </a:ext>
            </a:extLst>
          </p:cNvPr>
          <p:cNvSpPr>
            <a:spLocks noGrp="1"/>
          </p:cNvSpPr>
          <p:nvPr>
            <p:ph type="dt" sz="half" idx="10"/>
          </p:nvPr>
        </p:nvSpPr>
        <p:spPr/>
        <p:txBody>
          <a:bodyPr/>
          <a:lstStyle/>
          <a:p>
            <a:fld id="{F4D57BDD-E64A-4D27-8978-82FFCA18A12C}" type="datetimeFigureOut">
              <a:rPr lang="en-US" smtClean="0"/>
              <a:t>2/25/2023</a:t>
            </a:fld>
            <a:endParaRPr lang="en-US"/>
          </a:p>
        </p:txBody>
      </p:sp>
      <p:sp>
        <p:nvSpPr>
          <p:cNvPr id="5" name="Footer Placeholder 4">
            <a:extLst>
              <a:ext uri="{FF2B5EF4-FFF2-40B4-BE49-F238E27FC236}">
                <a16:creationId xmlns:a16="http://schemas.microsoft.com/office/drawing/2014/main" id="{259BB113-625A-CAA3-06D5-7A79EEEBD1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0E4A3E-DACE-C100-0E58-5ABAB952CF80}"/>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580151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5AAA67-5514-99A2-B3CF-F958BED9AE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F3552A-3770-B690-51D7-2B50CDE5E4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E1212-9DB8-900D-583A-3AE615651F0C}"/>
              </a:ext>
            </a:extLst>
          </p:cNvPr>
          <p:cNvSpPr>
            <a:spLocks noGrp="1"/>
          </p:cNvSpPr>
          <p:nvPr>
            <p:ph type="dt" sz="half" idx="10"/>
          </p:nvPr>
        </p:nvSpPr>
        <p:spPr/>
        <p:txBody>
          <a:bodyPr/>
          <a:lstStyle/>
          <a:p>
            <a:fld id="{F4D57BDD-E64A-4D27-8978-82FFCA18A12C}" type="datetimeFigureOut">
              <a:rPr lang="en-US" smtClean="0"/>
              <a:t>2/25/2023</a:t>
            </a:fld>
            <a:endParaRPr lang="en-US"/>
          </a:p>
        </p:txBody>
      </p:sp>
      <p:sp>
        <p:nvSpPr>
          <p:cNvPr id="5" name="Footer Placeholder 4">
            <a:extLst>
              <a:ext uri="{FF2B5EF4-FFF2-40B4-BE49-F238E27FC236}">
                <a16:creationId xmlns:a16="http://schemas.microsoft.com/office/drawing/2014/main" id="{1FC67682-D98A-4D54-95F4-72F8B1B209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C50817-1137-9493-BF23-ABB2D294A63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219668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2578C-7CA0-B86B-B58B-9001247E1B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CDADCB-808B-C30F-0017-9A1DA25591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1361DB-E594-7DBB-716C-11ADCC41857D}"/>
              </a:ext>
            </a:extLst>
          </p:cNvPr>
          <p:cNvSpPr>
            <a:spLocks noGrp="1"/>
          </p:cNvSpPr>
          <p:nvPr>
            <p:ph type="dt" sz="half" idx="10"/>
          </p:nvPr>
        </p:nvSpPr>
        <p:spPr/>
        <p:txBody>
          <a:bodyPr/>
          <a:lstStyle/>
          <a:p>
            <a:fld id="{F4D57BDD-E64A-4D27-8978-82FFCA18A12C}" type="datetimeFigureOut">
              <a:rPr lang="en-US" smtClean="0"/>
              <a:t>2/25/2023</a:t>
            </a:fld>
            <a:endParaRPr lang="en-US"/>
          </a:p>
        </p:txBody>
      </p:sp>
      <p:sp>
        <p:nvSpPr>
          <p:cNvPr id="5" name="Footer Placeholder 4">
            <a:extLst>
              <a:ext uri="{FF2B5EF4-FFF2-40B4-BE49-F238E27FC236}">
                <a16:creationId xmlns:a16="http://schemas.microsoft.com/office/drawing/2014/main" id="{BFFDDEBA-5C4D-CB4E-18F9-614E51BDC7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CE2F3D-9B78-3B25-0D31-1E4F5AB1F29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041170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66623-9881-4519-B7D0-5CFF8A5AE3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EE0B78-BECA-B990-7F00-C1B9F8E71B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185B5C-471B-EFE9-3E80-6B4A2AD0A634}"/>
              </a:ext>
            </a:extLst>
          </p:cNvPr>
          <p:cNvSpPr>
            <a:spLocks noGrp="1"/>
          </p:cNvSpPr>
          <p:nvPr>
            <p:ph type="dt" sz="half" idx="10"/>
          </p:nvPr>
        </p:nvSpPr>
        <p:spPr/>
        <p:txBody>
          <a:bodyPr/>
          <a:lstStyle/>
          <a:p>
            <a:fld id="{F4D57BDD-E64A-4D27-8978-82FFCA18A12C}" type="datetimeFigureOut">
              <a:rPr lang="en-US" smtClean="0"/>
              <a:t>2/25/2023</a:t>
            </a:fld>
            <a:endParaRPr lang="en-US"/>
          </a:p>
        </p:txBody>
      </p:sp>
      <p:sp>
        <p:nvSpPr>
          <p:cNvPr id="5" name="Footer Placeholder 4">
            <a:extLst>
              <a:ext uri="{FF2B5EF4-FFF2-40B4-BE49-F238E27FC236}">
                <a16:creationId xmlns:a16="http://schemas.microsoft.com/office/drawing/2014/main" id="{9AB6859D-D9EB-8B8D-44AA-7A0294708C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B2EC7-CD24-7B2D-8EFB-01EF8C44190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667478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CA515-5806-EC55-F98C-B9700E7513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0F79C1-4D13-F5FD-93A8-27F34CD33C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BAC56C-8A79-4E4C-8540-E61952AC93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7DF8E2-A86D-B664-6F6B-E33AB6554D44}"/>
              </a:ext>
            </a:extLst>
          </p:cNvPr>
          <p:cNvSpPr>
            <a:spLocks noGrp="1"/>
          </p:cNvSpPr>
          <p:nvPr>
            <p:ph type="dt" sz="half" idx="10"/>
          </p:nvPr>
        </p:nvSpPr>
        <p:spPr/>
        <p:txBody>
          <a:bodyPr/>
          <a:lstStyle/>
          <a:p>
            <a:fld id="{F4D57BDD-E64A-4D27-8978-82FFCA18A12C}" type="datetimeFigureOut">
              <a:rPr lang="en-US" smtClean="0"/>
              <a:t>2/25/2023</a:t>
            </a:fld>
            <a:endParaRPr lang="en-US"/>
          </a:p>
        </p:txBody>
      </p:sp>
      <p:sp>
        <p:nvSpPr>
          <p:cNvPr id="6" name="Footer Placeholder 5">
            <a:extLst>
              <a:ext uri="{FF2B5EF4-FFF2-40B4-BE49-F238E27FC236}">
                <a16:creationId xmlns:a16="http://schemas.microsoft.com/office/drawing/2014/main" id="{E7CBE226-7368-A9C4-64CC-323767E8A1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6FB63D7-D8D7-80C8-7D68-023A7C53EB52}"/>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661913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109F9-33C0-1074-4CF9-F3C4FCD797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A86C92-C577-7CED-BB29-5560D5BF35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03B931-EFEF-7E85-2C44-AA4892B575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57E6D4-9701-47C2-3B70-BA9CED95A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0C8CC7-673E-0964-DC4D-929820CB3E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A1ACD5-29ED-6E71-68C6-B5F5BD943C58}"/>
              </a:ext>
            </a:extLst>
          </p:cNvPr>
          <p:cNvSpPr>
            <a:spLocks noGrp="1"/>
          </p:cNvSpPr>
          <p:nvPr>
            <p:ph type="dt" sz="half" idx="10"/>
          </p:nvPr>
        </p:nvSpPr>
        <p:spPr/>
        <p:txBody>
          <a:bodyPr/>
          <a:lstStyle/>
          <a:p>
            <a:fld id="{F4D57BDD-E64A-4D27-8978-82FFCA18A12C}" type="datetimeFigureOut">
              <a:rPr lang="en-US" smtClean="0"/>
              <a:t>2/25/2023</a:t>
            </a:fld>
            <a:endParaRPr lang="en-US"/>
          </a:p>
        </p:txBody>
      </p:sp>
      <p:sp>
        <p:nvSpPr>
          <p:cNvPr id="8" name="Footer Placeholder 7">
            <a:extLst>
              <a:ext uri="{FF2B5EF4-FFF2-40B4-BE49-F238E27FC236}">
                <a16:creationId xmlns:a16="http://schemas.microsoft.com/office/drawing/2014/main" id="{5AA869CB-C6F4-FFAD-7BAB-B679ADA5D8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0FD8BE-7E2D-8BA5-8A9B-9E82BE2DBA3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978207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1BB73-E75F-8D94-210E-6E44956963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9C3B5C-2403-B890-710D-9B8FA324DCF8}"/>
              </a:ext>
            </a:extLst>
          </p:cNvPr>
          <p:cNvSpPr>
            <a:spLocks noGrp="1"/>
          </p:cNvSpPr>
          <p:nvPr>
            <p:ph type="dt" sz="half" idx="10"/>
          </p:nvPr>
        </p:nvSpPr>
        <p:spPr/>
        <p:txBody>
          <a:bodyPr/>
          <a:lstStyle/>
          <a:p>
            <a:fld id="{F4D57BDD-E64A-4D27-8978-82FFCA18A12C}" type="datetimeFigureOut">
              <a:rPr lang="en-US" smtClean="0"/>
              <a:t>2/25/2023</a:t>
            </a:fld>
            <a:endParaRPr lang="en-US"/>
          </a:p>
        </p:txBody>
      </p:sp>
      <p:sp>
        <p:nvSpPr>
          <p:cNvPr id="4" name="Footer Placeholder 3">
            <a:extLst>
              <a:ext uri="{FF2B5EF4-FFF2-40B4-BE49-F238E27FC236}">
                <a16:creationId xmlns:a16="http://schemas.microsoft.com/office/drawing/2014/main" id="{04670292-EF34-0532-221D-4E5D7CEFB0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3EB4FB-675D-9E43-5991-A715AE4E9462}"/>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542152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AB135A-7D85-2716-DA0D-6D3A98323021}"/>
              </a:ext>
            </a:extLst>
          </p:cNvPr>
          <p:cNvSpPr>
            <a:spLocks noGrp="1"/>
          </p:cNvSpPr>
          <p:nvPr>
            <p:ph type="dt" sz="half" idx="10"/>
          </p:nvPr>
        </p:nvSpPr>
        <p:spPr/>
        <p:txBody>
          <a:bodyPr/>
          <a:lstStyle/>
          <a:p>
            <a:fld id="{F4D57BDD-E64A-4D27-8978-82FFCA18A12C}" type="datetimeFigureOut">
              <a:rPr lang="en-US" smtClean="0"/>
              <a:t>2/25/2023</a:t>
            </a:fld>
            <a:endParaRPr lang="en-US"/>
          </a:p>
        </p:txBody>
      </p:sp>
      <p:sp>
        <p:nvSpPr>
          <p:cNvPr id="3" name="Footer Placeholder 2">
            <a:extLst>
              <a:ext uri="{FF2B5EF4-FFF2-40B4-BE49-F238E27FC236}">
                <a16:creationId xmlns:a16="http://schemas.microsoft.com/office/drawing/2014/main" id="{2C0F5547-47DF-FBAE-EB43-180ED1F113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20AC7C-4C38-41ED-244C-132FA7E07D8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013453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8945-B78D-F328-2404-ACC0EB8388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D96059-85C1-E02F-B8DE-6BB9FE728D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B3E6A8-1CDC-9402-F6EF-6D246B73B4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5B399A-8FD2-9EF9-1296-6BF357FCD0A3}"/>
              </a:ext>
            </a:extLst>
          </p:cNvPr>
          <p:cNvSpPr>
            <a:spLocks noGrp="1"/>
          </p:cNvSpPr>
          <p:nvPr>
            <p:ph type="dt" sz="half" idx="10"/>
          </p:nvPr>
        </p:nvSpPr>
        <p:spPr/>
        <p:txBody>
          <a:bodyPr/>
          <a:lstStyle/>
          <a:p>
            <a:fld id="{F4D57BDD-E64A-4D27-8978-82FFCA18A12C}" type="datetimeFigureOut">
              <a:rPr lang="en-US" smtClean="0"/>
              <a:t>2/25/2023</a:t>
            </a:fld>
            <a:endParaRPr lang="en-US"/>
          </a:p>
        </p:txBody>
      </p:sp>
      <p:sp>
        <p:nvSpPr>
          <p:cNvPr id="6" name="Footer Placeholder 5">
            <a:extLst>
              <a:ext uri="{FF2B5EF4-FFF2-40B4-BE49-F238E27FC236}">
                <a16:creationId xmlns:a16="http://schemas.microsoft.com/office/drawing/2014/main" id="{8B03A573-4170-011C-F66A-90446B1D9F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B7A734-9B66-03E1-68E8-643AC1F8ED34}"/>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880277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245F-7115-D2B7-0434-5134E691B5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B7C7DE-E3B6-09B6-1F60-3638186671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A22312-58D9-46D5-4040-85C508F370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D6620D-7CB3-855D-E586-90AA06C6D109}"/>
              </a:ext>
            </a:extLst>
          </p:cNvPr>
          <p:cNvSpPr>
            <a:spLocks noGrp="1"/>
          </p:cNvSpPr>
          <p:nvPr>
            <p:ph type="dt" sz="half" idx="10"/>
          </p:nvPr>
        </p:nvSpPr>
        <p:spPr/>
        <p:txBody>
          <a:bodyPr/>
          <a:lstStyle/>
          <a:p>
            <a:fld id="{F4D57BDD-E64A-4D27-8978-82FFCA18A12C}" type="datetimeFigureOut">
              <a:rPr lang="en-US" smtClean="0"/>
              <a:t>2/25/2023</a:t>
            </a:fld>
            <a:endParaRPr lang="en-US"/>
          </a:p>
        </p:txBody>
      </p:sp>
      <p:sp>
        <p:nvSpPr>
          <p:cNvPr id="6" name="Footer Placeholder 5">
            <a:extLst>
              <a:ext uri="{FF2B5EF4-FFF2-40B4-BE49-F238E27FC236}">
                <a16:creationId xmlns:a16="http://schemas.microsoft.com/office/drawing/2014/main" id="{A308EEC5-E3B4-AE30-E9A9-B0B91A02C0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0DBC0B-8546-BF5E-7CB1-B528C9F62882}"/>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328678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23108B-EFB5-8570-DF81-D81FBE7C86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7E9623-92E6-7172-72E2-BEEF367B81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CEA74A-EDC5-4355-9824-2E6ECF1C88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D57BDD-E64A-4D27-8978-82FFCA18A12C}" type="datetimeFigureOut">
              <a:rPr lang="en-US" smtClean="0"/>
              <a:pPr/>
              <a:t>2/25/2023</a:t>
            </a:fld>
            <a:endParaRPr lang="en-US" dirty="0"/>
          </a:p>
        </p:txBody>
      </p:sp>
      <p:sp>
        <p:nvSpPr>
          <p:cNvPr id="5" name="Footer Placeholder 4">
            <a:extLst>
              <a:ext uri="{FF2B5EF4-FFF2-40B4-BE49-F238E27FC236}">
                <a16:creationId xmlns:a16="http://schemas.microsoft.com/office/drawing/2014/main" id="{A99DFC05-4638-E620-F83C-7AB4EFFB74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86723DD-0D75-936B-B3A5-0A0B2199FA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62582938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web of dots connected">
            <a:extLst>
              <a:ext uri="{FF2B5EF4-FFF2-40B4-BE49-F238E27FC236}">
                <a16:creationId xmlns:a16="http://schemas.microsoft.com/office/drawing/2014/main" id="{76F6052E-BFBF-BF45-660C-FECBD4F9E2C6}"/>
              </a:ext>
            </a:extLst>
          </p:cNvPr>
          <p:cNvPicPr>
            <a:picLocks noChangeAspect="1"/>
          </p:cNvPicPr>
          <p:nvPr/>
        </p:nvPicPr>
        <p:blipFill rotWithShape="1">
          <a:blip r:embed="rId2"/>
          <a:srcRect t="9723" b="9723"/>
          <a:stretch/>
        </p:blipFill>
        <p:spPr>
          <a:xfrm>
            <a:off x="20" y="-1"/>
            <a:ext cx="12191980" cy="4394997"/>
          </a:xfrm>
          <a:prstGeom prst="rect">
            <a:avLst/>
          </a:prstGeom>
        </p:spPr>
      </p:pic>
      <p:sp>
        <p:nvSpPr>
          <p:cNvPr id="32" name="Freeform: Shape 31">
            <a:extLst>
              <a:ext uri="{FF2B5EF4-FFF2-40B4-BE49-F238E27FC236}">
                <a16:creationId xmlns:a16="http://schemas.microsoft.com/office/drawing/2014/main" id="{303CC970-4826-4CED-8063-0FB6766354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286518" y="4564049"/>
            <a:ext cx="3905483" cy="2293951"/>
          </a:xfrm>
          <a:custGeom>
            <a:avLst/>
            <a:gdLst>
              <a:gd name="connsiteX0" fmla="*/ 0 w 3905483"/>
              <a:gd name="connsiteY0" fmla="*/ 2293951 h 2293951"/>
              <a:gd name="connsiteX1" fmla="*/ 3905483 w 3905483"/>
              <a:gd name="connsiteY1" fmla="*/ 2293951 h 2293951"/>
              <a:gd name="connsiteX2" fmla="*/ 3905483 w 3905483"/>
              <a:gd name="connsiteY2" fmla="*/ 0 h 2293951"/>
              <a:gd name="connsiteX3" fmla="*/ 2479521 w 3905483"/>
              <a:gd name="connsiteY3" fmla="*/ 0 h 2293951"/>
              <a:gd name="connsiteX4" fmla="*/ 1739055 w 3905483"/>
              <a:gd name="connsiteY4" fmla="*/ 0 h 2293951"/>
              <a:gd name="connsiteX5" fmla="*/ 1737976 w 3905483"/>
              <a:gd name="connsiteY5" fmla="*/ 2332 h 2293951"/>
              <a:gd name="connsiteX6" fmla="*/ 1061319 w 3905483"/>
              <a:gd name="connsiteY6" fmla="*/ 2332 h 229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5483" h="2293951">
                <a:moveTo>
                  <a:pt x="0" y="2293951"/>
                </a:moveTo>
                <a:lnTo>
                  <a:pt x="3905483" y="2293951"/>
                </a:lnTo>
                <a:lnTo>
                  <a:pt x="3905483" y="0"/>
                </a:lnTo>
                <a:lnTo>
                  <a:pt x="2479521" y="0"/>
                </a:lnTo>
                <a:lnTo>
                  <a:pt x="1739055" y="0"/>
                </a:lnTo>
                <a:lnTo>
                  <a:pt x="1737976" y="2332"/>
                </a:lnTo>
                <a:lnTo>
                  <a:pt x="1061319" y="2332"/>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14490D63-3365-45CC-AC50-705C1B768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564049"/>
            <a:ext cx="9110805" cy="2293951"/>
          </a:xfrm>
          <a:custGeom>
            <a:avLst/>
            <a:gdLst>
              <a:gd name="connsiteX0" fmla="*/ 0 w 9110805"/>
              <a:gd name="connsiteY0" fmla="*/ 2293951 h 2293951"/>
              <a:gd name="connsiteX1" fmla="*/ 107316 w 9110805"/>
              <a:gd name="connsiteY1" fmla="*/ 2293951 h 2293951"/>
              <a:gd name="connsiteX2" fmla="*/ 7277190 w 9110805"/>
              <a:gd name="connsiteY2" fmla="*/ 2293951 h 2293951"/>
              <a:gd name="connsiteX3" fmla="*/ 8048407 w 9110805"/>
              <a:gd name="connsiteY3" fmla="*/ 2293951 h 2293951"/>
              <a:gd name="connsiteX4" fmla="*/ 9110805 w 9110805"/>
              <a:gd name="connsiteY4" fmla="*/ 0 h 2293951"/>
              <a:gd name="connsiteX5" fmla="*/ 8339588 w 9110805"/>
              <a:gd name="connsiteY5" fmla="*/ 0 h 2293951"/>
              <a:gd name="connsiteX6" fmla="*/ 107316 w 9110805"/>
              <a:gd name="connsiteY6" fmla="*/ 0 h 2293951"/>
              <a:gd name="connsiteX7" fmla="*/ 0 w 9110805"/>
              <a:gd name="connsiteY7" fmla="*/ 0 h 229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10805" h="2293951">
                <a:moveTo>
                  <a:pt x="0" y="2293951"/>
                </a:moveTo>
                <a:lnTo>
                  <a:pt x="107316" y="2293951"/>
                </a:lnTo>
                <a:lnTo>
                  <a:pt x="7277190" y="2293951"/>
                </a:lnTo>
                <a:lnTo>
                  <a:pt x="8048407" y="2293951"/>
                </a:lnTo>
                <a:lnTo>
                  <a:pt x="9110805" y="0"/>
                </a:lnTo>
                <a:lnTo>
                  <a:pt x="8339588" y="0"/>
                </a:lnTo>
                <a:lnTo>
                  <a:pt x="107316" y="0"/>
                </a:lnTo>
                <a:lnTo>
                  <a:pt x="0" y="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437641D-253D-0A79-03A7-0F2F412479FF}"/>
              </a:ext>
            </a:extLst>
          </p:cNvPr>
          <p:cNvSpPr>
            <a:spLocks noGrp="1"/>
          </p:cNvSpPr>
          <p:nvPr>
            <p:ph type="subTitle" idx="1"/>
          </p:nvPr>
        </p:nvSpPr>
        <p:spPr>
          <a:xfrm>
            <a:off x="1" y="6115050"/>
            <a:ext cx="7824082" cy="742949"/>
          </a:xfrm>
        </p:spPr>
        <p:txBody>
          <a:bodyPr>
            <a:noAutofit/>
          </a:bodyPr>
          <a:lstStyle/>
          <a:p>
            <a:pPr algn="l"/>
            <a:r>
              <a:rPr lang="en-US" sz="1600" dirty="0">
                <a:solidFill>
                  <a:srgbClr val="FFFFFF"/>
                </a:solidFill>
              </a:rPr>
              <a:t>Justin Tice &amp; Megan Hoeksema</a:t>
            </a:r>
          </a:p>
          <a:p>
            <a:pPr algn="l"/>
            <a:r>
              <a:rPr lang="en-US" sz="1600" dirty="0">
                <a:solidFill>
                  <a:srgbClr val="FFFFFF"/>
                </a:solidFill>
              </a:rPr>
              <a:t>March 1, 2023</a:t>
            </a:r>
          </a:p>
        </p:txBody>
      </p:sp>
      <p:sp>
        <p:nvSpPr>
          <p:cNvPr id="2" name="Title 1">
            <a:extLst>
              <a:ext uri="{FF2B5EF4-FFF2-40B4-BE49-F238E27FC236}">
                <a16:creationId xmlns:a16="http://schemas.microsoft.com/office/drawing/2014/main" id="{05B0313F-291B-C80C-86F2-D13D692E2A18}"/>
              </a:ext>
            </a:extLst>
          </p:cNvPr>
          <p:cNvSpPr>
            <a:spLocks noGrp="1"/>
          </p:cNvSpPr>
          <p:nvPr>
            <p:ph type="ctrTitle"/>
          </p:nvPr>
        </p:nvSpPr>
        <p:spPr>
          <a:xfrm>
            <a:off x="-2849" y="4826332"/>
            <a:ext cx="8058150" cy="1026435"/>
          </a:xfrm>
        </p:spPr>
        <p:txBody>
          <a:bodyPr>
            <a:normAutofit fontScale="90000"/>
          </a:bodyPr>
          <a:lstStyle/>
          <a:p>
            <a:pPr algn="l"/>
            <a:r>
              <a:rPr lang="en-US" sz="4800" dirty="0">
                <a:solidFill>
                  <a:srgbClr val="FFFFFF"/>
                </a:solidFill>
              </a:rPr>
              <a:t>Capstone Final Project:</a:t>
            </a:r>
            <a:br>
              <a:rPr lang="en-US" sz="4800" dirty="0">
                <a:solidFill>
                  <a:srgbClr val="FFFFFF"/>
                </a:solidFill>
              </a:rPr>
            </a:br>
            <a:r>
              <a:rPr lang="en-US" sz="4800" dirty="0">
                <a:solidFill>
                  <a:srgbClr val="FFFFFF"/>
                </a:solidFill>
              </a:rPr>
              <a:t>Plume Analysis</a:t>
            </a:r>
          </a:p>
        </p:txBody>
      </p:sp>
    </p:spTree>
    <p:extLst>
      <p:ext uri="{BB962C8B-B14F-4D97-AF65-F5344CB8AC3E}">
        <p14:creationId xmlns:p14="http://schemas.microsoft.com/office/powerpoint/2010/main" val="3968978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427801" cy="1188720"/>
          </a:xfrm>
        </p:spPr>
        <p:txBody>
          <a:bodyPr>
            <a:noAutofit/>
          </a:bodyPr>
          <a:lstStyle/>
          <a:p>
            <a:r>
              <a:rPr lang="en-US" sz="3200" b="0" dirty="0">
                <a:effectLst/>
                <a:latin typeface="Consolas" panose="020B0609020204030204" pitchFamily="49" charset="0"/>
              </a:rPr>
              <a:t>What patterns of chemical releases do you see, as being reported in the data?</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246909" y="1695372"/>
            <a:ext cx="10945090" cy="5162628"/>
          </a:xfrm>
        </p:spPr>
        <p:txBody>
          <a:bodyPr anchor="t">
            <a:normAutofit/>
          </a:bodyPr>
          <a:lstStyle/>
          <a:p>
            <a:endParaRPr lang="en-US" sz="2400" dirty="0"/>
          </a:p>
        </p:txBody>
      </p:sp>
    </p:spTree>
    <p:extLst>
      <p:ext uri="{BB962C8B-B14F-4D97-AF65-F5344CB8AC3E}">
        <p14:creationId xmlns:p14="http://schemas.microsoft.com/office/powerpoint/2010/main" val="3794814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427801" cy="1188720"/>
          </a:xfrm>
        </p:spPr>
        <p:txBody>
          <a:bodyPr>
            <a:noAutofit/>
          </a:bodyPr>
          <a:lstStyle/>
          <a:p>
            <a:r>
              <a:rPr lang="en-US" sz="3200" b="0" dirty="0">
                <a:effectLst/>
                <a:latin typeface="Consolas" panose="020B0609020204030204" pitchFamily="49" charset="0"/>
              </a:rPr>
              <a:t>Which factories are responsible for which chemical releases?</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246909" y="1695372"/>
            <a:ext cx="10945090" cy="5162628"/>
          </a:xfrm>
        </p:spPr>
        <p:txBody>
          <a:bodyPr anchor="t">
            <a:normAutofit/>
          </a:bodyPr>
          <a:lstStyle/>
          <a:p>
            <a:endParaRPr lang="en-US" sz="2400" dirty="0"/>
          </a:p>
        </p:txBody>
      </p:sp>
    </p:spTree>
    <p:extLst>
      <p:ext uri="{BB962C8B-B14F-4D97-AF65-F5344CB8AC3E}">
        <p14:creationId xmlns:p14="http://schemas.microsoft.com/office/powerpoint/2010/main" val="1002979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9367203" cy="1188720"/>
          </a:xfrm>
        </p:spPr>
        <p:txBody>
          <a:bodyPr>
            <a:normAutofit/>
          </a:bodyPr>
          <a:lstStyle/>
          <a:p>
            <a:r>
              <a:rPr lang="en-US" b="1" dirty="0"/>
              <a:t>Background </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272362" y="1920239"/>
            <a:ext cx="10710087" cy="4737735"/>
          </a:xfrm>
        </p:spPr>
        <p:txBody>
          <a:bodyPr anchor="t">
            <a:normAutofit/>
          </a:bodyPr>
          <a:lstStyle/>
          <a:p>
            <a:endParaRPr lang="en-US" sz="2400"/>
          </a:p>
        </p:txBody>
      </p:sp>
    </p:spTree>
    <p:extLst>
      <p:ext uri="{BB962C8B-B14F-4D97-AF65-F5344CB8AC3E}">
        <p14:creationId xmlns:p14="http://schemas.microsoft.com/office/powerpoint/2010/main" val="3116941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9367203" cy="1188720"/>
          </a:xfrm>
        </p:spPr>
        <p:txBody>
          <a:bodyPr>
            <a:normAutofit/>
          </a:bodyPr>
          <a:lstStyle/>
          <a:p>
            <a:r>
              <a:rPr lang="en-US" b="1" dirty="0"/>
              <a:t>Research Questions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272362" y="1920239"/>
            <a:ext cx="10710087" cy="4737735"/>
          </a:xfrm>
        </p:spPr>
        <p:txBody>
          <a:bodyPr anchor="t">
            <a:normAutofit fontScale="92500"/>
          </a:bodyPr>
          <a:lstStyle/>
          <a:p>
            <a:r>
              <a:rPr lang="en-US" sz="2400" b="0" dirty="0">
                <a:effectLst/>
                <a:latin typeface="Consolas" panose="020B0609020204030204" pitchFamily="49" charset="0"/>
              </a:rPr>
              <a:t>Characterize the sensors’ performance and operation. Are they all working properly at all times? Can you detect any unexpected behaviors of the sensors through analyzing the readings they capture?</a:t>
            </a:r>
          </a:p>
          <a:p>
            <a:endParaRPr lang="en-US" sz="2400" dirty="0">
              <a:latin typeface="Consolas" panose="020B0609020204030204" pitchFamily="49" charset="0"/>
            </a:endParaRPr>
          </a:p>
          <a:p>
            <a:r>
              <a:rPr lang="en-US" sz="2400" b="0" dirty="0">
                <a:effectLst/>
                <a:latin typeface="Consolas" panose="020B0609020204030204" pitchFamily="49" charset="0"/>
              </a:rPr>
              <a:t>Now turn your attention to the chemicals themselves. Which chemicals are being detected by the sensor group? What patterns of chemical releases do you see, as being reported in the data?</a:t>
            </a:r>
          </a:p>
          <a:p>
            <a:endParaRPr lang="en-US" sz="2400" dirty="0">
              <a:latin typeface="Consolas" panose="020B0609020204030204" pitchFamily="49" charset="0"/>
            </a:endParaRPr>
          </a:p>
          <a:p>
            <a:r>
              <a:rPr lang="en-US" sz="2400" b="0" dirty="0">
                <a:effectLst/>
                <a:latin typeface="Consolas" panose="020B0609020204030204" pitchFamily="49" charset="0"/>
              </a:rPr>
              <a:t>Which factories are responsible for which chemical releases? Carefully describe how you determined this using all the data you have available. For the factories you identified, describe any observed patterns of operation revealed in the data.</a:t>
            </a:r>
          </a:p>
          <a:p>
            <a:endParaRPr lang="en-US" sz="3600" dirty="0"/>
          </a:p>
        </p:txBody>
      </p:sp>
    </p:spTree>
    <p:extLst>
      <p:ext uri="{BB962C8B-B14F-4D97-AF65-F5344CB8AC3E}">
        <p14:creationId xmlns:p14="http://schemas.microsoft.com/office/powerpoint/2010/main" val="2300255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9367203" cy="1188720"/>
          </a:xfrm>
        </p:spPr>
        <p:txBody>
          <a:bodyPr>
            <a:normAutofit/>
          </a:bodyPr>
          <a:lstStyle/>
          <a:p>
            <a:r>
              <a:rPr lang="en-US" b="1" dirty="0"/>
              <a:t>Datasets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347743" y="1919668"/>
            <a:ext cx="10617677" cy="4710303"/>
          </a:xfrm>
        </p:spPr>
        <p:txBody>
          <a:bodyPr anchor="t">
            <a:normAutofit/>
          </a:bodyPr>
          <a:lstStyle/>
          <a:p>
            <a:r>
              <a:rPr lang="en-US" sz="2400" dirty="0"/>
              <a:t>Sensor data containing 3 months of readings</a:t>
            </a:r>
          </a:p>
          <a:p>
            <a:r>
              <a:rPr lang="en-US" sz="2400" dirty="0"/>
              <a:t>Meteorological data</a:t>
            </a:r>
          </a:p>
          <a:p>
            <a:r>
              <a:rPr lang="en-US" sz="2400" dirty="0"/>
              <a:t>Location data </a:t>
            </a:r>
          </a:p>
        </p:txBody>
      </p:sp>
      <p:pic>
        <p:nvPicPr>
          <p:cNvPr id="5" name="Picture 4">
            <a:extLst>
              <a:ext uri="{FF2B5EF4-FFF2-40B4-BE49-F238E27FC236}">
                <a16:creationId xmlns:a16="http://schemas.microsoft.com/office/drawing/2014/main" id="{FCB4F47C-A5FE-C43E-9F3C-D4078F32C6AE}"/>
              </a:ext>
            </a:extLst>
          </p:cNvPr>
          <p:cNvPicPr>
            <a:picLocks noChangeAspect="1"/>
          </p:cNvPicPr>
          <p:nvPr/>
        </p:nvPicPr>
        <p:blipFill>
          <a:blip r:embed="rId2"/>
          <a:stretch>
            <a:fillRect/>
          </a:stretch>
        </p:blipFill>
        <p:spPr>
          <a:xfrm>
            <a:off x="7817282" y="3981016"/>
            <a:ext cx="4148138" cy="2762969"/>
          </a:xfrm>
          <a:prstGeom prst="rect">
            <a:avLst/>
          </a:prstGeom>
        </p:spPr>
      </p:pic>
    </p:spTree>
    <p:extLst>
      <p:ext uri="{BB962C8B-B14F-4D97-AF65-F5344CB8AC3E}">
        <p14:creationId xmlns:p14="http://schemas.microsoft.com/office/powerpoint/2010/main" val="2275786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9367203" cy="1188720"/>
          </a:xfrm>
        </p:spPr>
        <p:txBody>
          <a:bodyPr>
            <a:normAutofit/>
          </a:bodyPr>
          <a:lstStyle/>
          <a:p>
            <a:r>
              <a:rPr lang="en-US" b="1" dirty="0"/>
              <a:t>Data Preparation</a:t>
            </a:r>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412398" y="2000781"/>
            <a:ext cx="9367204" cy="4041648"/>
          </a:xfrm>
        </p:spPr>
        <p:txBody>
          <a:bodyPr anchor="t">
            <a:normAutofit/>
          </a:bodyPr>
          <a:lstStyle/>
          <a:p>
            <a:r>
              <a:rPr lang="en-US" sz="2400" dirty="0"/>
              <a:t>Sensor Data</a:t>
            </a:r>
          </a:p>
          <a:p>
            <a:pPr lvl="1"/>
            <a:r>
              <a:rPr lang="en-US" sz="2000" dirty="0"/>
              <a:t>Rename column titles. The Date Time column has a whitespace at the end.</a:t>
            </a:r>
          </a:p>
          <a:p>
            <a:pPr lvl="1"/>
            <a:r>
              <a:rPr lang="en-US" sz="2000" dirty="0"/>
              <a:t>Convert the date time column to datetime in order to create visualizations.</a:t>
            </a:r>
          </a:p>
          <a:p>
            <a:pPr lvl="1"/>
            <a:r>
              <a:rPr lang="en-US" sz="2000" dirty="0"/>
              <a:t>Set the datetime as the index.</a:t>
            </a:r>
          </a:p>
          <a:p>
            <a:pPr lvl="1"/>
            <a:r>
              <a:rPr lang="en-US" sz="2000" dirty="0"/>
              <a:t>No </a:t>
            </a:r>
            <a:r>
              <a:rPr lang="en-US" sz="2000"/>
              <a:t>null values.</a:t>
            </a:r>
            <a:endParaRPr lang="en-US" sz="2000" dirty="0"/>
          </a:p>
          <a:p>
            <a:r>
              <a:rPr lang="en-US" sz="2400" dirty="0"/>
              <a:t>Meteorological Data</a:t>
            </a:r>
          </a:p>
          <a:p>
            <a:r>
              <a:rPr lang="en-US" sz="2400" dirty="0"/>
              <a:t>Location Data</a:t>
            </a:r>
          </a:p>
          <a:p>
            <a:pPr lvl="1"/>
            <a:r>
              <a:rPr lang="en-US" sz="2000" dirty="0"/>
              <a:t>Data was provided in word file.</a:t>
            </a:r>
          </a:p>
          <a:p>
            <a:pPr lvl="1"/>
            <a:r>
              <a:rPr lang="en-US" sz="2000" dirty="0"/>
              <a:t>Pandas DF manually created.</a:t>
            </a:r>
          </a:p>
        </p:txBody>
      </p:sp>
    </p:spTree>
    <p:extLst>
      <p:ext uri="{BB962C8B-B14F-4D97-AF65-F5344CB8AC3E}">
        <p14:creationId xmlns:p14="http://schemas.microsoft.com/office/powerpoint/2010/main" val="1921834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326201" cy="1019695"/>
          </a:xfrm>
        </p:spPr>
        <p:txBody>
          <a:bodyPr>
            <a:noAutofit/>
          </a:bodyPr>
          <a:lstStyle/>
          <a:p>
            <a:r>
              <a:rPr lang="en-US" sz="3200" b="0" dirty="0">
                <a:effectLst/>
                <a:latin typeface="Consolas" panose="020B0609020204030204" pitchFamily="49" charset="0"/>
              </a:rPr>
              <a:t>Characterize the sensors’ performance and operation. Are they all working properly at all times? </a:t>
            </a:r>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246909" y="1695372"/>
            <a:ext cx="10945090" cy="5162628"/>
          </a:xfrm>
        </p:spPr>
        <p:txBody>
          <a:bodyPr anchor="t">
            <a:normAutofit/>
          </a:bodyPr>
          <a:lstStyle/>
          <a:p>
            <a:endParaRPr lang="en-US" sz="2400" dirty="0"/>
          </a:p>
        </p:txBody>
      </p:sp>
    </p:spTree>
    <p:extLst>
      <p:ext uri="{BB962C8B-B14F-4D97-AF65-F5344CB8AC3E}">
        <p14:creationId xmlns:p14="http://schemas.microsoft.com/office/powerpoint/2010/main" val="679729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326201" cy="1019695"/>
          </a:xfrm>
        </p:spPr>
        <p:txBody>
          <a:bodyPr>
            <a:noAutofit/>
          </a:bodyPr>
          <a:lstStyle/>
          <a:p>
            <a:r>
              <a:rPr lang="en-US" sz="3200" b="0" dirty="0">
                <a:effectLst/>
                <a:latin typeface="Consolas" panose="020B0609020204030204" pitchFamily="49" charset="0"/>
              </a:rPr>
              <a:t>Can you detect any unexpected behaviors of the sensors through analyzing the readings they capture?</a:t>
            </a:r>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246909" y="1695372"/>
            <a:ext cx="10945090" cy="5162628"/>
          </a:xfrm>
        </p:spPr>
        <p:txBody>
          <a:bodyPr anchor="t">
            <a:normAutofit/>
          </a:bodyPr>
          <a:lstStyle/>
          <a:p>
            <a:endParaRPr lang="en-US" sz="2400" dirty="0"/>
          </a:p>
        </p:txBody>
      </p:sp>
    </p:spTree>
    <p:extLst>
      <p:ext uri="{BB962C8B-B14F-4D97-AF65-F5344CB8AC3E}">
        <p14:creationId xmlns:p14="http://schemas.microsoft.com/office/powerpoint/2010/main" val="3856335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3" y="365760"/>
            <a:ext cx="9367204" cy="1188720"/>
          </a:xfrm>
        </p:spPr>
        <p:txBody>
          <a:bodyPr>
            <a:normAutofit/>
          </a:bodyPr>
          <a:lstStyle/>
          <a:p>
            <a:r>
              <a:rPr lang="en-US" sz="3200" b="0" dirty="0">
                <a:effectLst/>
                <a:latin typeface="Consolas" panose="020B0609020204030204" pitchFamily="49" charset="0"/>
              </a:rPr>
              <a:t>Which chemicals are being detected by the sensor group?</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246909" y="1695372"/>
            <a:ext cx="10945090" cy="5162628"/>
          </a:xfrm>
        </p:spPr>
        <p:txBody>
          <a:bodyPr anchor="t">
            <a:normAutofit/>
          </a:bodyPr>
          <a:lstStyle/>
          <a:p>
            <a:endParaRPr lang="en-US" sz="2400" dirty="0"/>
          </a:p>
        </p:txBody>
      </p:sp>
    </p:spTree>
    <p:extLst>
      <p:ext uri="{BB962C8B-B14F-4D97-AF65-F5344CB8AC3E}">
        <p14:creationId xmlns:p14="http://schemas.microsoft.com/office/powerpoint/2010/main" val="1094485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EBD7-AE08-5BDB-5C63-0DBF26EA268E}"/>
              </a:ext>
            </a:extLst>
          </p:cNvPr>
          <p:cNvSpPr>
            <a:spLocks noGrp="1"/>
          </p:cNvSpPr>
          <p:nvPr>
            <p:ph type="title"/>
          </p:nvPr>
        </p:nvSpPr>
        <p:spPr>
          <a:xfrm>
            <a:off x="1653362" y="365760"/>
            <a:ext cx="10427801" cy="1188720"/>
          </a:xfrm>
        </p:spPr>
        <p:txBody>
          <a:bodyPr>
            <a:noAutofit/>
          </a:bodyPr>
          <a:lstStyle/>
          <a:p>
            <a:r>
              <a:rPr lang="en-US" sz="3200" b="0" dirty="0">
                <a:effectLst/>
                <a:latin typeface="Consolas" panose="020B0609020204030204" pitchFamily="49" charset="0"/>
              </a:rPr>
              <a:t>What patterns of chemical releases do you see, as being reported in the data?</a:t>
            </a:r>
            <a:endParaRPr lang="en-US" sz="3200" b="1"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916CBC-B45C-9EF8-7084-26F25C559773}"/>
              </a:ext>
            </a:extLst>
          </p:cNvPr>
          <p:cNvSpPr>
            <a:spLocks noGrp="1"/>
          </p:cNvSpPr>
          <p:nvPr>
            <p:ph idx="1"/>
          </p:nvPr>
        </p:nvSpPr>
        <p:spPr>
          <a:xfrm>
            <a:off x="1246909" y="1695372"/>
            <a:ext cx="10945090" cy="5162628"/>
          </a:xfrm>
        </p:spPr>
        <p:txBody>
          <a:bodyPr anchor="t">
            <a:normAutofit/>
          </a:bodyPr>
          <a:lstStyle/>
          <a:p>
            <a:endParaRPr lang="en-US" sz="2400" dirty="0"/>
          </a:p>
        </p:txBody>
      </p:sp>
    </p:spTree>
    <p:extLst>
      <p:ext uri="{BB962C8B-B14F-4D97-AF65-F5344CB8AC3E}">
        <p14:creationId xmlns:p14="http://schemas.microsoft.com/office/powerpoint/2010/main" val="3179231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TotalTime>
  <Words>282</Words>
  <Application>Microsoft Office PowerPoint</Application>
  <PresentationFormat>Widescreen</PresentationFormat>
  <Paragraphs>30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Consolas</vt:lpstr>
      <vt:lpstr>Office Theme</vt:lpstr>
      <vt:lpstr>Capstone Final Project: Plume Analysis</vt:lpstr>
      <vt:lpstr>Background </vt:lpstr>
      <vt:lpstr>Research Questions</vt:lpstr>
      <vt:lpstr>Datasets</vt:lpstr>
      <vt:lpstr>Data Preparation</vt:lpstr>
      <vt:lpstr>Characterize the sensors’ performance and operation. Are they all working properly at all times? </vt:lpstr>
      <vt:lpstr>Can you detect any unexpected behaviors of the sensors through analyzing the readings they capture?</vt:lpstr>
      <vt:lpstr>Which chemicals are being detected by the sensor group?</vt:lpstr>
      <vt:lpstr>What patterns of chemical releases do you see, as being reported in the data?</vt:lpstr>
      <vt:lpstr>What patterns of chemical releases do you see, as being reported in the data?</vt:lpstr>
      <vt:lpstr>Which factories are responsible for which chemical releases?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Final Project: Plume Analysis</dc:title>
  <dc:creator>Megan Hoeksema</dc:creator>
  <cp:lastModifiedBy>Megan Hoeksema</cp:lastModifiedBy>
  <cp:revision>1</cp:revision>
  <dcterms:created xsi:type="dcterms:W3CDTF">2023-02-25T14:05:11Z</dcterms:created>
  <dcterms:modified xsi:type="dcterms:W3CDTF">2023-02-25T14:57:11Z</dcterms:modified>
</cp:coreProperties>
</file>