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72" r:id="rId3"/>
    <p:sldId id="257" r:id="rId4"/>
    <p:sldId id="259" r:id="rId5"/>
    <p:sldId id="258" r:id="rId6"/>
    <p:sldId id="282" r:id="rId7"/>
    <p:sldId id="283" r:id="rId8"/>
    <p:sldId id="260" r:id="rId9"/>
    <p:sldId id="274" r:id="rId10"/>
    <p:sldId id="261" r:id="rId11"/>
    <p:sldId id="262" r:id="rId12"/>
    <p:sldId id="267" r:id="rId13"/>
    <p:sldId id="264" r:id="rId14"/>
    <p:sldId id="275" r:id="rId15"/>
    <p:sldId id="277" r:id="rId16"/>
    <p:sldId id="276" r:id="rId17"/>
    <p:sldId id="278" r:id="rId18"/>
    <p:sldId id="269" r:id="rId19"/>
    <p:sldId id="273" r:id="rId20"/>
    <p:sldId id="279" r:id="rId21"/>
    <p:sldId id="280" r:id="rId22"/>
    <p:sldId id="281"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A59A-80D9-6091-6C52-2196F7B3E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F2B31A-4619-6069-0870-00BD4A74C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B9647-63EC-D2A6-4F86-8A0566B5CAE8}"/>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5" name="Footer Placeholder 4">
            <a:extLst>
              <a:ext uri="{FF2B5EF4-FFF2-40B4-BE49-F238E27FC236}">
                <a16:creationId xmlns:a16="http://schemas.microsoft.com/office/drawing/2014/main" id="{07B1AE46-76B3-D99C-F0B5-EA20BF92B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B36FC-8228-2260-8E0E-2199192D2917}"/>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162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BD90-59FD-0804-2F9F-5C3538870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45A50-ED9F-A9E7-833C-9EBC0082A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AFFC2-8672-F819-363A-680C546316B8}"/>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5" name="Footer Placeholder 4">
            <a:extLst>
              <a:ext uri="{FF2B5EF4-FFF2-40B4-BE49-F238E27FC236}">
                <a16:creationId xmlns:a16="http://schemas.microsoft.com/office/drawing/2014/main" id="{259BB113-625A-CAA3-06D5-7A79EEEBD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4A3E-DACE-C100-0E58-5ABAB952CF80}"/>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8015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AAA67-5514-99A2-B3CF-F958BED9AE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F3552A-3770-B690-51D7-2B50CDE5E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E1212-9DB8-900D-583A-3AE615651F0C}"/>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5" name="Footer Placeholder 4">
            <a:extLst>
              <a:ext uri="{FF2B5EF4-FFF2-40B4-BE49-F238E27FC236}">
                <a16:creationId xmlns:a16="http://schemas.microsoft.com/office/drawing/2014/main" id="{1FC67682-D98A-4D54-95F4-72F8B1B20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0817-1137-9493-BF23-ABB2D294A63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1966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578C-7CA0-B86B-B58B-9001247E1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DADCB-808B-C30F-0017-9A1DA2559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361DB-E594-7DBB-716C-11ADCC41857D}"/>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5" name="Footer Placeholder 4">
            <a:extLst>
              <a:ext uri="{FF2B5EF4-FFF2-40B4-BE49-F238E27FC236}">
                <a16:creationId xmlns:a16="http://schemas.microsoft.com/office/drawing/2014/main" id="{BFFDDEBA-5C4D-CB4E-18F9-614E51BDC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E2F3D-9B78-3B25-0D31-1E4F5AB1F29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4117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6623-9881-4519-B7D0-5CFF8A5AE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E0B78-BECA-B990-7F00-C1B9F8E7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85B5C-471B-EFE9-3E80-6B4A2AD0A634}"/>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5" name="Footer Placeholder 4">
            <a:extLst>
              <a:ext uri="{FF2B5EF4-FFF2-40B4-BE49-F238E27FC236}">
                <a16:creationId xmlns:a16="http://schemas.microsoft.com/office/drawing/2014/main" id="{9AB6859D-D9EB-8B8D-44AA-7A0294708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B2EC7-CD24-7B2D-8EFB-01EF8C44190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6747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A515-5806-EC55-F98C-B9700E751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F79C1-4D13-F5FD-93A8-27F34CD3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AC56C-8A79-4E4C-8540-E61952AC9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7DF8E2-A86D-B664-6F6B-E33AB6554D44}"/>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6" name="Footer Placeholder 5">
            <a:extLst>
              <a:ext uri="{FF2B5EF4-FFF2-40B4-BE49-F238E27FC236}">
                <a16:creationId xmlns:a16="http://schemas.microsoft.com/office/drawing/2014/main" id="{E7CBE226-7368-A9C4-64CC-323767E8A1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FB63D7-D8D7-80C8-7D68-023A7C53EB5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6191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9F9-33C0-1074-4CF9-F3C4FCD797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86C92-C577-7CED-BB29-5560D5BF3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3B931-EFEF-7E85-2C44-AA4892B57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7E6D4-9701-47C2-3B70-BA9CED95A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C8CC7-673E-0964-DC4D-929820CB3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1ACD5-29ED-6E71-68C6-B5F5BD943C58}"/>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8" name="Footer Placeholder 7">
            <a:extLst>
              <a:ext uri="{FF2B5EF4-FFF2-40B4-BE49-F238E27FC236}">
                <a16:creationId xmlns:a16="http://schemas.microsoft.com/office/drawing/2014/main" id="{5AA869CB-C6F4-FFAD-7BAB-B679ADA5D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FD8BE-7E2D-8BA5-8A9B-9E82BE2DBA3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7820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BB73-E75F-8D94-210E-6E44956963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C3B5C-2403-B890-710D-9B8FA324DCF8}"/>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4" name="Footer Placeholder 3">
            <a:extLst>
              <a:ext uri="{FF2B5EF4-FFF2-40B4-BE49-F238E27FC236}">
                <a16:creationId xmlns:a16="http://schemas.microsoft.com/office/drawing/2014/main" id="{04670292-EF34-0532-221D-4E5D7CEFB0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3EB4FB-675D-9E43-5991-A715AE4E946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4215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B135A-7D85-2716-DA0D-6D3A98323021}"/>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3" name="Footer Placeholder 2">
            <a:extLst>
              <a:ext uri="{FF2B5EF4-FFF2-40B4-BE49-F238E27FC236}">
                <a16:creationId xmlns:a16="http://schemas.microsoft.com/office/drawing/2014/main" id="{2C0F5547-47DF-FBAE-EB43-180ED1F11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20AC7C-4C38-41ED-244C-132FA7E07D8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1345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8945-B78D-F328-2404-ACC0EB838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D96059-85C1-E02F-B8DE-6BB9FE728D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3E6A8-1CDC-9402-F6EF-6D246B73B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B399A-8FD2-9EF9-1296-6BF357FCD0A3}"/>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6" name="Footer Placeholder 5">
            <a:extLst>
              <a:ext uri="{FF2B5EF4-FFF2-40B4-BE49-F238E27FC236}">
                <a16:creationId xmlns:a16="http://schemas.microsoft.com/office/drawing/2014/main" id="{8B03A573-4170-011C-F66A-90446B1D9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7A734-9B66-03E1-68E8-643AC1F8ED34}"/>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8027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245F-7115-D2B7-0434-5134E691B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7C7DE-E3B6-09B6-1F60-363818667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A22312-58D9-46D5-4040-85C508F37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6620D-7CB3-855D-E586-90AA06C6D109}"/>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6" name="Footer Placeholder 5">
            <a:extLst>
              <a:ext uri="{FF2B5EF4-FFF2-40B4-BE49-F238E27FC236}">
                <a16:creationId xmlns:a16="http://schemas.microsoft.com/office/drawing/2014/main" id="{A308EEC5-E3B4-AE30-E9A9-B0B91A02C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DBC0B-8546-BF5E-7CB1-B528C9F6288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2867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3108B-EFB5-8570-DF81-D81FBE7C8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7E9623-92E6-7172-72E2-BEEF367B8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EA74A-EDC5-4355-9824-2E6ECF1C8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3/1/2023</a:t>
            </a:fld>
            <a:endParaRPr lang="en-US" dirty="0"/>
          </a:p>
        </p:txBody>
      </p:sp>
      <p:sp>
        <p:nvSpPr>
          <p:cNvPr id="5" name="Footer Placeholder 4">
            <a:extLst>
              <a:ext uri="{FF2B5EF4-FFF2-40B4-BE49-F238E27FC236}">
                <a16:creationId xmlns:a16="http://schemas.microsoft.com/office/drawing/2014/main" id="{A99DFC05-4638-E620-F83C-7AB4EFFB7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6723DD-0D75-936B-B3A5-0A0B2199F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62582938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j-tice/capstone_fina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76F6052E-BFBF-BF45-660C-FECBD4F9E2C6}"/>
              </a:ext>
            </a:extLst>
          </p:cNvPr>
          <p:cNvPicPr>
            <a:picLocks noChangeAspect="1"/>
          </p:cNvPicPr>
          <p:nvPr/>
        </p:nvPicPr>
        <p:blipFill rotWithShape="1">
          <a:blip r:embed="rId2"/>
          <a:srcRect t="9723" b="9723"/>
          <a:stretch/>
        </p:blipFill>
        <p:spPr>
          <a:xfrm>
            <a:off x="20" y="-1"/>
            <a:ext cx="12191980" cy="4394997"/>
          </a:xfrm>
          <a:prstGeom prst="rect">
            <a:avLst/>
          </a:prstGeom>
        </p:spPr>
      </p:pic>
      <p:sp>
        <p:nvSpPr>
          <p:cNvPr id="32" name="Freeform: Shape 31">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437641D-253D-0A79-03A7-0F2F412479FF}"/>
              </a:ext>
            </a:extLst>
          </p:cNvPr>
          <p:cNvSpPr>
            <a:spLocks noGrp="1"/>
          </p:cNvSpPr>
          <p:nvPr>
            <p:ph type="subTitle" idx="1"/>
          </p:nvPr>
        </p:nvSpPr>
        <p:spPr>
          <a:xfrm>
            <a:off x="1" y="6115050"/>
            <a:ext cx="7824082" cy="742949"/>
          </a:xfrm>
        </p:spPr>
        <p:txBody>
          <a:bodyPr>
            <a:noAutofit/>
          </a:bodyPr>
          <a:lstStyle/>
          <a:p>
            <a:pPr algn="l"/>
            <a:r>
              <a:rPr lang="en-US" sz="1600" dirty="0">
                <a:solidFill>
                  <a:srgbClr val="FFFFFF"/>
                </a:solidFill>
              </a:rPr>
              <a:t>Justin Tice &amp; Megan Hoeksema</a:t>
            </a:r>
          </a:p>
          <a:p>
            <a:pPr algn="l"/>
            <a:r>
              <a:rPr lang="en-US" sz="1600" dirty="0">
                <a:solidFill>
                  <a:srgbClr val="FFFFFF"/>
                </a:solidFill>
              </a:rPr>
              <a:t>March 1, 2023</a:t>
            </a:r>
          </a:p>
        </p:txBody>
      </p:sp>
      <p:sp>
        <p:nvSpPr>
          <p:cNvPr id="2" name="Title 1">
            <a:extLst>
              <a:ext uri="{FF2B5EF4-FFF2-40B4-BE49-F238E27FC236}">
                <a16:creationId xmlns:a16="http://schemas.microsoft.com/office/drawing/2014/main" id="{05B0313F-291B-C80C-86F2-D13D692E2A18}"/>
              </a:ext>
            </a:extLst>
          </p:cNvPr>
          <p:cNvSpPr>
            <a:spLocks noGrp="1"/>
          </p:cNvSpPr>
          <p:nvPr>
            <p:ph type="ctrTitle"/>
          </p:nvPr>
        </p:nvSpPr>
        <p:spPr>
          <a:xfrm>
            <a:off x="-2849" y="4826332"/>
            <a:ext cx="8058150" cy="1026435"/>
          </a:xfrm>
        </p:spPr>
        <p:txBody>
          <a:bodyPr>
            <a:normAutofit fontScale="90000"/>
          </a:bodyPr>
          <a:lstStyle/>
          <a:p>
            <a:pPr algn="l"/>
            <a:r>
              <a:rPr lang="en-US" sz="4800" dirty="0">
                <a:solidFill>
                  <a:srgbClr val="FFFFFF"/>
                </a:solidFill>
              </a:rPr>
              <a:t>Capstone Final Project:</a:t>
            </a:r>
            <a:br>
              <a:rPr lang="en-US" sz="4800" dirty="0">
                <a:solidFill>
                  <a:srgbClr val="FFFFFF"/>
                </a:solidFill>
              </a:rPr>
            </a:br>
            <a:r>
              <a:rPr lang="en-US" sz="4800" dirty="0">
                <a:solidFill>
                  <a:srgbClr val="FFFFFF"/>
                </a:solidFill>
              </a:rPr>
              <a:t>Plume Analysis</a:t>
            </a:r>
          </a:p>
        </p:txBody>
      </p:sp>
    </p:spTree>
    <p:extLst>
      <p:ext uri="{BB962C8B-B14F-4D97-AF65-F5344CB8AC3E}">
        <p14:creationId xmlns:p14="http://schemas.microsoft.com/office/powerpoint/2010/main" val="396897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326201" cy="1019695"/>
          </a:xfrm>
        </p:spPr>
        <p:txBody>
          <a:bodyPr>
            <a:noAutofit/>
          </a:bodyPr>
          <a:lstStyle/>
          <a:p>
            <a:r>
              <a:rPr lang="en-US" sz="3200" b="0" dirty="0">
                <a:effectLst/>
                <a:latin typeface="Consolas" panose="020B0609020204030204" pitchFamily="49" charset="0"/>
              </a:rPr>
              <a:t>Characterization of the sensors’ performance and operation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3B0DE6F5-BDAF-70D5-F06B-00F1A317A0B6}"/>
              </a:ext>
            </a:extLst>
          </p:cNvPr>
          <p:cNvSpPr txBox="1"/>
          <p:nvPr/>
        </p:nvSpPr>
        <p:spPr>
          <a:xfrm>
            <a:off x="349132" y="4791970"/>
            <a:ext cx="11493736" cy="2031325"/>
          </a:xfrm>
          <a:prstGeom prst="rect">
            <a:avLst/>
          </a:prstGeom>
          <a:noFill/>
        </p:spPr>
        <p:txBody>
          <a:bodyPr wrap="square" rtlCol="0">
            <a:spAutoFit/>
          </a:bodyPr>
          <a:lstStyle/>
          <a:p>
            <a:r>
              <a:rPr lang="en-US" b="1" u="sng" dirty="0"/>
              <a:t>Potentially Faulty Sensors/Unexpected Patters in Sensor Behavior</a:t>
            </a:r>
          </a:p>
          <a:p>
            <a:pPr marL="285750" indent="-285750">
              <a:buFont typeface="Arial" panose="020B0604020202020204" pitchFamily="34" charset="0"/>
              <a:buChar char="•"/>
            </a:pPr>
            <a:r>
              <a:rPr lang="en-US" dirty="0"/>
              <a:t>Sensor 8</a:t>
            </a:r>
          </a:p>
          <a:p>
            <a:pPr marL="742950" lvl="1" indent="-285750">
              <a:buFont typeface="Arial" panose="020B0604020202020204" pitchFamily="34" charset="0"/>
              <a:buChar char="•"/>
            </a:pPr>
            <a:r>
              <a:rPr lang="en-US" dirty="0"/>
              <a:t>In April, sensor is picking up 12 significant signals in ¾ chemicals. Going into August, it is only detecting background noise. Then going into December, only 1 spike in </a:t>
            </a:r>
            <a:r>
              <a:rPr lang="en-US" dirty="0" err="1"/>
              <a:t>Methylosmolene</a:t>
            </a:r>
            <a:r>
              <a:rPr lang="en-US" dirty="0"/>
              <a:t> is detected.</a:t>
            </a:r>
          </a:p>
          <a:p>
            <a:pPr marL="285750" indent="-285750">
              <a:buFont typeface="Arial" panose="020B0604020202020204" pitchFamily="34" charset="0"/>
              <a:buChar char="•"/>
            </a:pPr>
            <a:r>
              <a:rPr lang="en-US" dirty="0"/>
              <a:t>Sensor 9</a:t>
            </a:r>
          </a:p>
          <a:p>
            <a:pPr marL="742950" lvl="1" indent="-285750">
              <a:buFont typeface="Arial" panose="020B0604020202020204" pitchFamily="34" charset="0"/>
              <a:buChar char="•"/>
            </a:pPr>
            <a:r>
              <a:rPr lang="en-US" dirty="0"/>
              <a:t>In August, the background noise increases towards the end of the month.</a:t>
            </a:r>
          </a:p>
          <a:p>
            <a:pPr marL="742950" lvl="1" indent="-28575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14FB052A-AE5B-5180-4BA9-9FEDF80E59B1}"/>
              </a:ext>
            </a:extLst>
          </p:cNvPr>
          <p:cNvPicPr>
            <a:picLocks noChangeAspect="1"/>
          </p:cNvPicPr>
          <p:nvPr/>
        </p:nvPicPr>
        <p:blipFill>
          <a:blip r:embed="rId2"/>
          <a:stretch>
            <a:fillRect/>
          </a:stretch>
        </p:blipFill>
        <p:spPr>
          <a:xfrm>
            <a:off x="8289254" y="1823113"/>
            <a:ext cx="3738561" cy="2968857"/>
          </a:xfrm>
          <a:prstGeom prst="rect">
            <a:avLst/>
          </a:prstGeom>
        </p:spPr>
      </p:pic>
      <p:pic>
        <p:nvPicPr>
          <p:cNvPr id="22" name="Picture 21">
            <a:extLst>
              <a:ext uri="{FF2B5EF4-FFF2-40B4-BE49-F238E27FC236}">
                <a16:creationId xmlns:a16="http://schemas.microsoft.com/office/drawing/2014/main" id="{11D107DC-08FC-1A7A-F454-AF0ED054E2E2}"/>
              </a:ext>
            </a:extLst>
          </p:cNvPr>
          <p:cNvPicPr>
            <a:picLocks noChangeAspect="1"/>
          </p:cNvPicPr>
          <p:nvPr/>
        </p:nvPicPr>
        <p:blipFill>
          <a:blip r:embed="rId3"/>
          <a:stretch>
            <a:fillRect/>
          </a:stretch>
        </p:blipFill>
        <p:spPr>
          <a:xfrm>
            <a:off x="1214436" y="1783547"/>
            <a:ext cx="3662363" cy="2945929"/>
          </a:xfrm>
          <a:prstGeom prst="rect">
            <a:avLst/>
          </a:prstGeom>
        </p:spPr>
      </p:pic>
      <p:pic>
        <p:nvPicPr>
          <p:cNvPr id="23" name="Picture 22">
            <a:extLst>
              <a:ext uri="{FF2B5EF4-FFF2-40B4-BE49-F238E27FC236}">
                <a16:creationId xmlns:a16="http://schemas.microsoft.com/office/drawing/2014/main" id="{5811AEFF-DB76-33DA-4965-B101714C6827}"/>
              </a:ext>
            </a:extLst>
          </p:cNvPr>
          <p:cNvPicPr>
            <a:picLocks noChangeAspect="1"/>
          </p:cNvPicPr>
          <p:nvPr/>
        </p:nvPicPr>
        <p:blipFill>
          <a:blip r:embed="rId4"/>
          <a:stretch>
            <a:fillRect/>
          </a:stretch>
        </p:blipFill>
        <p:spPr>
          <a:xfrm>
            <a:off x="5119581" y="2093424"/>
            <a:ext cx="2856781" cy="2326176"/>
          </a:xfrm>
          <a:prstGeom prst="rect">
            <a:avLst/>
          </a:prstGeom>
        </p:spPr>
      </p:pic>
      <p:cxnSp>
        <p:nvCxnSpPr>
          <p:cNvPr id="24" name="Straight Arrow Connector 23">
            <a:extLst>
              <a:ext uri="{FF2B5EF4-FFF2-40B4-BE49-F238E27FC236}">
                <a16:creationId xmlns:a16="http://schemas.microsoft.com/office/drawing/2014/main" id="{B1B17B33-E9CE-DEEA-86C9-E13EDF768D5A}"/>
              </a:ext>
            </a:extLst>
          </p:cNvPr>
          <p:cNvCxnSpPr>
            <a:stCxn id="22" idx="3"/>
            <a:endCxn id="23" idx="1"/>
          </p:cNvCxnSpPr>
          <p:nvPr/>
        </p:nvCxnSpPr>
        <p:spPr>
          <a:xfrm>
            <a:off x="4876799" y="3256512"/>
            <a:ext cx="2427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972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945970" cy="1188720"/>
          </a:xfrm>
        </p:spPr>
        <p:txBody>
          <a:bodyPr>
            <a:normAutofit/>
          </a:bodyPr>
          <a:lstStyle/>
          <a:p>
            <a:r>
              <a:rPr lang="en-US" sz="3200" b="0" dirty="0">
                <a:effectLst/>
                <a:latin typeface="Consolas" panose="020B0609020204030204" pitchFamily="49" charset="0"/>
              </a:rPr>
              <a:t>Characterization of the sensor’ performance and operation</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pPr marL="0" indent="0">
              <a:buNone/>
            </a:pPr>
            <a:r>
              <a:rPr lang="en-US" sz="2400" dirty="0"/>
              <a:t>In order to determine if a significant increase is being detected by each sensor, the mean of all readings in the sensor group was calculated, then the cutoff for significance was assigned as the mean + ( 3 * standard deviation).</a:t>
            </a:r>
          </a:p>
        </p:txBody>
      </p:sp>
      <p:pic>
        <p:nvPicPr>
          <p:cNvPr id="5" name="Picture 4">
            <a:extLst>
              <a:ext uri="{FF2B5EF4-FFF2-40B4-BE49-F238E27FC236}">
                <a16:creationId xmlns:a16="http://schemas.microsoft.com/office/drawing/2014/main" id="{7173E0CB-1050-829F-9FB0-7AD534D488AC}"/>
              </a:ext>
            </a:extLst>
          </p:cNvPr>
          <p:cNvPicPr>
            <a:picLocks noChangeAspect="1"/>
          </p:cNvPicPr>
          <p:nvPr/>
        </p:nvPicPr>
        <p:blipFill>
          <a:blip r:embed="rId2"/>
          <a:stretch>
            <a:fillRect/>
          </a:stretch>
        </p:blipFill>
        <p:spPr>
          <a:xfrm>
            <a:off x="1246908" y="3327956"/>
            <a:ext cx="4629843" cy="3356024"/>
          </a:xfrm>
          <a:prstGeom prst="rect">
            <a:avLst/>
          </a:prstGeom>
        </p:spPr>
      </p:pic>
      <p:sp>
        <p:nvSpPr>
          <p:cNvPr id="6" name="TextBox 5">
            <a:extLst>
              <a:ext uri="{FF2B5EF4-FFF2-40B4-BE49-F238E27FC236}">
                <a16:creationId xmlns:a16="http://schemas.microsoft.com/office/drawing/2014/main" id="{D0AD4B54-87DA-932B-67A8-48E5F1B02AFD}"/>
              </a:ext>
            </a:extLst>
          </p:cNvPr>
          <p:cNvSpPr txBox="1"/>
          <p:nvPr/>
        </p:nvSpPr>
        <p:spPr>
          <a:xfrm>
            <a:off x="1246908" y="2958624"/>
            <a:ext cx="4629842" cy="369332"/>
          </a:xfrm>
          <a:prstGeom prst="rect">
            <a:avLst/>
          </a:prstGeom>
          <a:noFill/>
        </p:spPr>
        <p:txBody>
          <a:bodyPr wrap="square" rtlCol="0">
            <a:spAutoFit/>
          </a:bodyPr>
          <a:lstStyle/>
          <a:p>
            <a:pPr algn="ctr"/>
            <a:r>
              <a:rPr lang="en-US" dirty="0"/>
              <a:t>Significance Cut-Off Calculations</a:t>
            </a:r>
          </a:p>
        </p:txBody>
      </p:sp>
      <p:pic>
        <p:nvPicPr>
          <p:cNvPr id="8" name="Picture 7">
            <a:extLst>
              <a:ext uri="{FF2B5EF4-FFF2-40B4-BE49-F238E27FC236}">
                <a16:creationId xmlns:a16="http://schemas.microsoft.com/office/drawing/2014/main" id="{52AA29BB-4DB9-A0D0-7503-7DF20A5778C8}"/>
              </a:ext>
            </a:extLst>
          </p:cNvPr>
          <p:cNvPicPr>
            <a:picLocks noChangeAspect="1"/>
          </p:cNvPicPr>
          <p:nvPr/>
        </p:nvPicPr>
        <p:blipFill>
          <a:blip r:embed="rId3"/>
          <a:stretch>
            <a:fillRect/>
          </a:stretch>
        </p:blipFill>
        <p:spPr>
          <a:xfrm>
            <a:off x="6693940" y="2945860"/>
            <a:ext cx="4734952" cy="3738120"/>
          </a:xfrm>
          <a:prstGeom prst="rect">
            <a:avLst/>
          </a:prstGeom>
        </p:spPr>
      </p:pic>
    </p:spTree>
    <p:extLst>
      <p:ext uri="{BB962C8B-B14F-4D97-AF65-F5344CB8AC3E}">
        <p14:creationId xmlns:p14="http://schemas.microsoft.com/office/powerpoint/2010/main" val="109448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4" cy="1188720"/>
          </a:xfrm>
        </p:spPr>
        <p:txBody>
          <a:bodyPr>
            <a:normAutofit/>
          </a:bodyPr>
          <a:lstStyle/>
          <a:p>
            <a:r>
              <a:rPr lang="en-US" sz="3200" b="0" dirty="0">
                <a:effectLst/>
                <a:latin typeface="Consolas" panose="020B0609020204030204" pitchFamily="49" charset="0"/>
              </a:rPr>
              <a:t>Which chemicals are being detected by the sensor group?</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87908"/>
            <a:ext cx="10945090" cy="1137208"/>
          </a:xfrm>
        </p:spPr>
        <p:txBody>
          <a:bodyPr anchor="t">
            <a:normAutofit/>
          </a:bodyPr>
          <a:lstStyle/>
          <a:p>
            <a:r>
              <a:rPr lang="en-US" sz="1800" dirty="0"/>
              <a:t>After determining the significance cut-offs, we then extracted the chemicals being detected above the cut-off for each sensor. Also extracted the number of times each chemical was being detected significantly.</a:t>
            </a:r>
          </a:p>
          <a:p>
            <a:pPr marL="0" indent="0">
              <a:buNone/>
            </a:pPr>
            <a:endParaRPr lang="en-US" sz="1800" dirty="0"/>
          </a:p>
        </p:txBody>
      </p:sp>
      <p:sp>
        <p:nvSpPr>
          <p:cNvPr id="9" name="TextBox 8">
            <a:extLst>
              <a:ext uri="{FF2B5EF4-FFF2-40B4-BE49-F238E27FC236}">
                <a16:creationId xmlns:a16="http://schemas.microsoft.com/office/drawing/2014/main" id="{F1783EA3-13D8-176B-0D12-E204745F3068}"/>
              </a:ext>
            </a:extLst>
          </p:cNvPr>
          <p:cNvSpPr txBox="1"/>
          <p:nvPr/>
        </p:nvSpPr>
        <p:spPr>
          <a:xfrm>
            <a:off x="9039225" y="2467113"/>
            <a:ext cx="3015840"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t>Appluimonia</a:t>
            </a:r>
            <a:r>
              <a:rPr lang="en-US" sz="1600" dirty="0"/>
              <a:t> is the least detected and detected at very low levels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t>Chlorodinine</a:t>
            </a:r>
            <a:r>
              <a:rPr lang="en-US" sz="1600" dirty="0"/>
              <a:t> is detect on almost every sensor, however, at very low levels.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AGOC-3A is the most detected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AGOC-3A and </a:t>
            </a:r>
            <a:r>
              <a:rPr lang="en-US" sz="1600" dirty="0" err="1"/>
              <a:t>Methylosmolene</a:t>
            </a:r>
            <a:r>
              <a:rPr lang="en-US" sz="1600" dirty="0"/>
              <a:t> are detected on every sensor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Sensors 6 and 9 have the highest number of times chemicals are detected</a:t>
            </a:r>
          </a:p>
          <a:p>
            <a:pPr marL="285750" indent="-285750">
              <a:buFont typeface="Arial" panose="020B0604020202020204" pitchFamily="34" charset="0"/>
              <a:buChar char="•"/>
            </a:pPr>
            <a:endParaRPr lang="en-US" sz="1600" dirty="0"/>
          </a:p>
        </p:txBody>
      </p:sp>
      <p:pic>
        <p:nvPicPr>
          <p:cNvPr id="11" name="Picture 10">
            <a:extLst>
              <a:ext uri="{FF2B5EF4-FFF2-40B4-BE49-F238E27FC236}">
                <a16:creationId xmlns:a16="http://schemas.microsoft.com/office/drawing/2014/main" id="{47A0EA4C-4DD4-F88A-D456-6BEEA296C1A2}"/>
              </a:ext>
            </a:extLst>
          </p:cNvPr>
          <p:cNvPicPr>
            <a:picLocks noChangeAspect="1"/>
          </p:cNvPicPr>
          <p:nvPr/>
        </p:nvPicPr>
        <p:blipFill>
          <a:blip r:embed="rId2"/>
          <a:stretch>
            <a:fillRect/>
          </a:stretch>
        </p:blipFill>
        <p:spPr>
          <a:xfrm>
            <a:off x="2376901" y="2304989"/>
            <a:ext cx="5480862" cy="2369786"/>
          </a:xfrm>
          <a:prstGeom prst="rect">
            <a:avLst/>
          </a:prstGeom>
        </p:spPr>
      </p:pic>
      <p:pic>
        <p:nvPicPr>
          <p:cNvPr id="13" name="Picture 12">
            <a:extLst>
              <a:ext uri="{FF2B5EF4-FFF2-40B4-BE49-F238E27FC236}">
                <a16:creationId xmlns:a16="http://schemas.microsoft.com/office/drawing/2014/main" id="{E676A604-0556-02E7-6397-E4658E590747}"/>
              </a:ext>
            </a:extLst>
          </p:cNvPr>
          <p:cNvPicPr>
            <a:picLocks noChangeAspect="1"/>
          </p:cNvPicPr>
          <p:nvPr/>
        </p:nvPicPr>
        <p:blipFill>
          <a:blip r:embed="rId3"/>
          <a:stretch>
            <a:fillRect/>
          </a:stretch>
        </p:blipFill>
        <p:spPr>
          <a:xfrm>
            <a:off x="752474" y="4787250"/>
            <a:ext cx="8149816" cy="2035623"/>
          </a:xfrm>
          <a:prstGeom prst="rect">
            <a:avLst/>
          </a:prstGeom>
        </p:spPr>
      </p:pic>
    </p:spTree>
    <p:extLst>
      <p:ext uri="{BB962C8B-B14F-4D97-AF65-F5344CB8AC3E}">
        <p14:creationId xmlns:p14="http://schemas.microsoft.com/office/powerpoint/2010/main" val="37365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What patterns of chemical releases do you see, as being reported in the data?</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a:extLst>
              <a:ext uri="{FF2B5EF4-FFF2-40B4-BE49-F238E27FC236}">
                <a16:creationId xmlns:a16="http://schemas.microsoft.com/office/drawing/2014/main" id="{891BBA76-F07F-06EB-EAB6-E4BDE7F6A682}"/>
              </a:ext>
            </a:extLst>
          </p:cNvPr>
          <p:cNvPicPr>
            <a:picLocks noGrp="1" noChangeAspect="1"/>
          </p:cNvPicPr>
          <p:nvPr>
            <p:ph idx="1"/>
          </p:nvPr>
        </p:nvPicPr>
        <p:blipFill>
          <a:blip r:embed="rId2"/>
          <a:stretch>
            <a:fillRect/>
          </a:stretch>
        </p:blipFill>
        <p:spPr>
          <a:xfrm>
            <a:off x="1524000" y="1763732"/>
            <a:ext cx="5831654" cy="1595205"/>
          </a:xfrm>
        </p:spPr>
      </p:pic>
      <p:pic>
        <p:nvPicPr>
          <p:cNvPr id="11" name="Picture 10">
            <a:extLst>
              <a:ext uri="{FF2B5EF4-FFF2-40B4-BE49-F238E27FC236}">
                <a16:creationId xmlns:a16="http://schemas.microsoft.com/office/drawing/2014/main" id="{0133CC56-C123-6E9F-0F00-8ADAA994C988}"/>
              </a:ext>
            </a:extLst>
          </p:cNvPr>
          <p:cNvPicPr>
            <a:picLocks noChangeAspect="1"/>
          </p:cNvPicPr>
          <p:nvPr/>
        </p:nvPicPr>
        <p:blipFill>
          <a:blip r:embed="rId3"/>
          <a:stretch>
            <a:fillRect/>
          </a:stretch>
        </p:blipFill>
        <p:spPr>
          <a:xfrm>
            <a:off x="1523999" y="3421331"/>
            <a:ext cx="5824538" cy="1666378"/>
          </a:xfrm>
          <a:prstGeom prst="rect">
            <a:avLst/>
          </a:prstGeom>
        </p:spPr>
      </p:pic>
      <p:sp>
        <p:nvSpPr>
          <p:cNvPr id="12" name="TextBox 11">
            <a:extLst>
              <a:ext uri="{FF2B5EF4-FFF2-40B4-BE49-F238E27FC236}">
                <a16:creationId xmlns:a16="http://schemas.microsoft.com/office/drawing/2014/main" id="{65C5B045-4598-0978-4495-821B86AFB94B}"/>
              </a:ext>
            </a:extLst>
          </p:cNvPr>
          <p:cNvSpPr txBox="1"/>
          <p:nvPr/>
        </p:nvSpPr>
        <p:spPr>
          <a:xfrm rot="16200000">
            <a:off x="908616" y="2333625"/>
            <a:ext cx="733425" cy="369332"/>
          </a:xfrm>
          <a:prstGeom prst="rect">
            <a:avLst/>
          </a:prstGeom>
          <a:noFill/>
        </p:spPr>
        <p:txBody>
          <a:bodyPr wrap="square" rtlCol="0">
            <a:spAutoFit/>
          </a:bodyPr>
          <a:lstStyle/>
          <a:p>
            <a:r>
              <a:rPr lang="en-US" b="1" dirty="0"/>
              <a:t>April</a:t>
            </a:r>
          </a:p>
        </p:txBody>
      </p:sp>
      <p:sp>
        <p:nvSpPr>
          <p:cNvPr id="13" name="TextBox 12">
            <a:extLst>
              <a:ext uri="{FF2B5EF4-FFF2-40B4-BE49-F238E27FC236}">
                <a16:creationId xmlns:a16="http://schemas.microsoft.com/office/drawing/2014/main" id="{9F8809BC-EF5A-6EB6-ED2D-D9D3053EACD7}"/>
              </a:ext>
            </a:extLst>
          </p:cNvPr>
          <p:cNvSpPr txBox="1"/>
          <p:nvPr/>
        </p:nvSpPr>
        <p:spPr>
          <a:xfrm rot="16200000">
            <a:off x="813308" y="4034909"/>
            <a:ext cx="1009652" cy="369332"/>
          </a:xfrm>
          <a:prstGeom prst="rect">
            <a:avLst/>
          </a:prstGeom>
          <a:noFill/>
        </p:spPr>
        <p:txBody>
          <a:bodyPr wrap="square" rtlCol="0">
            <a:spAutoFit/>
          </a:bodyPr>
          <a:lstStyle/>
          <a:p>
            <a:r>
              <a:rPr lang="en-US" b="1" dirty="0"/>
              <a:t>August</a:t>
            </a:r>
          </a:p>
        </p:txBody>
      </p:sp>
      <p:pic>
        <p:nvPicPr>
          <p:cNvPr id="15" name="Picture 14">
            <a:extLst>
              <a:ext uri="{FF2B5EF4-FFF2-40B4-BE49-F238E27FC236}">
                <a16:creationId xmlns:a16="http://schemas.microsoft.com/office/drawing/2014/main" id="{886ABD27-9928-DAE6-7F9C-F3BD35992903}"/>
              </a:ext>
            </a:extLst>
          </p:cNvPr>
          <p:cNvPicPr>
            <a:picLocks noChangeAspect="1"/>
          </p:cNvPicPr>
          <p:nvPr/>
        </p:nvPicPr>
        <p:blipFill>
          <a:blip r:embed="rId4"/>
          <a:stretch>
            <a:fillRect/>
          </a:stretch>
        </p:blipFill>
        <p:spPr>
          <a:xfrm>
            <a:off x="1523998" y="5166118"/>
            <a:ext cx="5824538" cy="1630451"/>
          </a:xfrm>
          <a:prstGeom prst="rect">
            <a:avLst/>
          </a:prstGeom>
        </p:spPr>
      </p:pic>
      <p:sp>
        <p:nvSpPr>
          <p:cNvPr id="16" name="TextBox 15">
            <a:extLst>
              <a:ext uri="{FF2B5EF4-FFF2-40B4-BE49-F238E27FC236}">
                <a16:creationId xmlns:a16="http://schemas.microsoft.com/office/drawing/2014/main" id="{A39F2C9A-C685-008B-123A-7A7FB1FD6D42}"/>
              </a:ext>
            </a:extLst>
          </p:cNvPr>
          <p:cNvSpPr txBox="1"/>
          <p:nvPr/>
        </p:nvSpPr>
        <p:spPr>
          <a:xfrm rot="16200000">
            <a:off x="685401" y="5614185"/>
            <a:ext cx="1265467" cy="369332"/>
          </a:xfrm>
          <a:prstGeom prst="rect">
            <a:avLst/>
          </a:prstGeom>
          <a:noFill/>
        </p:spPr>
        <p:txBody>
          <a:bodyPr wrap="square" rtlCol="0">
            <a:spAutoFit/>
          </a:bodyPr>
          <a:lstStyle/>
          <a:p>
            <a:r>
              <a:rPr lang="en-US" b="1" dirty="0"/>
              <a:t>December</a:t>
            </a:r>
          </a:p>
        </p:txBody>
      </p:sp>
      <p:sp>
        <p:nvSpPr>
          <p:cNvPr id="3" name="TextBox 2">
            <a:extLst>
              <a:ext uri="{FF2B5EF4-FFF2-40B4-BE49-F238E27FC236}">
                <a16:creationId xmlns:a16="http://schemas.microsoft.com/office/drawing/2014/main" id="{355F3C06-F071-3667-1A45-1A682DCDCB16}"/>
              </a:ext>
            </a:extLst>
          </p:cNvPr>
          <p:cNvSpPr txBox="1"/>
          <p:nvPr/>
        </p:nvSpPr>
        <p:spPr>
          <a:xfrm>
            <a:off x="8043333" y="2546360"/>
            <a:ext cx="339513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three distinct peaks in </a:t>
            </a:r>
            <a:r>
              <a:rPr lang="en-US" dirty="0" err="1"/>
              <a:t>Appluimonia</a:t>
            </a:r>
            <a:r>
              <a:rPr lang="en-US" dirty="0"/>
              <a:t> output over time.</a:t>
            </a:r>
          </a:p>
          <a:p>
            <a:pPr marL="285750" indent="-285750">
              <a:buFont typeface="Arial" panose="020B0604020202020204" pitchFamily="34" charset="0"/>
              <a:buChar char="•"/>
            </a:pPr>
            <a:r>
              <a:rPr lang="en-US" dirty="0"/>
              <a:t>ACOG-3A generally varies across time with no distinguishable pattern. </a:t>
            </a:r>
          </a:p>
          <a:p>
            <a:pPr marL="285750" indent="-285750">
              <a:buFont typeface="Arial" panose="020B0604020202020204" pitchFamily="34" charset="0"/>
              <a:buChar char="•"/>
            </a:pPr>
            <a:r>
              <a:rPr lang="en-US" dirty="0" err="1"/>
              <a:t>Chloridinine</a:t>
            </a:r>
            <a:r>
              <a:rPr lang="en-US" dirty="0"/>
              <a:t> seems the most stable in magnitude over time.</a:t>
            </a:r>
          </a:p>
          <a:p>
            <a:pPr marL="285750" indent="-285750">
              <a:buFont typeface="Arial" panose="020B0604020202020204" pitchFamily="34" charset="0"/>
              <a:buChar char="•"/>
            </a:pPr>
            <a:r>
              <a:rPr lang="en-US" dirty="0" err="1"/>
              <a:t>Methylosmolene</a:t>
            </a:r>
            <a:r>
              <a:rPr lang="en-US" dirty="0"/>
              <a:t> has a slight decrease over time, yet a high variance and noise in the data makes this unclear.</a:t>
            </a:r>
          </a:p>
        </p:txBody>
      </p:sp>
    </p:spTree>
    <p:extLst>
      <p:ext uri="{BB962C8B-B14F-4D97-AF65-F5344CB8AC3E}">
        <p14:creationId xmlns:p14="http://schemas.microsoft.com/office/powerpoint/2010/main" val="317923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Average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 (1/2)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Chart, scatter chart, bubble chart&#10;&#10;Description automatically generated">
            <a:extLst>
              <a:ext uri="{FF2B5EF4-FFF2-40B4-BE49-F238E27FC236}">
                <a16:creationId xmlns:a16="http://schemas.microsoft.com/office/drawing/2014/main" id="{770F368F-7104-97BD-8A7F-259827C9D552}"/>
              </a:ext>
            </a:extLst>
          </p:cNvPr>
          <p:cNvPicPr>
            <a:picLocks noChangeAspect="1"/>
          </p:cNvPicPr>
          <p:nvPr/>
        </p:nvPicPr>
        <p:blipFill rotWithShape="1">
          <a:blip r:embed="rId2">
            <a:extLst>
              <a:ext uri="{28A0092B-C50C-407E-A947-70E740481C1C}">
                <a14:useLocalDpi xmlns:a14="http://schemas.microsoft.com/office/drawing/2010/main" val="0"/>
              </a:ext>
            </a:extLst>
          </a:blip>
          <a:srcRect t="1749"/>
          <a:stretch/>
        </p:blipFill>
        <p:spPr>
          <a:xfrm>
            <a:off x="683491" y="2133600"/>
            <a:ext cx="5291166" cy="4555166"/>
          </a:xfrm>
          <a:prstGeom prst="rect">
            <a:avLst/>
          </a:prstGeom>
        </p:spPr>
      </p:pic>
      <p:pic>
        <p:nvPicPr>
          <p:cNvPr id="8" name="Picture 7" descr="Chart, scatter chart, bubble chart&#10;&#10;Description automatically generated">
            <a:extLst>
              <a:ext uri="{FF2B5EF4-FFF2-40B4-BE49-F238E27FC236}">
                <a16:creationId xmlns:a16="http://schemas.microsoft.com/office/drawing/2014/main" id="{60F66CB5-6553-F036-6D6A-19959C001945}"/>
              </a:ext>
            </a:extLst>
          </p:cNvPr>
          <p:cNvPicPr>
            <a:picLocks noChangeAspect="1"/>
          </p:cNvPicPr>
          <p:nvPr/>
        </p:nvPicPr>
        <p:blipFill rotWithShape="1">
          <a:blip r:embed="rId3">
            <a:extLst>
              <a:ext uri="{28A0092B-C50C-407E-A947-70E740481C1C}">
                <a14:useLocalDpi xmlns:a14="http://schemas.microsoft.com/office/drawing/2010/main" val="0"/>
              </a:ext>
            </a:extLst>
          </a:blip>
          <a:srcRect t="1749"/>
          <a:stretch/>
        </p:blipFill>
        <p:spPr>
          <a:xfrm>
            <a:off x="6308436" y="2133600"/>
            <a:ext cx="5430254" cy="4555166"/>
          </a:xfrm>
          <a:prstGeom prst="rect">
            <a:avLst/>
          </a:prstGeom>
        </p:spPr>
      </p:pic>
      <p:sp>
        <p:nvSpPr>
          <p:cNvPr id="22" name="TextBox 21">
            <a:extLst>
              <a:ext uri="{FF2B5EF4-FFF2-40B4-BE49-F238E27FC236}">
                <a16:creationId xmlns:a16="http://schemas.microsoft.com/office/drawing/2014/main" id="{192D3350-5833-9AA9-5501-9A743838D550}"/>
              </a:ext>
            </a:extLst>
          </p:cNvPr>
          <p:cNvSpPr txBox="1"/>
          <p:nvPr/>
        </p:nvSpPr>
        <p:spPr>
          <a:xfrm>
            <a:off x="2757337" y="1735574"/>
            <a:ext cx="1431637" cy="369332"/>
          </a:xfrm>
          <a:prstGeom prst="rect">
            <a:avLst/>
          </a:prstGeom>
          <a:noFill/>
        </p:spPr>
        <p:txBody>
          <a:bodyPr wrap="square" rtlCol="0">
            <a:spAutoFit/>
          </a:bodyPr>
          <a:lstStyle/>
          <a:p>
            <a:r>
              <a:rPr lang="en-US" dirty="0"/>
              <a:t>AGOC-3A</a:t>
            </a:r>
          </a:p>
        </p:txBody>
      </p:sp>
      <p:sp>
        <p:nvSpPr>
          <p:cNvPr id="23" name="TextBox 22">
            <a:extLst>
              <a:ext uri="{FF2B5EF4-FFF2-40B4-BE49-F238E27FC236}">
                <a16:creationId xmlns:a16="http://schemas.microsoft.com/office/drawing/2014/main" id="{D0ED8327-5466-B953-7AC2-166AFD19B7AC}"/>
              </a:ext>
            </a:extLst>
          </p:cNvPr>
          <p:cNvSpPr txBox="1"/>
          <p:nvPr/>
        </p:nvSpPr>
        <p:spPr>
          <a:xfrm>
            <a:off x="8535438" y="1764266"/>
            <a:ext cx="1431637" cy="369332"/>
          </a:xfrm>
          <a:prstGeom prst="rect">
            <a:avLst/>
          </a:prstGeom>
          <a:noFill/>
        </p:spPr>
        <p:txBody>
          <a:bodyPr wrap="square" rtlCol="0">
            <a:spAutoFit/>
          </a:bodyPr>
          <a:lstStyle/>
          <a:p>
            <a:r>
              <a:rPr lang="en-US" dirty="0" err="1"/>
              <a:t>Appluimonia</a:t>
            </a:r>
            <a:endParaRPr lang="en-US" dirty="0"/>
          </a:p>
        </p:txBody>
      </p:sp>
    </p:spTree>
    <p:extLst>
      <p:ext uri="{BB962C8B-B14F-4D97-AF65-F5344CB8AC3E}">
        <p14:creationId xmlns:p14="http://schemas.microsoft.com/office/powerpoint/2010/main" val="105106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Average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 (2/2)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13" descr="Chart, scatter chart, bubble chart&#10;&#10;Description automatically generated">
            <a:extLst>
              <a:ext uri="{FF2B5EF4-FFF2-40B4-BE49-F238E27FC236}">
                <a16:creationId xmlns:a16="http://schemas.microsoft.com/office/drawing/2014/main" id="{44EEBA1D-DF6F-2828-2554-CF528AFDBE1A}"/>
              </a:ext>
            </a:extLst>
          </p:cNvPr>
          <p:cNvPicPr>
            <a:picLocks noChangeAspect="1"/>
          </p:cNvPicPr>
          <p:nvPr/>
        </p:nvPicPr>
        <p:blipFill rotWithShape="1">
          <a:blip r:embed="rId2">
            <a:extLst>
              <a:ext uri="{28A0092B-C50C-407E-A947-70E740481C1C}">
                <a14:useLocalDpi xmlns:a14="http://schemas.microsoft.com/office/drawing/2010/main" val="0"/>
              </a:ext>
            </a:extLst>
          </a:blip>
          <a:srcRect t="1464"/>
          <a:stretch/>
        </p:blipFill>
        <p:spPr>
          <a:xfrm>
            <a:off x="613689" y="2142836"/>
            <a:ext cx="5311384" cy="4468416"/>
          </a:xfrm>
          <a:prstGeom prst="rect">
            <a:avLst/>
          </a:prstGeom>
        </p:spPr>
      </p:pic>
      <p:pic>
        <p:nvPicPr>
          <p:cNvPr id="20" name="Picture 19" descr="Chart, scatter chart, bubble chart&#10;&#10;Description automatically generated">
            <a:extLst>
              <a:ext uri="{FF2B5EF4-FFF2-40B4-BE49-F238E27FC236}">
                <a16:creationId xmlns:a16="http://schemas.microsoft.com/office/drawing/2014/main" id="{26ADE26F-4011-8351-5678-1754F00EC9B8}"/>
              </a:ext>
            </a:extLst>
          </p:cNvPr>
          <p:cNvPicPr>
            <a:picLocks noChangeAspect="1"/>
          </p:cNvPicPr>
          <p:nvPr/>
        </p:nvPicPr>
        <p:blipFill rotWithShape="1">
          <a:blip r:embed="rId3">
            <a:extLst>
              <a:ext uri="{28A0092B-C50C-407E-A947-70E740481C1C}">
                <a14:useLocalDpi xmlns:a14="http://schemas.microsoft.com/office/drawing/2010/main" val="0"/>
              </a:ext>
            </a:extLst>
          </a:blip>
          <a:srcRect t="1464"/>
          <a:stretch/>
        </p:blipFill>
        <p:spPr>
          <a:xfrm>
            <a:off x="6427925" y="2142834"/>
            <a:ext cx="5464432" cy="4468417"/>
          </a:xfrm>
          <a:prstGeom prst="rect">
            <a:avLst/>
          </a:prstGeom>
        </p:spPr>
      </p:pic>
      <p:sp>
        <p:nvSpPr>
          <p:cNvPr id="3" name="TextBox 2">
            <a:extLst>
              <a:ext uri="{FF2B5EF4-FFF2-40B4-BE49-F238E27FC236}">
                <a16:creationId xmlns:a16="http://schemas.microsoft.com/office/drawing/2014/main" id="{6A81CDFB-4ED3-873A-7A2A-6E589A1102C7}"/>
              </a:ext>
            </a:extLst>
          </p:cNvPr>
          <p:cNvSpPr txBox="1"/>
          <p:nvPr/>
        </p:nvSpPr>
        <p:spPr>
          <a:xfrm>
            <a:off x="2493818" y="1810327"/>
            <a:ext cx="1431637" cy="369332"/>
          </a:xfrm>
          <a:prstGeom prst="rect">
            <a:avLst/>
          </a:prstGeom>
          <a:noFill/>
        </p:spPr>
        <p:txBody>
          <a:bodyPr wrap="square" rtlCol="0">
            <a:spAutoFit/>
          </a:bodyPr>
          <a:lstStyle/>
          <a:p>
            <a:r>
              <a:rPr lang="en-US" dirty="0" err="1"/>
              <a:t>Chlorodinine</a:t>
            </a:r>
            <a:endParaRPr lang="en-US" dirty="0"/>
          </a:p>
        </p:txBody>
      </p:sp>
      <p:sp>
        <p:nvSpPr>
          <p:cNvPr id="4" name="TextBox 3">
            <a:extLst>
              <a:ext uri="{FF2B5EF4-FFF2-40B4-BE49-F238E27FC236}">
                <a16:creationId xmlns:a16="http://schemas.microsoft.com/office/drawing/2014/main" id="{DDBC641A-D018-AC83-6435-29350688B491}"/>
              </a:ext>
            </a:extLst>
          </p:cNvPr>
          <p:cNvSpPr txBox="1"/>
          <p:nvPr/>
        </p:nvSpPr>
        <p:spPr>
          <a:xfrm>
            <a:off x="8502072" y="1810327"/>
            <a:ext cx="1990437" cy="369332"/>
          </a:xfrm>
          <a:prstGeom prst="rect">
            <a:avLst/>
          </a:prstGeom>
          <a:noFill/>
        </p:spPr>
        <p:txBody>
          <a:bodyPr wrap="square" rtlCol="0">
            <a:spAutoFit/>
          </a:bodyPr>
          <a:lstStyle/>
          <a:p>
            <a:r>
              <a:rPr lang="en-US" dirty="0" err="1"/>
              <a:t>Methylosmolene</a:t>
            </a:r>
            <a:endParaRPr lang="en-US" dirty="0"/>
          </a:p>
        </p:txBody>
      </p:sp>
    </p:spTree>
    <p:extLst>
      <p:ext uri="{BB962C8B-B14F-4D97-AF65-F5344CB8AC3E}">
        <p14:creationId xmlns:p14="http://schemas.microsoft.com/office/powerpoint/2010/main" val="3491636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Max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a:t>
            </a:r>
            <a:br>
              <a:rPr lang="en-US" sz="3200" b="0" dirty="0">
                <a:effectLst/>
                <a:latin typeface="Consolas" panose="020B0609020204030204" pitchFamily="49" charset="0"/>
              </a:rPr>
            </a:br>
            <a:r>
              <a:rPr lang="en-US" sz="3200" b="0" dirty="0">
                <a:effectLst/>
                <a:latin typeface="Consolas" panose="020B0609020204030204" pitchFamily="49" charset="0"/>
              </a:rPr>
              <a:t>(1/2)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10;&#10;Description automatically generated">
            <a:extLst>
              <a:ext uri="{FF2B5EF4-FFF2-40B4-BE49-F238E27FC236}">
                <a16:creationId xmlns:a16="http://schemas.microsoft.com/office/drawing/2014/main" id="{F75F65E1-E4C0-DAF9-57CD-FE80A19A49C4}"/>
              </a:ext>
            </a:extLst>
          </p:cNvPr>
          <p:cNvPicPr>
            <a:picLocks noChangeAspect="1"/>
          </p:cNvPicPr>
          <p:nvPr/>
        </p:nvPicPr>
        <p:blipFill rotWithShape="1">
          <a:blip r:embed="rId2">
            <a:extLst>
              <a:ext uri="{28A0092B-C50C-407E-A947-70E740481C1C}">
                <a14:useLocalDpi xmlns:a14="http://schemas.microsoft.com/office/drawing/2010/main" val="0"/>
              </a:ext>
            </a:extLst>
          </a:blip>
          <a:srcRect t="1460"/>
          <a:stretch/>
        </p:blipFill>
        <p:spPr>
          <a:xfrm>
            <a:off x="628073" y="2152071"/>
            <a:ext cx="5300870" cy="4576965"/>
          </a:xfrm>
          <a:prstGeom prst="rect">
            <a:avLst/>
          </a:prstGeom>
        </p:spPr>
      </p:pic>
      <p:pic>
        <p:nvPicPr>
          <p:cNvPr id="6" name="Picture 5" descr="Chart, scatter chart&#10;&#10;Description automatically generated">
            <a:extLst>
              <a:ext uri="{FF2B5EF4-FFF2-40B4-BE49-F238E27FC236}">
                <a16:creationId xmlns:a16="http://schemas.microsoft.com/office/drawing/2014/main" id="{E70E2923-660C-EA33-4F09-8AD9D468BBC1}"/>
              </a:ext>
            </a:extLst>
          </p:cNvPr>
          <p:cNvPicPr>
            <a:picLocks noChangeAspect="1"/>
          </p:cNvPicPr>
          <p:nvPr/>
        </p:nvPicPr>
        <p:blipFill rotWithShape="1">
          <a:blip r:embed="rId3">
            <a:extLst>
              <a:ext uri="{28A0092B-C50C-407E-A947-70E740481C1C}">
                <a14:useLocalDpi xmlns:a14="http://schemas.microsoft.com/office/drawing/2010/main" val="0"/>
              </a:ext>
            </a:extLst>
          </a:blip>
          <a:srcRect t="1460"/>
          <a:stretch/>
        </p:blipFill>
        <p:spPr>
          <a:xfrm>
            <a:off x="6280729" y="2152073"/>
            <a:ext cx="5440216" cy="4576964"/>
          </a:xfrm>
          <a:prstGeom prst="rect">
            <a:avLst/>
          </a:prstGeom>
        </p:spPr>
      </p:pic>
      <p:sp>
        <p:nvSpPr>
          <p:cNvPr id="7" name="TextBox 6">
            <a:extLst>
              <a:ext uri="{FF2B5EF4-FFF2-40B4-BE49-F238E27FC236}">
                <a16:creationId xmlns:a16="http://schemas.microsoft.com/office/drawing/2014/main" id="{C96C264D-A4C2-8292-98FA-147D52505C55}"/>
              </a:ext>
            </a:extLst>
          </p:cNvPr>
          <p:cNvSpPr txBox="1"/>
          <p:nvPr/>
        </p:nvSpPr>
        <p:spPr>
          <a:xfrm>
            <a:off x="2671545" y="1777499"/>
            <a:ext cx="1431637" cy="369332"/>
          </a:xfrm>
          <a:prstGeom prst="rect">
            <a:avLst/>
          </a:prstGeom>
          <a:noFill/>
        </p:spPr>
        <p:txBody>
          <a:bodyPr wrap="square" rtlCol="0">
            <a:spAutoFit/>
          </a:bodyPr>
          <a:lstStyle/>
          <a:p>
            <a:r>
              <a:rPr lang="en-US" dirty="0"/>
              <a:t>AGOC-3A</a:t>
            </a:r>
          </a:p>
        </p:txBody>
      </p:sp>
      <p:sp>
        <p:nvSpPr>
          <p:cNvPr id="8" name="TextBox 7">
            <a:extLst>
              <a:ext uri="{FF2B5EF4-FFF2-40B4-BE49-F238E27FC236}">
                <a16:creationId xmlns:a16="http://schemas.microsoft.com/office/drawing/2014/main" id="{0355ECFD-6196-B547-91AD-DD058BDB5BE8}"/>
              </a:ext>
            </a:extLst>
          </p:cNvPr>
          <p:cNvSpPr txBox="1"/>
          <p:nvPr/>
        </p:nvSpPr>
        <p:spPr>
          <a:xfrm>
            <a:off x="8446654" y="1763021"/>
            <a:ext cx="1431637" cy="369332"/>
          </a:xfrm>
          <a:prstGeom prst="rect">
            <a:avLst/>
          </a:prstGeom>
          <a:noFill/>
        </p:spPr>
        <p:txBody>
          <a:bodyPr wrap="square" rtlCol="0">
            <a:spAutoFit/>
          </a:bodyPr>
          <a:lstStyle/>
          <a:p>
            <a:r>
              <a:rPr lang="en-US" dirty="0" err="1"/>
              <a:t>Appluimonia</a:t>
            </a:r>
            <a:endParaRPr lang="en-US" dirty="0"/>
          </a:p>
        </p:txBody>
      </p:sp>
    </p:spTree>
    <p:extLst>
      <p:ext uri="{BB962C8B-B14F-4D97-AF65-F5344CB8AC3E}">
        <p14:creationId xmlns:p14="http://schemas.microsoft.com/office/powerpoint/2010/main" val="142326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Max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a:t>
            </a:r>
            <a:br>
              <a:rPr lang="en-US" sz="3200" b="0" dirty="0">
                <a:effectLst/>
                <a:latin typeface="Consolas" panose="020B0609020204030204" pitchFamily="49" charset="0"/>
              </a:rPr>
            </a:br>
            <a:r>
              <a:rPr lang="en-US" sz="3200" b="0" dirty="0">
                <a:effectLst/>
                <a:latin typeface="Consolas" panose="020B0609020204030204" pitchFamily="49" charset="0"/>
              </a:rPr>
              <a:t>(2/2)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10;&#10;Description automatically generated">
            <a:extLst>
              <a:ext uri="{FF2B5EF4-FFF2-40B4-BE49-F238E27FC236}">
                <a16:creationId xmlns:a16="http://schemas.microsoft.com/office/drawing/2014/main" id="{99C4CC10-BD34-ED06-7E1F-DCA60D983A1A}"/>
              </a:ext>
            </a:extLst>
          </p:cNvPr>
          <p:cNvPicPr>
            <a:picLocks noChangeAspect="1"/>
          </p:cNvPicPr>
          <p:nvPr/>
        </p:nvPicPr>
        <p:blipFill rotWithShape="1">
          <a:blip r:embed="rId2">
            <a:extLst>
              <a:ext uri="{28A0092B-C50C-407E-A947-70E740481C1C}">
                <a14:useLocalDpi xmlns:a14="http://schemas.microsoft.com/office/drawing/2010/main" val="0"/>
              </a:ext>
            </a:extLst>
          </a:blip>
          <a:srcRect t="2229"/>
          <a:stretch/>
        </p:blipFill>
        <p:spPr>
          <a:xfrm>
            <a:off x="541245" y="2170544"/>
            <a:ext cx="5337829" cy="4455779"/>
          </a:xfrm>
          <a:prstGeom prst="rect">
            <a:avLst/>
          </a:prstGeom>
        </p:spPr>
      </p:pic>
      <p:pic>
        <p:nvPicPr>
          <p:cNvPr id="6" name="Picture 5" descr="Chart, scatter chart&#10;&#10;Description automatically generated">
            <a:extLst>
              <a:ext uri="{FF2B5EF4-FFF2-40B4-BE49-F238E27FC236}">
                <a16:creationId xmlns:a16="http://schemas.microsoft.com/office/drawing/2014/main" id="{00216D1A-9C55-96AB-0F23-E87C70532151}"/>
              </a:ext>
            </a:extLst>
          </p:cNvPr>
          <p:cNvPicPr>
            <a:picLocks noChangeAspect="1"/>
          </p:cNvPicPr>
          <p:nvPr/>
        </p:nvPicPr>
        <p:blipFill rotWithShape="1">
          <a:blip r:embed="rId3">
            <a:extLst>
              <a:ext uri="{28A0092B-C50C-407E-A947-70E740481C1C}">
                <a14:useLocalDpi xmlns:a14="http://schemas.microsoft.com/office/drawing/2010/main" val="0"/>
              </a:ext>
            </a:extLst>
          </a:blip>
          <a:srcRect t="2229"/>
          <a:stretch/>
        </p:blipFill>
        <p:spPr>
          <a:xfrm>
            <a:off x="6268066" y="2170544"/>
            <a:ext cx="5494348" cy="4458026"/>
          </a:xfrm>
          <a:prstGeom prst="rect">
            <a:avLst/>
          </a:prstGeom>
        </p:spPr>
      </p:pic>
      <p:sp>
        <p:nvSpPr>
          <p:cNvPr id="7" name="TextBox 6">
            <a:extLst>
              <a:ext uri="{FF2B5EF4-FFF2-40B4-BE49-F238E27FC236}">
                <a16:creationId xmlns:a16="http://schemas.microsoft.com/office/drawing/2014/main" id="{1ACBB235-D7AC-B835-14B7-ABB04DBFB604}"/>
              </a:ext>
            </a:extLst>
          </p:cNvPr>
          <p:cNvSpPr txBox="1"/>
          <p:nvPr/>
        </p:nvSpPr>
        <p:spPr>
          <a:xfrm>
            <a:off x="2493818" y="1810327"/>
            <a:ext cx="1431637" cy="369332"/>
          </a:xfrm>
          <a:prstGeom prst="rect">
            <a:avLst/>
          </a:prstGeom>
          <a:noFill/>
        </p:spPr>
        <p:txBody>
          <a:bodyPr wrap="square" rtlCol="0">
            <a:spAutoFit/>
          </a:bodyPr>
          <a:lstStyle/>
          <a:p>
            <a:r>
              <a:rPr lang="en-US" dirty="0" err="1"/>
              <a:t>Chlorodinine</a:t>
            </a:r>
            <a:endParaRPr lang="en-US" dirty="0"/>
          </a:p>
        </p:txBody>
      </p:sp>
      <p:sp>
        <p:nvSpPr>
          <p:cNvPr id="8" name="TextBox 7">
            <a:extLst>
              <a:ext uri="{FF2B5EF4-FFF2-40B4-BE49-F238E27FC236}">
                <a16:creationId xmlns:a16="http://schemas.microsoft.com/office/drawing/2014/main" id="{4C5E8640-10D5-AA11-0D37-724A7D60A5F8}"/>
              </a:ext>
            </a:extLst>
          </p:cNvPr>
          <p:cNvSpPr txBox="1"/>
          <p:nvPr/>
        </p:nvSpPr>
        <p:spPr>
          <a:xfrm>
            <a:off x="8324595" y="1801210"/>
            <a:ext cx="1853481" cy="369332"/>
          </a:xfrm>
          <a:prstGeom prst="rect">
            <a:avLst/>
          </a:prstGeom>
          <a:noFill/>
        </p:spPr>
        <p:txBody>
          <a:bodyPr wrap="square" rtlCol="0">
            <a:spAutoFit/>
          </a:bodyPr>
          <a:lstStyle/>
          <a:p>
            <a:r>
              <a:rPr lang="en-US" dirty="0" err="1"/>
              <a:t>Methylosmolene</a:t>
            </a:r>
            <a:endParaRPr lang="en-US" dirty="0"/>
          </a:p>
        </p:txBody>
      </p:sp>
    </p:spTree>
    <p:extLst>
      <p:ext uri="{BB962C8B-B14F-4D97-AF65-F5344CB8AC3E}">
        <p14:creationId xmlns:p14="http://schemas.microsoft.com/office/powerpoint/2010/main" val="2238720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F1C5B5B-BA99-C493-23E4-ABD887B4750B}"/>
              </a:ext>
            </a:extLst>
          </p:cNvPr>
          <p:cNvPicPr>
            <a:picLocks noChangeAspect="1"/>
          </p:cNvPicPr>
          <p:nvPr/>
        </p:nvPicPr>
        <p:blipFill>
          <a:blip r:embed="rId2"/>
          <a:stretch>
            <a:fillRect/>
          </a:stretch>
        </p:blipFill>
        <p:spPr>
          <a:xfrm>
            <a:off x="938127" y="2344709"/>
            <a:ext cx="6822367" cy="1627216"/>
          </a:xfrm>
          <a:prstGeom prst="rect">
            <a:avLst/>
          </a:prstGeom>
        </p:spPr>
      </p:pic>
      <p:pic>
        <p:nvPicPr>
          <p:cNvPr id="7" name="Picture 6">
            <a:extLst>
              <a:ext uri="{FF2B5EF4-FFF2-40B4-BE49-F238E27FC236}">
                <a16:creationId xmlns:a16="http://schemas.microsoft.com/office/drawing/2014/main" id="{304F45EB-7807-2017-FE53-D63939561C18}"/>
              </a:ext>
            </a:extLst>
          </p:cNvPr>
          <p:cNvPicPr>
            <a:picLocks noChangeAspect="1"/>
          </p:cNvPicPr>
          <p:nvPr/>
        </p:nvPicPr>
        <p:blipFill>
          <a:blip r:embed="rId3"/>
          <a:stretch>
            <a:fillRect/>
          </a:stretch>
        </p:blipFill>
        <p:spPr>
          <a:xfrm>
            <a:off x="7973673" y="1844953"/>
            <a:ext cx="3927763" cy="2567887"/>
          </a:xfrm>
          <a:prstGeom prst="rect">
            <a:avLst/>
          </a:prstGeom>
        </p:spPr>
      </p:pic>
      <p:sp>
        <p:nvSpPr>
          <p:cNvPr id="8" name="TextBox 7">
            <a:extLst>
              <a:ext uri="{FF2B5EF4-FFF2-40B4-BE49-F238E27FC236}">
                <a16:creationId xmlns:a16="http://schemas.microsoft.com/office/drawing/2014/main" id="{FB663330-621C-D16E-C9D6-E0B096C84DB6}"/>
              </a:ext>
            </a:extLst>
          </p:cNvPr>
          <p:cNvSpPr txBox="1"/>
          <p:nvPr/>
        </p:nvSpPr>
        <p:spPr>
          <a:xfrm>
            <a:off x="66675" y="4826534"/>
            <a:ext cx="12014488" cy="1754326"/>
          </a:xfrm>
          <a:prstGeom prst="rect">
            <a:avLst/>
          </a:prstGeom>
          <a:noFill/>
        </p:spPr>
        <p:txBody>
          <a:bodyPr wrap="square" rtlCol="0">
            <a:spAutoFit/>
          </a:bodyPr>
          <a:lstStyle/>
          <a:p>
            <a:r>
              <a:rPr lang="en-US" b="1" u="sng" dirty="0"/>
              <a:t>Distance Analysis:</a:t>
            </a:r>
          </a:p>
          <a:p>
            <a:endParaRPr lang="en-US" b="1" u="sng" dirty="0"/>
          </a:p>
          <a:p>
            <a:pPr marL="285750" indent="-285750">
              <a:buFont typeface="Arial" panose="020B0604020202020204" pitchFamily="34" charset="0"/>
              <a:buChar char="•"/>
            </a:pPr>
            <a:r>
              <a:rPr lang="en-US" dirty="0" err="1"/>
              <a:t>Kasios</a:t>
            </a:r>
            <a:r>
              <a:rPr lang="en-US" dirty="0"/>
              <a:t> Office Furniture is closest to Sensors 1, 7, 8</a:t>
            </a:r>
          </a:p>
          <a:p>
            <a:pPr marL="285750" indent="-285750">
              <a:buFont typeface="Arial" panose="020B0604020202020204" pitchFamily="34" charset="0"/>
              <a:buChar char="•"/>
            </a:pPr>
            <a:r>
              <a:rPr lang="en-US" dirty="0"/>
              <a:t>Radiance </a:t>
            </a:r>
            <a:r>
              <a:rPr lang="en-US" dirty="0" err="1"/>
              <a:t>ColourTek</a:t>
            </a:r>
            <a:r>
              <a:rPr lang="en-US" dirty="0"/>
              <a:t> is closest to Sensors 5, 6, 9</a:t>
            </a:r>
          </a:p>
          <a:p>
            <a:pPr marL="285750" indent="-285750">
              <a:buFont typeface="Arial" panose="020B0604020202020204" pitchFamily="34" charset="0"/>
              <a:buChar char="•"/>
            </a:pPr>
            <a:r>
              <a:rPr lang="en-US" dirty="0"/>
              <a:t>Indigo Sol Boards is the furthers away from all sensors except sensor 9, however, it is not the closest factory.</a:t>
            </a:r>
          </a:p>
          <a:p>
            <a:pPr marL="285750" indent="-285750">
              <a:buFont typeface="Arial" panose="020B0604020202020204" pitchFamily="34" charset="0"/>
              <a:buChar char="•"/>
            </a:pPr>
            <a:r>
              <a:rPr lang="en-US" dirty="0"/>
              <a:t>Roadrunner Fitness Electronics is closest to Sensors 2, 3, 4</a:t>
            </a:r>
          </a:p>
        </p:txBody>
      </p:sp>
    </p:spTree>
    <p:extLst>
      <p:ext uri="{BB962C8B-B14F-4D97-AF65-F5344CB8AC3E}">
        <p14:creationId xmlns:p14="http://schemas.microsoft.com/office/powerpoint/2010/main" val="634670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FB663330-621C-D16E-C9D6-E0B096C84DB6}"/>
              </a:ext>
            </a:extLst>
          </p:cNvPr>
          <p:cNvSpPr txBox="1"/>
          <p:nvPr/>
        </p:nvSpPr>
        <p:spPr>
          <a:xfrm>
            <a:off x="646546" y="2093799"/>
            <a:ext cx="1154545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 look at specific chemical releases, cutoffs were recalculated on a per chemical basis as opposed to the per sensor basis used to assess sensor performance.</a:t>
            </a:r>
          </a:p>
        </p:txBody>
      </p:sp>
      <p:pic>
        <p:nvPicPr>
          <p:cNvPr id="4" name="Picture 3" descr="Table&#10;&#10;Description automatically generated">
            <a:extLst>
              <a:ext uri="{FF2B5EF4-FFF2-40B4-BE49-F238E27FC236}">
                <a16:creationId xmlns:a16="http://schemas.microsoft.com/office/drawing/2014/main" id="{3CB842A5-9FE5-F69D-A098-A7F60E9F4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429" y="3138162"/>
            <a:ext cx="3050617" cy="2724696"/>
          </a:xfrm>
          <a:prstGeom prst="rect">
            <a:avLst/>
          </a:prstGeom>
        </p:spPr>
      </p:pic>
      <p:pic>
        <p:nvPicPr>
          <p:cNvPr id="9" name="Picture 8" descr="Table&#10;&#10;Description automatically generated">
            <a:extLst>
              <a:ext uri="{FF2B5EF4-FFF2-40B4-BE49-F238E27FC236}">
                <a16:creationId xmlns:a16="http://schemas.microsoft.com/office/drawing/2014/main" id="{940FCB74-28AA-0B9A-F21A-FF3DD159F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537" y="3138162"/>
            <a:ext cx="3034464" cy="2724696"/>
          </a:xfrm>
          <a:prstGeom prst="rect">
            <a:avLst/>
          </a:prstGeom>
        </p:spPr>
      </p:pic>
      <p:pic>
        <p:nvPicPr>
          <p:cNvPr id="11" name="Picture 10" descr="Text&#10;&#10;Description automatically generated">
            <a:extLst>
              <a:ext uri="{FF2B5EF4-FFF2-40B4-BE49-F238E27FC236}">
                <a16:creationId xmlns:a16="http://schemas.microsoft.com/office/drawing/2014/main" id="{D13E0915-ED7D-9080-76A7-57BC5E727D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244" y="4128983"/>
            <a:ext cx="2029108" cy="743054"/>
          </a:xfrm>
          <a:prstGeom prst="rect">
            <a:avLst/>
          </a:prstGeom>
        </p:spPr>
      </p:pic>
      <p:sp>
        <p:nvSpPr>
          <p:cNvPr id="12" name="Arrow: Right 11">
            <a:extLst>
              <a:ext uri="{FF2B5EF4-FFF2-40B4-BE49-F238E27FC236}">
                <a16:creationId xmlns:a16="http://schemas.microsoft.com/office/drawing/2014/main" id="{9CE83490-8FE0-796B-B422-75B389D82E91}"/>
              </a:ext>
            </a:extLst>
          </p:cNvPr>
          <p:cNvSpPr/>
          <p:nvPr/>
        </p:nvSpPr>
        <p:spPr>
          <a:xfrm>
            <a:off x="3841554" y="4440553"/>
            <a:ext cx="1031856" cy="1091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60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10224601" cy="1188720"/>
          </a:xfrm>
        </p:spPr>
        <p:txBody>
          <a:bodyPr>
            <a:normAutofit/>
          </a:bodyPr>
          <a:lstStyle/>
          <a:p>
            <a:r>
              <a:rPr lang="en-US" b="1" dirty="0"/>
              <a:t>Time Breakout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76B38897-4711-65C7-2FD9-A6A82D2D2603}"/>
              </a:ext>
            </a:extLst>
          </p:cNvPr>
          <p:cNvSpPr>
            <a:spLocks noGrp="1"/>
          </p:cNvSpPr>
          <p:nvPr>
            <p:ph idx="1"/>
          </p:nvPr>
        </p:nvSpPr>
        <p:spPr>
          <a:xfrm>
            <a:off x="1308100" y="2989419"/>
            <a:ext cx="9575800" cy="1598401"/>
          </a:xfrm>
        </p:spPr>
        <p:txBody>
          <a:bodyPr/>
          <a:lstStyle/>
          <a:p>
            <a:pPr marL="0" indent="0" algn="ctr">
              <a:buNone/>
            </a:pPr>
            <a:r>
              <a:rPr lang="en-US" dirty="0"/>
              <a:t>Preparation [45%]</a:t>
            </a:r>
          </a:p>
          <a:p>
            <a:pPr marL="0" indent="0" algn="ctr">
              <a:buNone/>
            </a:pPr>
            <a:r>
              <a:rPr lang="en-US" dirty="0"/>
              <a:t>Analysis [35%]</a:t>
            </a:r>
          </a:p>
          <a:p>
            <a:pPr marL="0" indent="0" algn="ctr">
              <a:buNone/>
            </a:pPr>
            <a:r>
              <a:rPr lang="en-US" dirty="0"/>
              <a:t>Interpretation and Conclusions [20%] </a:t>
            </a:r>
          </a:p>
        </p:txBody>
      </p:sp>
    </p:spTree>
    <p:extLst>
      <p:ext uri="{BB962C8B-B14F-4D97-AF65-F5344CB8AC3E}">
        <p14:creationId xmlns:p14="http://schemas.microsoft.com/office/powerpoint/2010/main" val="1086405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71835" y="133427"/>
            <a:ext cx="6820232" cy="1558212"/>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Table&#10;&#10;Description automatically generated">
            <a:extLst>
              <a:ext uri="{FF2B5EF4-FFF2-40B4-BE49-F238E27FC236}">
                <a16:creationId xmlns:a16="http://schemas.microsoft.com/office/drawing/2014/main" id="{17A3B854-3AA6-8805-7B24-45D871548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2733" y="80480"/>
            <a:ext cx="3345874" cy="6667858"/>
          </a:xfrm>
          <a:prstGeom prst="rect">
            <a:avLst/>
          </a:prstGeom>
        </p:spPr>
      </p:pic>
      <p:sp>
        <p:nvSpPr>
          <p:cNvPr id="6" name="TextBox 5">
            <a:extLst>
              <a:ext uri="{FF2B5EF4-FFF2-40B4-BE49-F238E27FC236}">
                <a16:creationId xmlns:a16="http://schemas.microsoft.com/office/drawing/2014/main" id="{09879019-E0C2-6A9C-E5C3-E6E5B70CDB2F}"/>
              </a:ext>
            </a:extLst>
          </p:cNvPr>
          <p:cNvSpPr txBox="1"/>
          <p:nvPr/>
        </p:nvSpPr>
        <p:spPr>
          <a:xfrm>
            <a:off x="804333" y="1930400"/>
            <a:ext cx="7264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Spikes were then grouped to see which sensors picked up the significant readings, shown in the figure to the right</a:t>
            </a:r>
          </a:p>
          <a:p>
            <a:pPr marL="285750" indent="-285750">
              <a:buFont typeface="Arial" panose="020B0604020202020204" pitchFamily="34" charset="0"/>
              <a:buChar char="•"/>
            </a:pPr>
            <a:r>
              <a:rPr lang="en-US" dirty="0"/>
              <a:t>This data was joined to weather data on the date/timestamp and to location data on the sensor. The businesses in the area also had their locations concatenated to the data frame. </a:t>
            </a:r>
          </a:p>
        </p:txBody>
      </p:sp>
      <p:pic>
        <p:nvPicPr>
          <p:cNvPr id="10" name="Picture 9" descr="Graphical user interface, application&#10;&#10;Description automatically generated">
            <a:extLst>
              <a:ext uri="{FF2B5EF4-FFF2-40B4-BE49-F238E27FC236}">
                <a16:creationId xmlns:a16="http://schemas.microsoft.com/office/drawing/2014/main" id="{CDDEE5EA-4B25-39DC-324E-E4D23D8F1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76" y="3604484"/>
            <a:ext cx="6906589" cy="1848108"/>
          </a:xfrm>
          <a:prstGeom prst="rect">
            <a:avLst/>
          </a:prstGeom>
        </p:spPr>
      </p:pic>
      <p:sp>
        <p:nvSpPr>
          <p:cNvPr id="14" name="TextBox 13">
            <a:extLst>
              <a:ext uri="{FF2B5EF4-FFF2-40B4-BE49-F238E27FC236}">
                <a16:creationId xmlns:a16="http://schemas.microsoft.com/office/drawing/2014/main" id="{89D4D4D1-208C-24BE-B844-E56FA3D28228}"/>
              </a:ext>
            </a:extLst>
          </p:cNvPr>
          <p:cNvSpPr txBox="1"/>
          <p:nvPr/>
        </p:nvSpPr>
        <p:spPr>
          <a:xfrm>
            <a:off x="804333" y="5735772"/>
            <a:ext cx="7148176"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provides a basis to look at how chemicals may have moved across the area.</a:t>
            </a:r>
          </a:p>
        </p:txBody>
      </p:sp>
    </p:spTree>
    <p:extLst>
      <p:ext uri="{BB962C8B-B14F-4D97-AF65-F5344CB8AC3E}">
        <p14:creationId xmlns:p14="http://schemas.microsoft.com/office/powerpoint/2010/main" val="1490204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3402F780-C824-671E-6CA6-48D5E8141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31" y="2317402"/>
            <a:ext cx="4695964" cy="3907905"/>
          </a:xfrm>
          <a:prstGeom prst="rect">
            <a:avLst/>
          </a:prstGeom>
        </p:spPr>
      </p:pic>
      <p:pic>
        <p:nvPicPr>
          <p:cNvPr id="7" name="Picture 6" descr="Chart, scatter chart, bubble chart&#10;&#10;Description automatically generated">
            <a:extLst>
              <a:ext uri="{FF2B5EF4-FFF2-40B4-BE49-F238E27FC236}">
                <a16:creationId xmlns:a16="http://schemas.microsoft.com/office/drawing/2014/main" id="{4668E661-BEBB-B43F-D437-78C79B06A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9211" y="2317402"/>
            <a:ext cx="4200186" cy="3907905"/>
          </a:xfrm>
          <a:prstGeom prst="rect">
            <a:avLst/>
          </a:prstGeom>
        </p:spPr>
      </p:pic>
      <p:sp>
        <p:nvSpPr>
          <p:cNvPr id="13" name="TextBox 12">
            <a:extLst>
              <a:ext uri="{FF2B5EF4-FFF2-40B4-BE49-F238E27FC236}">
                <a16:creationId xmlns:a16="http://schemas.microsoft.com/office/drawing/2014/main" id="{65CD6A6E-A03E-F866-AD9E-B4FAB9762D58}"/>
              </a:ext>
            </a:extLst>
          </p:cNvPr>
          <p:cNvSpPr txBox="1"/>
          <p:nvPr/>
        </p:nvSpPr>
        <p:spPr>
          <a:xfrm>
            <a:off x="9738965" y="2691023"/>
            <a:ext cx="1913466" cy="3139321"/>
          </a:xfrm>
          <a:prstGeom prst="rect">
            <a:avLst/>
          </a:prstGeom>
          <a:noFill/>
        </p:spPr>
        <p:txBody>
          <a:bodyPr wrap="square" rtlCol="0">
            <a:spAutoFit/>
          </a:bodyPr>
          <a:lstStyle/>
          <a:p>
            <a:r>
              <a:rPr lang="en-US" dirty="0"/>
              <a:t>Numerical analysis indicated that Radiance </a:t>
            </a:r>
            <a:r>
              <a:rPr lang="en-US" dirty="0" err="1"/>
              <a:t>ColourTek</a:t>
            </a:r>
            <a:r>
              <a:rPr lang="en-US" dirty="0"/>
              <a:t> was the likely perpetrator for large levels of </a:t>
            </a:r>
            <a:r>
              <a:rPr lang="en-US" dirty="0" err="1"/>
              <a:t>Appluimonia</a:t>
            </a:r>
            <a:r>
              <a:rPr lang="en-US" dirty="0"/>
              <a:t>. Applying the weather data confirmed this theory. </a:t>
            </a:r>
          </a:p>
        </p:txBody>
      </p:sp>
    </p:spTree>
    <p:extLst>
      <p:ext uri="{BB962C8B-B14F-4D97-AF65-F5344CB8AC3E}">
        <p14:creationId xmlns:p14="http://schemas.microsoft.com/office/powerpoint/2010/main" val="1032023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CF3B4360-3F08-03A3-F32B-8D58EA03D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 y="2475048"/>
            <a:ext cx="4037495" cy="3756535"/>
          </a:xfrm>
          <a:prstGeom prst="rect">
            <a:avLst/>
          </a:prstGeom>
        </p:spPr>
      </p:pic>
      <p:pic>
        <p:nvPicPr>
          <p:cNvPr id="8" name="Picture 7" descr="Chart, line chart, scatter chart&#10;&#10;Description automatically generated">
            <a:extLst>
              <a:ext uri="{FF2B5EF4-FFF2-40B4-BE49-F238E27FC236}">
                <a16:creationId xmlns:a16="http://schemas.microsoft.com/office/drawing/2014/main" id="{D2DF7B88-9285-E990-49D8-13652039E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03" y="2475048"/>
            <a:ext cx="3912193" cy="3756535"/>
          </a:xfrm>
          <a:prstGeom prst="rect">
            <a:avLst/>
          </a:prstGeom>
        </p:spPr>
      </p:pic>
      <p:pic>
        <p:nvPicPr>
          <p:cNvPr id="10" name="Picture 9" descr="Chart, scatter chart&#10;&#10;Description automatically generated">
            <a:extLst>
              <a:ext uri="{FF2B5EF4-FFF2-40B4-BE49-F238E27FC236}">
                <a16:creationId xmlns:a16="http://schemas.microsoft.com/office/drawing/2014/main" id="{BCE8ADA8-4C32-D071-C028-9033FF1FB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050" y="2475048"/>
            <a:ext cx="3948088" cy="3756536"/>
          </a:xfrm>
          <a:prstGeom prst="rect">
            <a:avLst/>
          </a:prstGeom>
        </p:spPr>
      </p:pic>
      <p:sp>
        <p:nvSpPr>
          <p:cNvPr id="3" name="TextBox 2">
            <a:extLst>
              <a:ext uri="{FF2B5EF4-FFF2-40B4-BE49-F238E27FC236}">
                <a16:creationId xmlns:a16="http://schemas.microsoft.com/office/drawing/2014/main" id="{B330FF48-68EC-4FAB-A832-0B08C7C541A9}"/>
              </a:ext>
            </a:extLst>
          </p:cNvPr>
          <p:cNvSpPr txBox="1"/>
          <p:nvPr/>
        </p:nvSpPr>
        <p:spPr>
          <a:xfrm>
            <a:off x="1391760" y="1903060"/>
            <a:ext cx="10380133" cy="369332"/>
          </a:xfrm>
          <a:prstGeom prst="rect">
            <a:avLst/>
          </a:prstGeom>
          <a:noFill/>
        </p:spPr>
        <p:txBody>
          <a:bodyPr wrap="square" rtlCol="0">
            <a:spAutoFit/>
          </a:bodyPr>
          <a:lstStyle/>
          <a:p>
            <a:r>
              <a:rPr lang="en-US" dirty="0"/>
              <a:t>NOTE: Each vector represents a spike recorded with wind direction applied; NOT concurrent wind patterns!</a:t>
            </a:r>
          </a:p>
        </p:txBody>
      </p:sp>
    </p:spTree>
    <p:extLst>
      <p:ext uri="{BB962C8B-B14F-4D97-AF65-F5344CB8AC3E}">
        <p14:creationId xmlns:p14="http://schemas.microsoft.com/office/powerpoint/2010/main" val="2341099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Conclusions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r>
              <a:rPr lang="en-US" sz="2400" dirty="0"/>
              <a:t>Radiance </a:t>
            </a:r>
            <a:r>
              <a:rPr lang="en-US" sz="2400" dirty="0" err="1"/>
              <a:t>ColourTek</a:t>
            </a:r>
            <a:r>
              <a:rPr lang="en-US" sz="2400" dirty="0"/>
              <a:t> seems to produce the most significant levels of </a:t>
            </a:r>
            <a:r>
              <a:rPr lang="en-US" sz="2400" dirty="0" err="1"/>
              <a:t>Appluimonia</a:t>
            </a:r>
            <a:r>
              <a:rPr lang="en-US" sz="2400" dirty="0"/>
              <a:t>. While not harmful at lower levels, the readings were at high enough levels that they were picked up across the testing area. A decrease in </a:t>
            </a:r>
            <a:r>
              <a:rPr lang="en-US" sz="2400" dirty="0" err="1"/>
              <a:t>Appluimonia</a:t>
            </a:r>
            <a:r>
              <a:rPr lang="en-US" sz="2400" dirty="0"/>
              <a:t> biproduct should be considered and enforced.</a:t>
            </a:r>
          </a:p>
          <a:p>
            <a:r>
              <a:rPr lang="en-US" sz="2400" dirty="0"/>
              <a:t>ACOG-3A, while also not harmful, was picked up across the area by all sensors. All businesses contribute to these levels, with Indigo being the least likely to output this chemical. However, no change is needed as this chemical carries no negative impact.</a:t>
            </a:r>
          </a:p>
          <a:p>
            <a:r>
              <a:rPr lang="en-US" sz="2400" dirty="0"/>
              <a:t>The cleaning agent </a:t>
            </a:r>
            <a:r>
              <a:rPr lang="en-US" sz="2400" dirty="0" err="1"/>
              <a:t>Chlorodinine</a:t>
            </a:r>
            <a:r>
              <a:rPr lang="en-US" sz="2400" dirty="0"/>
              <a:t>, which has dangerous consequences when inhaled or ingested, is predominantly from Roadrunner.  An alternative disinfectant should be implemented at this business to reduce negative externalities.</a:t>
            </a:r>
          </a:p>
          <a:p>
            <a:r>
              <a:rPr lang="en-US" sz="2400" dirty="0" err="1"/>
              <a:t>Kasios</a:t>
            </a:r>
            <a:r>
              <a:rPr lang="en-US" sz="2400" dirty="0"/>
              <a:t> seems to be the primary contributor to </a:t>
            </a:r>
            <a:r>
              <a:rPr lang="en-US" sz="2400" dirty="0" err="1"/>
              <a:t>Methylosmolene</a:t>
            </a:r>
            <a:r>
              <a:rPr lang="en-US" sz="2400" dirty="0"/>
              <a:t> production. The most dangerous of the chemicals with significant negative effects on vertebrates, these levels should be controlled, and their waste disposal protocols should be audited to ensure that the chemical is properly neutralized prior to disposal.   </a:t>
            </a:r>
          </a:p>
          <a:p>
            <a:endParaRPr lang="en-US" sz="2400" dirty="0"/>
          </a:p>
          <a:p>
            <a:endParaRPr lang="en-US" sz="2400" dirty="0"/>
          </a:p>
        </p:txBody>
      </p:sp>
    </p:spTree>
    <p:extLst>
      <p:ext uri="{BB962C8B-B14F-4D97-AF65-F5344CB8AC3E}">
        <p14:creationId xmlns:p14="http://schemas.microsoft.com/office/powerpoint/2010/main" val="57319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10224601" cy="1188720"/>
          </a:xfrm>
        </p:spPr>
        <p:txBody>
          <a:bodyPr>
            <a:normAutofit fontScale="90000"/>
          </a:bodyPr>
          <a:lstStyle/>
          <a:p>
            <a:r>
              <a:rPr lang="en-US" b="1" dirty="0"/>
              <a:t>Monitoring in the </a:t>
            </a:r>
            <a:r>
              <a:rPr lang="en-US" b="1" dirty="0" err="1"/>
              <a:t>Lekagul</a:t>
            </a:r>
            <a:r>
              <a:rPr lang="en-US" b="1" dirty="0"/>
              <a:t> Wildlife Preserve Area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043710" y="1920239"/>
            <a:ext cx="11148290" cy="4937761"/>
          </a:xfrm>
        </p:spPr>
        <p:txBody>
          <a:bodyPr anchor="t">
            <a:normAutofit fontScale="92500" lnSpcReduction="20000"/>
          </a:bodyPr>
          <a:lstStyle/>
          <a:p>
            <a:r>
              <a:rPr lang="en-US" sz="2400" dirty="0" err="1"/>
              <a:t>Mistford</a:t>
            </a:r>
            <a:r>
              <a:rPr lang="en-US" sz="2400" dirty="0"/>
              <a:t> Pact of 2010 - ensure an environmentally sound and economically supportive partnership</a:t>
            </a:r>
          </a:p>
          <a:p>
            <a:r>
              <a:rPr lang="en-US" sz="2400" dirty="0"/>
              <a:t>9 air-sampling sensors are located around the town and in the preserve to monitor air quality.</a:t>
            </a:r>
          </a:p>
          <a:p>
            <a:r>
              <a:rPr lang="en-US" sz="2200" dirty="0"/>
              <a:t>Chemicals</a:t>
            </a:r>
          </a:p>
          <a:p>
            <a:pPr lvl="1"/>
            <a:r>
              <a:rPr lang="en-US" sz="1900" u="sng" dirty="0"/>
              <a:t>AGOC-3 </a:t>
            </a:r>
            <a:r>
              <a:rPr lang="en-US" sz="1900" dirty="0"/>
              <a:t>- Low-VOC:  volatile organic compounds that are not harmful to the environment and humans.</a:t>
            </a:r>
          </a:p>
          <a:p>
            <a:pPr lvl="1"/>
            <a:r>
              <a:rPr lang="en-US" sz="1900" u="sng" dirty="0" err="1"/>
              <a:t>Appluimonia</a:t>
            </a:r>
            <a:r>
              <a:rPr lang="en-US" sz="1900" dirty="0"/>
              <a:t> - Odor producing substance, not at high enough levels that can cause serious harm, long-term heath effects or even death in humans and animals</a:t>
            </a:r>
            <a:r>
              <a:rPr lang="en-US" sz="1600" dirty="0"/>
              <a:t>. </a:t>
            </a:r>
          </a:p>
          <a:p>
            <a:pPr lvl="1"/>
            <a:r>
              <a:rPr lang="en-US" sz="1900" u="sng" dirty="0" err="1"/>
              <a:t>Chlorodinine</a:t>
            </a:r>
            <a:r>
              <a:rPr lang="en-US" sz="1900" dirty="0"/>
              <a:t> - Corrosive disinfectant/sterilizing agent that is harmful if inhaled or swallowed.</a:t>
            </a:r>
          </a:p>
          <a:p>
            <a:pPr lvl="1"/>
            <a:r>
              <a:rPr lang="en-US" sz="1900" u="sng" dirty="0" err="1"/>
              <a:t>Methylsomolene</a:t>
            </a:r>
            <a:r>
              <a:rPr lang="en-US" sz="1900" dirty="0"/>
              <a:t> – A volatile organic compound that causes toxic side effects in vertebrates</a:t>
            </a:r>
            <a:endParaRPr lang="en-US" sz="1600" dirty="0"/>
          </a:p>
          <a:p>
            <a:r>
              <a:rPr lang="en-US" sz="2400" dirty="0"/>
              <a:t>Companies near the town</a:t>
            </a:r>
          </a:p>
          <a:p>
            <a:pPr lvl="1"/>
            <a:r>
              <a:rPr lang="en-US" sz="2000" dirty="0"/>
              <a:t>Roadrunner Fitness Electronics</a:t>
            </a:r>
          </a:p>
          <a:p>
            <a:pPr lvl="2"/>
            <a:r>
              <a:rPr lang="en-US" sz="1600" dirty="0"/>
              <a:t>Produces person fitness trackers, heart rate monitors, </a:t>
            </a:r>
            <a:r>
              <a:rPr lang="en-US" sz="1600" dirty="0" err="1"/>
              <a:t>etc</a:t>
            </a:r>
            <a:r>
              <a:rPr lang="en-US" sz="1600" dirty="0"/>
              <a:t>… </a:t>
            </a:r>
          </a:p>
          <a:p>
            <a:pPr lvl="1"/>
            <a:r>
              <a:rPr lang="en-US" sz="2000" dirty="0" err="1"/>
              <a:t>Kasios</a:t>
            </a:r>
            <a:r>
              <a:rPr lang="en-US" sz="2000" dirty="0"/>
              <a:t> Office Furniture</a:t>
            </a:r>
          </a:p>
          <a:p>
            <a:pPr lvl="2"/>
            <a:r>
              <a:rPr lang="en-US" sz="1600" dirty="0"/>
              <a:t>Produces metal and composite-wood furniture</a:t>
            </a:r>
          </a:p>
          <a:p>
            <a:pPr lvl="1"/>
            <a:r>
              <a:rPr lang="en-US" sz="2000" dirty="0"/>
              <a:t>Radiance </a:t>
            </a:r>
            <a:r>
              <a:rPr lang="en-US" sz="2000" dirty="0" err="1"/>
              <a:t>ColourTek</a:t>
            </a:r>
            <a:endParaRPr lang="en-US" sz="2000" dirty="0"/>
          </a:p>
          <a:p>
            <a:pPr lvl="2"/>
            <a:r>
              <a:rPr lang="en-US" sz="1600" dirty="0"/>
              <a:t>Produces solvent based optically variable metallic flake paints.</a:t>
            </a:r>
          </a:p>
          <a:p>
            <a:pPr lvl="1"/>
            <a:r>
              <a:rPr lang="en-US" sz="2000" dirty="0"/>
              <a:t>Indigo Sol Boards</a:t>
            </a:r>
          </a:p>
          <a:p>
            <a:pPr lvl="2"/>
            <a:r>
              <a:rPr lang="en-US" sz="1600" dirty="0"/>
              <a:t>Produces skateboards and snowboards</a:t>
            </a:r>
          </a:p>
        </p:txBody>
      </p:sp>
    </p:spTree>
    <p:extLst>
      <p:ext uri="{BB962C8B-B14F-4D97-AF65-F5344CB8AC3E}">
        <p14:creationId xmlns:p14="http://schemas.microsoft.com/office/powerpoint/2010/main" val="311694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Research Questions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72362" y="1920239"/>
            <a:ext cx="10710087" cy="4737735"/>
          </a:xfrm>
        </p:spPr>
        <p:txBody>
          <a:bodyPr anchor="t">
            <a:normAutofit fontScale="92500"/>
          </a:bodyPr>
          <a:lstStyle/>
          <a:p>
            <a:r>
              <a:rPr lang="en-US" sz="2400" b="0" dirty="0">
                <a:effectLst/>
                <a:latin typeface="Consolas" panose="020B0609020204030204" pitchFamily="49" charset="0"/>
              </a:rPr>
              <a:t>Characterize the sensors’ performance and operation. Are they all working properly at all times? Can you detect any unexpected behaviors of the sensors through analyzing the readings they capture?</a:t>
            </a:r>
          </a:p>
          <a:p>
            <a:endParaRPr lang="en-US" sz="2400" dirty="0">
              <a:latin typeface="Consolas" panose="020B0609020204030204" pitchFamily="49" charset="0"/>
            </a:endParaRPr>
          </a:p>
          <a:p>
            <a:r>
              <a:rPr lang="en-US" sz="2400" b="0" dirty="0">
                <a:effectLst/>
                <a:latin typeface="Consolas" panose="020B0609020204030204" pitchFamily="49" charset="0"/>
              </a:rPr>
              <a:t>Now turn your attention to the chemicals themselves. Which chemicals are being detected by the sensor group? What patterns of chemical releases do you see, as being reported in the data?</a:t>
            </a:r>
          </a:p>
          <a:p>
            <a:endParaRPr lang="en-US" sz="2400" dirty="0">
              <a:latin typeface="Consolas" panose="020B0609020204030204" pitchFamily="49" charset="0"/>
            </a:endParaRPr>
          </a:p>
          <a:p>
            <a:r>
              <a:rPr lang="en-US" sz="2400" b="0" dirty="0">
                <a:effectLst/>
                <a:latin typeface="Consolas" panose="020B0609020204030204" pitchFamily="49" charset="0"/>
              </a:rPr>
              <a:t>Which factories are responsible for which chemical releases? Carefully describe how you determined this using all the data you have available. For the factories you identified, describe any observed patterns of operation revealed in the data.</a:t>
            </a:r>
          </a:p>
          <a:p>
            <a:endParaRPr lang="en-US" sz="3600" dirty="0"/>
          </a:p>
        </p:txBody>
      </p:sp>
    </p:spTree>
    <p:extLst>
      <p:ext uri="{BB962C8B-B14F-4D97-AF65-F5344CB8AC3E}">
        <p14:creationId xmlns:p14="http://schemas.microsoft.com/office/powerpoint/2010/main" val="230025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Datasets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043710" y="1919668"/>
            <a:ext cx="10746220" cy="4710303"/>
          </a:xfrm>
        </p:spPr>
        <p:txBody>
          <a:bodyPr anchor="t">
            <a:normAutofit/>
          </a:bodyPr>
          <a:lstStyle/>
          <a:p>
            <a:r>
              <a:rPr lang="en-US" sz="2400" dirty="0"/>
              <a:t>Sensor data </a:t>
            </a:r>
          </a:p>
          <a:p>
            <a:pPr lvl="1"/>
            <a:r>
              <a:rPr lang="en-US" sz="2000" dirty="0"/>
              <a:t>3 months (April, August, December), every hour/day/month</a:t>
            </a:r>
          </a:p>
          <a:p>
            <a:pPr lvl="1"/>
            <a:r>
              <a:rPr lang="en-US" sz="2000" dirty="0"/>
              <a:t>9 different sensors</a:t>
            </a:r>
          </a:p>
          <a:p>
            <a:pPr lvl="1"/>
            <a:r>
              <a:rPr lang="en-US" sz="2000" dirty="0"/>
              <a:t>Readings of each chemical in parts per million (ppm)</a:t>
            </a:r>
          </a:p>
          <a:p>
            <a:r>
              <a:rPr lang="en-US" sz="2400" dirty="0"/>
              <a:t>Meteorological data</a:t>
            </a:r>
          </a:p>
          <a:p>
            <a:pPr lvl="1"/>
            <a:r>
              <a:rPr lang="en-US" sz="2000" dirty="0"/>
              <a:t>Time stamp, wind direction, wind speed</a:t>
            </a:r>
          </a:p>
          <a:p>
            <a:r>
              <a:rPr lang="en-US" sz="2400" dirty="0"/>
              <a:t>Location data </a:t>
            </a:r>
          </a:p>
          <a:p>
            <a:pPr lvl="1"/>
            <a:r>
              <a:rPr lang="en-US" sz="2000" dirty="0"/>
              <a:t>Gives the x, y coordinates for 9 sensors and 4 factories</a:t>
            </a:r>
          </a:p>
          <a:p>
            <a:pPr lvl="1"/>
            <a:r>
              <a:rPr lang="en-US" sz="2000" dirty="0"/>
              <a:t>Calculated the distances between each factory and sensor</a:t>
            </a:r>
          </a:p>
        </p:txBody>
      </p:sp>
      <p:pic>
        <p:nvPicPr>
          <p:cNvPr id="5" name="Picture 4">
            <a:extLst>
              <a:ext uri="{FF2B5EF4-FFF2-40B4-BE49-F238E27FC236}">
                <a16:creationId xmlns:a16="http://schemas.microsoft.com/office/drawing/2014/main" id="{FCB4F47C-A5FE-C43E-9F3C-D4078F32C6AE}"/>
              </a:ext>
            </a:extLst>
          </p:cNvPr>
          <p:cNvPicPr>
            <a:picLocks noChangeAspect="1"/>
          </p:cNvPicPr>
          <p:nvPr/>
        </p:nvPicPr>
        <p:blipFill>
          <a:blip r:embed="rId2"/>
          <a:stretch>
            <a:fillRect/>
          </a:stretch>
        </p:blipFill>
        <p:spPr>
          <a:xfrm>
            <a:off x="7886402" y="4027055"/>
            <a:ext cx="4079018" cy="2716930"/>
          </a:xfrm>
          <a:prstGeom prst="rect">
            <a:avLst/>
          </a:prstGeom>
        </p:spPr>
      </p:pic>
    </p:spTree>
    <p:extLst>
      <p:ext uri="{BB962C8B-B14F-4D97-AF65-F5344CB8AC3E}">
        <p14:creationId xmlns:p14="http://schemas.microsoft.com/office/powerpoint/2010/main" val="227578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Project Organization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9478A584-6480-67FC-B072-1B3D6C5FB7F6}"/>
              </a:ext>
            </a:extLst>
          </p:cNvPr>
          <p:cNvSpPr>
            <a:spLocks noGrp="1"/>
          </p:cNvSpPr>
          <p:nvPr>
            <p:ph idx="1"/>
          </p:nvPr>
        </p:nvSpPr>
        <p:spPr>
          <a:xfrm>
            <a:off x="5664200" y="79216"/>
            <a:ext cx="6527800" cy="792850"/>
          </a:xfrm>
        </p:spPr>
        <p:txBody>
          <a:bodyPr/>
          <a:lstStyle/>
          <a:p>
            <a:r>
              <a:rPr lang="en-US" dirty="0">
                <a:hlinkClick r:id="rId2"/>
              </a:rPr>
              <a:t>https://github.com/j-tice/capstone_final</a:t>
            </a:r>
            <a:endParaRPr lang="en-US" dirty="0"/>
          </a:p>
        </p:txBody>
      </p:sp>
      <p:pic>
        <p:nvPicPr>
          <p:cNvPr id="9" name="Picture 8">
            <a:extLst>
              <a:ext uri="{FF2B5EF4-FFF2-40B4-BE49-F238E27FC236}">
                <a16:creationId xmlns:a16="http://schemas.microsoft.com/office/drawing/2014/main" id="{E670D31B-5DD9-0070-E796-D0BA090B43FE}"/>
              </a:ext>
            </a:extLst>
          </p:cNvPr>
          <p:cNvPicPr>
            <a:picLocks noChangeAspect="1"/>
          </p:cNvPicPr>
          <p:nvPr/>
        </p:nvPicPr>
        <p:blipFill>
          <a:blip r:embed="rId3"/>
          <a:stretch>
            <a:fillRect/>
          </a:stretch>
        </p:blipFill>
        <p:spPr>
          <a:xfrm>
            <a:off x="0" y="1920240"/>
            <a:ext cx="5957455" cy="4070712"/>
          </a:xfrm>
          <a:prstGeom prst="rect">
            <a:avLst/>
          </a:prstGeom>
        </p:spPr>
      </p:pic>
      <p:pic>
        <p:nvPicPr>
          <p:cNvPr id="13" name="Picture 12">
            <a:extLst>
              <a:ext uri="{FF2B5EF4-FFF2-40B4-BE49-F238E27FC236}">
                <a16:creationId xmlns:a16="http://schemas.microsoft.com/office/drawing/2014/main" id="{7B96DF33-9002-215A-3EB1-0A38BA6EB9EC}"/>
              </a:ext>
            </a:extLst>
          </p:cNvPr>
          <p:cNvPicPr>
            <a:picLocks noChangeAspect="1"/>
          </p:cNvPicPr>
          <p:nvPr/>
        </p:nvPicPr>
        <p:blipFill rotWithShape="1">
          <a:blip r:embed="rId4"/>
          <a:srcRect l="7801" t="1652" r="-150" b="-1652"/>
          <a:stretch/>
        </p:blipFill>
        <p:spPr>
          <a:xfrm>
            <a:off x="6096000" y="4404304"/>
            <a:ext cx="1530754" cy="1333686"/>
          </a:xfrm>
          <a:prstGeom prst="rect">
            <a:avLst/>
          </a:prstGeom>
        </p:spPr>
      </p:pic>
      <p:pic>
        <p:nvPicPr>
          <p:cNvPr id="15" name="Picture 14">
            <a:extLst>
              <a:ext uri="{FF2B5EF4-FFF2-40B4-BE49-F238E27FC236}">
                <a16:creationId xmlns:a16="http://schemas.microsoft.com/office/drawing/2014/main" id="{8B4A94E3-6196-5680-C4EA-0884B5B87187}"/>
              </a:ext>
            </a:extLst>
          </p:cNvPr>
          <p:cNvPicPr>
            <a:picLocks noChangeAspect="1"/>
          </p:cNvPicPr>
          <p:nvPr/>
        </p:nvPicPr>
        <p:blipFill>
          <a:blip r:embed="rId5"/>
          <a:stretch>
            <a:fillRect/>
          </a:stretch>
        </p:blipFill>
        <p:spPr>
          <a:xfrm>
            <a:off x="7873895" y="4056111"/>
            <a:ext cx="4222940" cy="2469767"/>
          </a:xfrm>
          <a:prstGeom prst="rect">
            <a:avLst/>
          </a:prstGeom>
        </p:spPr>
      </p:pic>
      <p:pic>
        <p:nvPicPr>
          <p:cNvPr id="17" name="Picture 16">
            <a:extLst>
              <a:ext uri="{FF2B5EF4-FFF2-40B4-BE49-F238E27FC236}">
                <a16:creationId xmlns:a16="http://schemas.microsoft.com/office/drawing/2014/main" id="{81E05C95-5D9C-EB05-A026-EB5C9A02A15C}"/>
              </a:ext>
            </a:extLst>
          </p:cNvPr>
          <p:cNvPicPr>
            <a:picLocks noChangeAspect="1"/>
          </p:cNvPicPr>
          <p:nvPr/>
        </p:nvPicPr>
        <p:blipFill>
          <a:blip r:embed="rId6"/>
          <a:stretch>
            <a:fillRect/>
          </a:stretch>
        </p:blipFill>
        <p:spPr>
          <a:xfrm>
            <a:off x="6618202" y="2047445"/>
            <a:ext cx="5478633" cy="1871506"/>
          </a:xfrm>
          <a:prstGeom prst="rect">
            <a:avLst/>
          </a:prstGeom>
        </p:spPr>
      </p:pic>
    </p:spTree>
    <p:extLst>
      <p:ext uri="{BB962C8B-B14F-4D97-AF65-F5344CB8AC3E}">
        <p14:creationId xmlns:p14="http://schemas.microsoft.com/office/powerpoint/2010/main" val="381054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ABCD Overview</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412398" y="2000781"/>
            <a:ext cx="9367204" cy="4041648"/>
          </a:xfrm>
        </p:spPr>
        <p:txBody>
          <a:bodyPr anchor="t">
            <a:normAutofit fontScale="92500" lnSpcReduction="20000"/>
          </a:bodyPr>
          <a:lstStyle/>
          <a:p>
            <a:r>
              <a:rPr lang="en-US" sz="1800" dirty="0"/>
              <a:t>A – Assessing</a:t>
            </a:r>
          </a:p>
          <a:p>
            <a:pPr lvl="1"/>
            <a:r>
              <a:rPr lang="en-US" sz="1600" dirty="0"/>
              <a:t>Assessment began with gaining familiarity with dataset description, contents, and relationships. Background information was gathered and consolidated on both sensors, business in the area, and the wildlife preserve in a general sense.</a:t>
            </a:r>
          </a:p>
          <a:p>
            <a:pPr lvl="1"/>
            <a:r>
              <a:rPr lang="en-US" sz="1600" dirty="0"/>
              <a:t>Initial research questions were formed based on cursory glances at both the data and the associated descriptions. </a:t>
            </a:r>
          </a:p>
          <a:p>
            <a:r>
              <a:rPr lang="en-US" sz="1800" dirty="0"/>
              <a:t>B – Best Action Plan</a:t>
            </a:r>
          </a:p>
          <a:p>
            <a:pPr lvl="1"/>
            <a:r>
              <a:rPr lang="en-US" sz="1600" dirty="0"/>
              <a:t>Plans for work distribution and project management were made prior to beginning any heavy lifting.</a:t>
            </a:r>
          </a:p>
          <a:p>
            <a:pPr lvl="1"/>
            <a:r>
              <a:rPr lang="en-US" sz="1600" dirty="0"/>
              <a:t>Timelines were created in order to leave room for modifications and improvements while still meeting deadlines.</a:t>
            </a:r>
          </a:p>
          <a:p>
            <a:pPr lvl="1"/>
            <a:r>
              <a:rPr lang="en-US" sz="1600" dirty="0"/>
              <a:t>Various methods were proposed to both analyze the data and work towards answering research questions</a:t>
            </a:r>
          </a:p>
          <a:p>
            <a:r>
              <a:rPr lang="en-US" sz="1800" dirty="0"/>
              <a:t>C – Choose Approach</a:t>
            </a:r>
          </a:p>
          <a:p>
            <a:pPr lvl="1"/>
            <a:r>
              <a:rPr lang="en-US" sz="1600" dirty="0"/>
              <a:t>Our final decision involved a two-step approach to tackling our research questions: one at the sensor level and one at the chemical level. This lets us answer questions about each, while allowing for a more nuanced conclusion to our questions.</a:t>
            </a:r>
          </a:p>
          <a:p>
            <a:r>
              <a:rPr lang="en-US" sz="1800" dirty="0"/>
              <a:t>D – Develop</a:t>
            </a:r>
          </a:p>
          <a:p>
            <a:pPr lvl="1"/>
            <a:r>
              <a:rPr lang="en-US" sz="1600" dirty="0"/>
              <a:t>Data cleaning, reformatting, and merging were carried out, as well as the creation of intermediary tables to carry out analysis. Numerical and logical analysis was carried out and then later backed through visualizations. </a:t>
            </a:r>
          </a:p>
        </p:txBody>
      </p:sp>
    </p:spTree>
    <p:extLst>
      <p:ext uri="{BB962C8B-B14F-4D97-AF65-F5344CB8AC3E}">
        <p14:creationId xmlns:p14="http://schemas.microsoft.com/office/powerpoint/2010/main" val="120375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 Preparation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412398" y="2000781"/>
            <a:ext cx="9367204" cy="4041648"/>
          </a:xfrm>
        </p:spPr>
        <p:txBody>
          <a:bodyPr anchor="t">
            <a:normAutofit fontScale="92500" lnSpcReduction="10000"/>
          </a:bodyPr>
          <a:lstStyle/>
          <a:p>
            <a:r>
              <a:rPr lang="en-US" sz="2400" dirty="0"/>
              <a:t>Sensor Data</a:t>
            </a:r>
          </a:p>
          <a:p>
            <a:pPr lvl="1"/>
            <a:r>
              <a:rPr lang="en-US" sz="2000" dirty="0"/>
              <a:t>Rename column titles. The Date Time column has a whitespace at the end.</a:t>
            </a:r>
          </a:p>
          <a:p>
            <a:pPr lvl="1"/>
            <a:r>
              <a:rPr lang="en-US" sz="2000" dirty="0"/>
              <a:t>Convert the date time column to datetime in order to create visualizations.</a:t>
            </a:r>
          </a:p>
          <a:p>
            <a:pPr lvl="1"/>
            <a:r>
              <a:rPr lang="en-US" sz="2000" dirty="0"/>
              <a:t>No null values.</a:t>
            </a:r>
          </a:p>
          <a:p>
            <a:r>
              <a:rPr lang="en-US" sz="2400" dirty="0"/>
              <a:t>Meteorological Data</a:t>
            </a:r>
          </a:p>
          <a:p>
            <a:pPr lvl="1"/>
            <a:r>
              <a:rPr lang="en-US" sz="2000" dirty="0"/>
              <a:t>Minor cleaning to null values, formatting</a:t>
            </a:r>
          </a:p>
          <a:p>
            <a:r>
              <a:rPr lang="en-US" sz="2400" dirty="0"/>
              <a:t>Location Data</a:t>
            </a:r>
          </a:p>
          <a:p>
            <a:pPr lvl="1"/>
            <a:r>
              <a:rPr lang="en-US" sz="2000" dirty="0"/>
              <a:t>Data was provided in word file.</a:t>
            </a:r>
          </a:p>
          <a:p>
            <a:pPr lvl="1"/>
            <a:r>
              <a:rPr lang="en-US" sz="2000" dirty="0"/>
              <a:t>Pandas DF manually created.</a:t>
            </a:r>
          </a:p>
          <a:p>
            <a:r>
              <a:rPr lang="en-US" sz="2400" dirty="0"/>
              <a:t>Intermediary Datasets encompassing significant chemical readings and value counts were created, as well as a script to format data into workable file formats</a:t>
            </a:r>
          </a:p>
        </p:txBody>
      </p:sp>
    </p:spTree>
    <p:extLst>
      <p:ext uri="{BB962C8B-B14F-4D97-AF65-F5344CB8AC3E}">
        <p14:creationId xmlns:p14="http://schemas.microsoft.com/office/powerpoint/2010/main" val="192183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 Preparation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CFF05C50-8B89-C8E5-B341-F0D6AB5F84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191" y="3169408"/>
            <a:ext cx="4267796" cy="1238423"/>
          </a:xfrm>
        </p:spPr>
      </p:pic>
      <p:sp>
        <p:nvSpPr>
          <p:cNvPr id="8" name="TextBox 7">
            <a:extLst>
              <a:ext uri="{FF2B5EF4-FFF2-40B4-BE49-F238E27FC236}">
                <a16:creationId xmlns:a16="http://schemas.microsoft.com/office/drawing/2014/main" id="{A4FDDAF4-19BF-F00E-5A66-8FF7617D1834}"/>
              </a:ext>
            </a:extLst>
          </p:cNvPr>
          <p:cNvSpPr txBox="1"/>
          <p:nvPr/>
        </p:nvSpPr>
        <p:spPr>
          <a:xfrm>
            <a:off x="1086191" y="1924346"/>
            <a:ext cx="4267796" cy="1200329"/>
          </a:xfrm>
          <a:prstGeom prst="rect">
            <a:avLst/>
          </a:prstGeom>
          <a:noFill/>
        </p:spPr>
        <p:txBody>
          <a:bodyPr wrap="square" rtlCol="0">
            <a:spAutoFit/>
          </a:bodyPr>
          <a:lstStyle/>
          <a:p>
            <a:r>
              <a:rPr lang="en-US" dirty="0"/>
              <a:t>Since we needed to separate and analyze each chemical by itself, most of the data was created iteratively and inserted into dictionary values</a:t>
            </a:r>
          </a:p>
        </p:txBody>
      </p:sp>
      <p:pic>
        <p:nvPicPr>
          <p:cNvPr id="10" name="Picture 9" descr="Text&#10;&#10;Description automatically generated">
            <a:extLst>
              <a:ext uri="{FF2B5EF4-FFF2-40B4-BE49-F238E27FC236}">
                <a16:creationId xmlns:a16="http://schemas.microsoft.com/office/drawing/2014/main" id="{A7B825CB-7D1F-9333-E914-E3818D112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73" y="2348287"/>
            <a:ext cx="6201640" cy="4143953"/>
          </a:xfrm>
          <a:prstGeom prst="rect">
            <a:avLst/>
          </a:prstGeom>
        </p:spPr>
      </p:pic>
      <p:sp>
        <p:nvSpPr>
          <p:cNvPr id="11" name="TextBox 10">
            <a:extLst>
              <a:ext uri="{FF2B5EF4-FFF2-40B4-BE49-F238E27FC236}">
                <a16:creationId xmlns:a16="http://schemas.microsoft.com/office/drawing/2014/main" id="{CAF60611-476A-5C1A-B5DC-E4208A1FA375}"/>
              </a:ext>
            </a:extLst>
          </p:cNvPr>
          <p:cNvSpPr txBox="1"/>
          <p:nvPr/>
        </p:nvSpPr>
        <p:spPr>
          <a:xfrm>
            <a:off x="5818917" y="1687908"/>
            <a:ext cx="5908152" cy="646331"/>
          </a:xfrm>
          <a:prstGeom prst="rect">
            <a:avLst/>
          </a:prstGeom>
          <a:noFill/>
        </p:spPr>
        <p:txBody>
          <a:bodyPr wrap="square" rtlCol="0">
            <a:spAutoFit/>
          </a:bodyPr>
          <a:lstStyle/>
          <a:p>
            <a:r>
              <a:rPr lang="en-US" dirty="0"/>
              <a:t>The sensor, location, and weather data was also joined together on trimmed datasets</a:t>
            </a:r>
          </a:p>
        </p:txBody>
      </p:sp>
    </p:spTree>
    <p:extLst>
      <p:ext uri="{BB962C8B-B14F-4D97-AF65-F5344CB8AC3E}">
        <p14:creationId xmlns:p14="http://schemas.microsoft.com/office/powerpoint/2010/main" val="3147443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706</TotalTime>
  <Words>1470</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Capstone Final Project: Plume Analysis</vt:lpstr>
      <vt:lpstr>Time Breakout</vt:lpstr>
      <vt:lpstr>Monitoring in the Lekagul Wildlife Preserve Area </vt:lpstr>
      <vt:lpstr>Research Questions</vt:lpstr>
      <vt:lpstr>Datasets</vt:lpstr>
      <vt:lpstr>Project Organization</vt:lpstr>
      <vt:lpstr>ABCD Overview</vt:lpstr>
      <vt:lpstr>Data Preparation</vt:lpstr>
      <vt:lpstr>Data Preparation</vt:lpstr>
      <vt:lpstr>Characterization of the sensors’ performance and operation</vt:lpstr>
      <vt:lpstr>Characterization of the sensor’ performance and operation</vt:lpstr>
      <vt:lpstr>Which chemicals are being detected by the sensor group?</vt:lpstr>
      <vt:lpstr>What patterns of chemical releases do you see, as being reported in the data?</vt:lpstr>
      <vt:lpstr>Average Readings per Chemical per Sensor (1/2)</vt:lpstr>
      <vt:lpstr>Average Readings per Chemical per Sensor (2/2)</vt:lpstr>
      <vt:lpstr>Max Readings per Chemical per Sensor (1/2)</vt:lpstr>
      <vt:lpstr>Max Readings per Chemical per Sensor (2/2)</vt:lpstr>
      <vt:lpstr>Which factories are responsible for which chemical releases?</vt:lpstr>
      <vt:lpstr>Which factories are responsible for which chemical releases?</vt:lpstr>
      <vt:lpstr>Which factories are responsible for which chemical releases?</vt:lpstr>
      <vt:lpstr>Which factories are responsible for which chemical releases?</vt:lpstr>
      <vt:lpstr>Which factories are responsible for which chemical releases?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 Plume Analysis</dc:title>
  <dc:creator>Megan Hoeksema</dc:creator>
  <cp:lastModifiedBy>Justin Tice</cp:lastModifiedBy>
  <cp:revision>19</cp:revision>
  <dcterms:created xsi:type="dcterms:W3CDTF">2023-02-25T14:05:11Z</dcterms:created>
  <dcterms:modified xsi:type="dcterms:W3CDTF">2023-03-02T00:48:45Z</dcterms:modified>
</cp:coreProperties>
</file>