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2" r:id="rId3"/>
    <p:sldId id="257" r:id="rId4"/>
    <p:sldId id="259" r:id="rId5"/>
    <p:sldId id="258" r:id="rId6"/>
    <p:sldId id="282" r:id="rId7"/>
    <p:sldId id="260" r:id="rId8"/>
    <p:sldId id="274" r:id="rId9"/>
    <p:sldId id="261" r:id="rId10"/>
    <p:sldId id="262" r:id="rId11"/>
    <p:sldId id="267" r:id="rId12"/>
    <p:sldId id="264" r:id="rId13"/>
    <p:sldId id="275" r:id="rId14"/>
    <p:sldId id="277" r:id="rId15"/>
    <p:sldId id="276" r:id="rId16"/>
    <p:sldId id="278" r:id="rId17"/>
    <p:sldId id="269" r:id="rId18"/>
    <p:sldId id="273" r:id="rId19"/>
    <p:sldId id="279" r:id="rId20"/>
    <p:sldId id="280" r:id="rId21"/>
    <p:sldId id="281"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2/28/2023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2/28/2023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tice/capstone_fina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945970" cy="1188720"/>
          </a:xfrm>
        </p:spPr>
        <p:txBody>
          <a:bodyPr>
            <a:normAutofit/>
          </a:bodyPr>
          <a:lstStyle/>
          <a:p>
            <a:r>
              <a:rPr lang="en-US" sz="3200" b="0" dirty="0">
                <a:effectLst/>
                <a:latin typeface="Consolas" panose="020B0609020204030204" pitchFamily="49" charset="0"/>
              </a:rPr>
              <a:t>Characterization of the sensor’ performance and operation</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467113"/>
            <a:ext cx="301584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Appluimonia</a:t>
            </a:r>
            <a:r>
              <a:rPr lang="en-US" sz="1600" dirty="0"/>
              <a:t> is the least detected and detected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Chlorodinine</a:t>
            </a:r>
            <a:r>
              <a:rPr lang="en-US" sz="1600" dirty="0"/>
              <a:t> is detect on almost every sensor, however,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is the most detected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and </a:t>
            </a:r>
            <a:r>
              <a:rPr lang="en-US" sz="1600" dirty="0" err="1"/>
              <a:t>Methylosmolene</a:t>
            </a:r>
            <a:r>
              <a:rPr lang="en-US" sz="1600" dirty="0"/>
              <a:t> are detected on every sensor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Sensors 6 and 9 have the highest number of times chemicals are detected</a:t>
            </a:r>
          </a:p>
          <a:p>
            <a:pPr marL="285750" indent="-285750">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891BBA76-F07F-06EB-EAB6-E4BDE7F6A682}"/>
              </a:ext>
            </a:extLst>
          </p:cNvPr>
          <p:cNvPicPr>
            <a:picLocks noGrp="1" noChangeAspect="1"/>
          </p:cNvPicPr>
          <p:nvPr>
            <p:ph idx="1"/>
          </p:nvPr>
        </p:nvPicPr>
        <p:blipFill>
          <a:blip r:embed="rId2"/>
          <a:stretch>
            <a:fillRect/>
          </a:stretch>
        </p:blipFill>
        <p:spPr>
          <a:xfrm>
            <a:off x="1524000" y="1763732"/>
            <a:ext cx="5831654" cy="1595205"/>
          </a:xfrm>
        </p:spPr>
      </p:pic>
      <p:pic>
        <p:nvPicPr>
          <p:cNvPr id="11" name="Picture 10">
            <a:extLst>
              <a:ext uri="{FF2B5EF4-FFF2-40B4-BE49-F238E27FC236}">
                <a16:creationId xmlns:a16="http://schemas.microsoft.com/office/drawing/2014/main" id="{0133CC56-C123-6E9F-0F00-8ADAA994C988}"/>
              </a:ext>
            </a:extLst>
          </p:cNvPr>
          <p:cNvPicPr>
            <a:picLocks noChangeAspect="1"/>
          </p:cNvPicPr>
          <p:nvPr/>
        </p:nvPicPr>
        <p:blipFill>
          <a:blip r:embed="rId3"/>
          <a:stretch>
            <a:fillRect/>
          </a:stretch>
        </p:blipFill>
        <p:spPr>
          <a:xfrm>
            <a:off x="1523999" y="3421331"/>
            <a:ext cx="5824538" cy="1666378"/>
          </a:xfrm>
          <a:prstGeom prst="rect">
            <a:avLst/>
          </a:prstGeom>
        </p:spPr>
      </p:pic>
      <p:sp>
        <p:nvSpPr>
          <p:cNvPr id="12" name="TextBox 11">
            <a:extLst>
              <a:ext uri="{FF2B5EF4-FFF2-40B4-BE49-F238E27FC236}">
                <a16:creationId xmlns:a16="http://schemas.microsoft.com/office/drawing/2014/main" id="{65C5B045-4598-0978-4495-821B86AFB94B}"/>
              </a:ext>
            </a:extLst>
          </p:cNvPr>
          <p:cNvSpPr txBox="1"/>
          <p:nvPr/>
        </p:nvSpPr>
        <p:spPr>
          <a:xfrm rot="16200000">
            <a:off x="908616" y="2333625"/>
            <a:ext cx="733425" cy="369332"/>
          </a:xfrm>
          <a:prstGeom prst="rect">
            <a:avLst/>
          </a:prstGeom>
          <a:noFill/>
        </p:spPr>
        <p:txBody>
          <a:bodyPr wrap="square" rtlCol="0">
            <a:spAutoFit/>
          </a:bodyPr>
          <a:lstStyle/>
          <a:p>
            <a:r>
              <a:rPr lang="en-US" b="1" dirty="0"/>
              <a:t>April</a:t>
            </a:r>
          </a:p>
        </p:txBody>
      </p:sp>
      <p:sp>
        <p:nvSpPr>
          <p:cNvPr id="13" name="TextBox 12">
            <a:extLst>
              <a:ext uri="{FF2B5EF4-FFF2-40B4-BE49-F238E27FC236}">
                <a16:creationId xmlns:a16="http://schemas.microsoft.com/office/drawing/2014/main" id="{9F8809BC-EF5A-6EB6-ED2D-D9D3053EACD7}"/>
              </a:ext>
            </a:extLst>
          </p:cNvPr>
          <p:cNvSpPr txBox="1"/>
          <p:nvPr/>
        </p:nvSpPr>
        <p:spPr>
          <a:xfrm rot="16200000">
            <a:off x="813308" y="4034909"/>
            <a:ext cx="1009652" cy="369332"/>
          </a:xfrm>
          <a:prstGeom prst="rect">
            <a:avLst/>
          </a:prstGeom>
          <a:noFill/>
        </p:spPr>
        <p:txBody>
          <a:bodyPr wrap="square" rtlCol="0">
            <a:spAutoFit/>
          </a:bodyPr>
          <a:lstStyle/>
          <a:p>
            <a:r>
              <a:rPr lang="en-US" b="1" dirty="0"/>
              <a:t>August</a:t>
            </a:r>
          </a:p>
        </p:txBody>
      </p:sp>
      <p:pic>
        <p:nvPicPr>
          <p:cNvPr id="15" name="Picture 14">
            <a:extLst>
              <a:ext uri="{FF2B5EF4-FFF2-40B4-BE49-F238E27FC236}">
                <a16:creationId xmlns:a16="http://schemas.microsoft.com/office/drawing/2014/main" id="{886ABD27-9928-DAE6-7F9C-F3BD35992903}"/>
              </a:ext>
            </a:extLst>
          </p:cNvPr>
          <p:cNvPicPr>
            <a:picLocks noChangeAspect="1"/>
          </p:cNvPicPr>
          <p:nvPr/>
        </p:nvPicPr>
        <p:blipFill>
          <a:blip r:embed="rId4"/>
          <a:stretch>
            <a:fillRect/>
          </a:stretch>
        </p:blipFill>
        <p:spPr>
          <a:xfrm>
            <a:off x="1523998" y="5166118"/>
            <a:ext cx="5824538" cy="1630451"/>
          </a:xfrm>
          <a:prstGeom prst="rect">
            <a:avLst/>
          </a:prstGeom>
        </p:spPr>
      </p:pic>
      <p:sp>
        <p:nvSpPr>
          <p:cNvPr id="16" name="TextBox 15">
            <a:extLst>
              <a:ext uri="{FF2B5EF4-FFF2-40B4-BE49-F238E27FC236}">
                <a16:creationId xmlns:a16="http://schemas.microsoft.com/office/drawing/2014/main" id="{A39F2C9A-C685-008B-123A-7A7FB1FD6D42}"/>
              </a:ext>
            </a:extLst>
          </p:cNvPr>
          <p:cNvSpPr txBox="1"/>
          <p:nvPr/>
        </p:nvSpPr>
        <p:spPr>
          <a:xfrm rot="16200000">
            <a:off x="685401" y="5614185"/>
            <a:ext cx="1265467" cy="369332"/>
          </a:xfrm>
          <a:prstGeom prst="rect">
            <a:avLst/>
          </a:prstGeom>
          <a:noFill/>
        </p:spPr>
        <p:txBody>
          <a:bodyPr wrap="square" rtlCol="0">
            <a:spAutoFit/>
          </a:bodyPr>
          <a:lstStyle/>
          <a:p>
            <a:r>
              <a:rPr lang="en-US" b="1" dirty="0"/>
              <a:t>December</a:t>
            </a:r>
          </a:p>
        </p:txBody>
      </p:sp>
      <p:sp>
        <p:nvSpPr>
          <p:cNvPr id="3" name="TextBox 2">
            <a:extLst>
              <a:ext uri="{FF2B5EF4-FFF2-40B4-BE49-F238E27FC236}">
                <a16:creationId xmlns:a16="http://schemas.microsoft.com/office/drawing/2014/main" id="{355F3C06-F071-3667-1A45-1A682DCDCB16}"/>
              </a:ext>
            </a:extLst>
          </p:cNvPr>
          <p:cNvSpPr txBox="1"/>
          <p:nvPr/>
        </p:nvSpPr>
        <p:spPr>
          <a:xfrm>
            <a:off x="8043333" y="2546360"/>
            <a:ext cx="339513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three distinct peaks in </a:t>
            </a:r>
            <a:r>
              <a:rPr lang="en-US" dirty="0" err="1"/>
              <a:t>Appluimonia</a:t>
            </a:r>
            <a:r>
              <a:rPr lang="en-US" dirty="0"/>
              <a:t> output over time.</a:t>
            </a:r>
          </a:p>
          <a:p>
            <a:pPr marL="285750" indent="-285750">
              <a:buFont typeface="Arial" panose="020B0604020202020204" pitchFamily="34" charset="0"/>
              <a:buChar char="•"/>
            </a:pPr>
            <a:r>
              <a:rPr lang="en-US" dirty="0"/>
              <a:t>ACOG-3A generally varies across time with no distinguishable pattern. </a:t>
            </a:r>
          </a:p>
          <a:p>
            <a:pPr marL="285750" indent="-285750">
              <a:buFont typeface="Arial" panose="020B0604020202020204" pitchFamily="34" charset="0"/>
              <a:buChar char="•"/>
            </a:pPr>
            <a:r>
              <a:rPr lang="en-US" dirty="0" err="1"/>
              <a:t>Chloridinine</a:t>
            </a:r>
            <a:r>
              <a:rPr lang="en-US" dirty="0"/>
              <a:t> seems the most stable in magnitude over time.</a:t>
            </a:r>
          </a:p>
          <a:p>
            <a:pPr marL="285750" indent="-285750">
              <a:buFont typeface="Arial" panose="020B0604020202020204" pitchFamily="34" charset="0"/>
              <a:buChar char="•"/>
            </a:pPr>
            <a:r>
              <a:rPr lang="en-US" dirty="0" err="1"/>
              <a:t>Methylosmolene</a:t>
            </a:r>
            <a:r>
              <a:rPr lang="en-US" dirty="0"/>
              <a:t> has a slight decrease over time, yet a high variance and noise in the data makes this unclear.</a:t>
            </a:r>
          </a:p>
        </p:txBody>
      </p:sp>
    </p:spTree>
    <p:extLst>
      <p:ext uri="{BB962C8B-B14F-4D97-AF65-F5344CB8AC3E}">
        <p14:creationId xmlns:p14="http://schemas.microsoft.com/office/powerpoint/2010/main" val="317923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scatter chart, bubble chart&#10;&#10;Description automatically generated">
            <a:extLst>
              <a:ext uri="{FF2B5EF4-FFF2-40B4-BE49-F238E27FC236}">
                <a16:creationId xmlns:a16="http://schemas.microsoft.com/office/drawing/2014/main" id="{770F368F-7104-97BD-8A7F-259827C9D552}"/>
              </a:ext>
            </a:extLst>
          </p:cNvPr>
          <p:cNvPicPr>
            <a:picLocks noChangeAspect="1"/>
          </p:cNvPicPr>
          <p:nvPr/>
        </p:nvPicPr>
        <p:blipFill rotWithShape="1">
          <a:blip r:embed="rId2">
            <a:extLst>
              <a:ext uri="{28A0092B-C50C-407E-A947-70E740481C1C}">
                <a14:useLocalDpi xmlns:a14="http://schemas.microsoft.com/office/drawing/2010/main" val="0"/>
              </a:ext>
            </a:extLst>
          </a:blip>
          <a:srcRect t="1749"/>
          <a:stretch/>
        </p:blipFill>
        <p:spPr>
          <a:xfrm>
            <a:off x="683491" y="2133600"/>
            <a:ext cx="5291166" cy="4555166"/>
          </a:xfrm>
          <a:prstGeom prst="rect">
            <a:avLst/>
          </a:prstGeom>
        </p:spPr>
      </p:pic>
      <p:pic>
        <p:nvPicPr>
          <p:cNvPr id="8" name="Picture 7" descr="Chart, scatter chart, bubble chart&#10;&#10;Description automatically generated">
            <a:extLst>
              <a:ext uri="{FF2B5EF4-FFF2-40B4-BE49-F238E27FC236}">
                <a16:creationId xmlns:a16="http://schemas.microsoft.com/office/drawing/2014/main" id="{60F66CB5-6553-F036-6D6A-19959C001945}"/>
              </a:ext>
            </a:extLst>
          </p:cNvPr>
          <p:cNvPicPr>
            <a:picLocks noChangeAspect="1"/>
          </p:cNvPicPr>
          <p:nvPr/>
        </p:nvPicPr>
        <p:blipFill rotWithShape="1">
          <a:blip r:embed="rId3">
            <a:extLst>
              <a:ext uri="{28A0092B-C50C-407E-A947-70E740481C1C}">
                <a14:useLocalDpi xmlns:a14="http://schemas.microsoft.com/office/drawing/2010/main" val="0"/>
              </a:ext>
            </a:extLst>
          </a:blip>
          <a:srcRect t="1749"/>
          <a:stretch/>
        </p:blipFill>
        <p:spPr>
          <a:xfrm>
            <a:off x="6308436" y="2133600"/>
            <a:ext cx="5430254" cy="4555166"/>
          </a:xfrm>
          <a:prstGeom prst="rect">
            <a:avLst/>
          </a:prstGeom>
        </p:spPr>
      </p:pic>
      <p:sp>
        <p:nvSpPr>
          <p:cNvPr id="22" name="TextBox 21">
            <a:extLst>
              <a:ext uri="{FF2B5EF4-FFF2-40B4-BE49-F238E27FC236}">
                <a16:creationId xmlns:a16="http://schemas.microsoft.com/office/drawing/2014/main" id="{192D3350-5833-9AA9-5501-9A743838D550}"/>
              </a:ext>
            </a:extLst>
          </p:cNvPr>
          <p:cNvSpPr txBox="1"/>
          <p:nvPr/>
        </p:nvSpPr>
        <p:spPr>
          <a:xfrm>
            <a:off x="2757337" y="1735574"/>
            <a:ext cx="1431637" cy="369332"/>
          </a:xfrm>
          <a:prstGeom prst="rect">
            <a:avLst/>
          </a:prstGeom>
          <a:noFill/>
        </p:spPr>
        <p:txBody>
          <a:bodyPr wrap="square" rtlCol="0">
            <a:spAutoFit/>
          </a:bodyPr>
          <a:lstStyle/>
          <a:p>
            <a:r>
              <a:rPr lang="en-US" dirty="0"/>
              <a:t>AGOC-3A</a:t>
            </a:r>
          </a:p>
        </p:txBody>
      </p:sp>
      <p:sp>
        <p:nvSpPr>
          <p:cNvPr id="23" name="TextBox 22">
            <a:extLst>
              <a:ext uri="{FF2B5EF4-FFF2-40B4-BE49-F238E27FC236}">
                <a16:creationId xmlns:a16="http://schemas.microsoft.com/office/drawing/2014/main" id="{D0ED8327-5466-B953-7AC2-166AFD19B7AC}"/>
              </a:ext>
            </a:extLst>
          </p:cNvPr>
          <p:cNvSpPr txBox="1"/>
          <p:nvPr/>
        </p:nvSpPr>
        <p:spPr>
          <a:xfrm>
            <a:off x="8535438" y="1764266"/>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0510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Chart, scatter chart, bubble chart&#10;&#10;Description automatically generated">
            <a:extLst>
              <a:ext uri="{FF2B5EF4-FFF2-40B4-BE49-F238E27FC236}">
                <a16:creationId xmlns:a16="http://schemas.microsoft.com/office/drawing/2014/main" id="{44EEBA1D-DF6F-2828-2554-CF528AFDBE1A}"/>
              </a:ext>
            </a:extLst>
          </p:cNvPr>
          <p:cNvPicPr>
            <a:picLocks noChangeAspect="1"/>
          </p:cNvPicPr>
          <p:nvPr/>
        </p:nvPicPr>
        <p:blipFill rotWithShape="1">
          <a:blip r:embed="rId2">
            <a:extLst>
              <a:ext uri="{28A0092B-C50C-407E-A947-70E740481C1C}">
                <a14:useLocalDpi xmlns:a14="http://schemas.microsoft.com/office/drawing/2010/main" val="0"/>
              </a:ext>
            </a:extLst>
          </a:blip>
          <a:srcRect t="1464"/>
          <a:stretch/>
        </p:blipFill>
        <p:spPr>
          <a:xfrm>
            <a:off x="613689" y="2142836"/>
            <a:ext cx="5311384" cy="4468416"/>
          </a:xfrm>
          <a:prstGeom prst="rect">
            <a:avLst/>
          </a:prstGeom>
        </p:spPr>
      </p:pic>
      <p:pic>
        <p:nvPicPr>
          <p:cNvPr id="20" name="Picture 19" descr="Chart, scatter chart, bubble chart&#10;&#10;Description automatically generated">
            <a:extLst>
              <a:ext uri="{FF2B5EF4-FFF2-40B4-BE49-F238E27FC236}">
                <a16:creationId xmlns:a16="http://schemas.microsoft.com/office/drawing/2014/main" id="{26ADE26F-4011-8351-5678-1754F00EC9B8}"/>
              </a:ext>
            </a:extLst>
          </p:cNvPr>
          <p:cNvPicPr>
            <a:picLocks noChangeAspect="1"/>
          </p:cNvPicPr>
          <p:nvPr/>
        </p:nvPicPr>
        <p:blipFill rotWithShape="1">
          <a:blip r:embed="rId3">
            <a:extLst>
              <a:ext uri="{28A0092B-C50C-407E-A947-70E740481C1C}">
                <a14:useLocalDpi xmlns:a14="http://schemas.microsoft.com/office/drawing/2010/main" val="0"/>
              </a:ext>
            </a:extLst>
          </a:blip>
          <a:srcRect t="1464"/>
          <a:stretch/>
        </p:blipFill>
        <p:spPr>
          <a:xfrm>
            <a:off x="6427925" y="2142834"/>
            <a:ext cx="5464432" cy="4468417"/>
          </a:xfrm>
          <a:prstGeom prst="rect">
            <a:avLst/>
          </a:prstGeom>
        </p:spPr>
      </p:pic>
      <p:sp>
        <p:nvSpPr>
          <p:cNvPr id="3" name="TextBox 2">
            <a:extLst>
              <a:ext uri="{FF2B5EF4-FFF2-40B4-BE49-F238E27FC236}">
                <a16:creationId xmlns:a16="http://schemas.microsoft.com/office/drawing/2014/main" id="{6A81CDFB-4ED3-873A-7A2A-6E589A1102C7}"/>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4" name="TextBox 3">
            <a:extLst>
              <a:ext uri="{FF2B5EF4-FFF2-40B4-BE49-F238E27FC236}">
                <a16:creationId xmlns:a16="http://schemas.microsoft.com/office/drawing/2014/main" id="{DDBC641A-D018-AC83-6435-29350688B491}"/>
              </a:ext>
            </a:extLst>
          </p:cNvPr>
          <p:cNvSpPr txBox="1"/>
          <p:nvPr/>
        </p:nvSpPr>
        <p:spPr>
          <a:xfrm>
            <a:off x="8502072" y="1810327"/>
            <a:ext cx="1990437"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349163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F75F65E1-E4C0-DAF9-57CD-FE80A19A49C4}"/>
              </a:ext>
            </a:extLst>
          </p:cNvPr>
          <p:cNvPicPr>
            <a:picLocks noChangeAspect="1"/>
          </p:cNvPicPr>
          <p:nvPr/>
        </p:nvPicPr>
        <p:blipFill rotWithShape="1">
          <a:blip r:embed="rId2">
            <a:extLst>
              <a:ext uri="{28A0092B-C50C-407E-A947-70E740481C1C}">
                <a14:useLocalDpi xmlns:a14="http://schemas.microsoft.com/office/drawing/2010/main" val="0"/>
              </a:ext>
            </a:extLst>
          </a:blip>
          <a:srcRect t="1460"/>
          <a:stretch/>
        </p:blipFill>
        <p:spPr>
          <a:xfrm>
            <a:off x="628073" y="2152071"/>
            <a:ext cx="5300870" cy="4576965"/>
          </a:xfrm>
          <a:prstGeom prst="rect">
            <a:avLst/>
          </a:prstGeom>
        </p:spPr>
      </p:pic>
      <p:pic>
        <p:nvPicPr>
          <p:cNvPr id="6" name="Picture 5" descr="Chart, scatter chart&#10;&#10;Description automatically generated">
            <a:extLst>
              <a:ext uri="{FF2B5EF4-FFF2-40B4-BE49-F238E27FC236}">
                <a16:creationId xmlns:a16="http://schemas.microsoft.com/office/drawing/2014/main" id="{E70E2923-660C-EA33-4F09-8AD9D468BBC1}"/>
              </a:ext>
            </a:extLst>
          </p:cNvPr>
          <p:cNvPicPr>
            <a:picLocks noChangeAspect="1"/>
          </p:cNvPicPr>
          <p:nvPr/>
        </p:nvPicPr>
        <p:blipFill rotWithShape="1">
          <a:blip r:embed="rId3">
            <a:extLst>
              <a:ext uri="{28A0092B-C50C-407E-A947-70E740481C1C}">
                <a14:useLocalDpi xmlns:a14="http://schemas.microsoft.com/office/drawing/2010/main" val="0"/>
              </a:ext>
            </a:extLst>
          </a:blip>
          <a:srcRect t="1460"/>
          <a:stretch/>
        </p:blipFill>
        <p:spPr>
          <a:xfrm>
            <a:off x="6280729" y="2152073"/>
            <a:ext cx="5440216" cy="4576964"/>
          </a:xfrm>
          <a:prstGeom prst="rect">
            <a:avLst/>
          </a:prstGeom>
        </p:spPr>
      </p:pic>
      <p:sp>
        <p:nvSpPr>
          <p:cNvPr id="7" name="TextBox 6">
            <a:extLst>
              <a:ext uri="{FF2B5EF4-FFF2-40B4-BE49-F238E27FC236}">
                <a16:creationId xmlns:a16="http://schemas.microsoft.com/office/drawing/2014/main" id="{C96C264D-A4C2-8292-98FA-147D52505C55}"/>
              </a:ext>
            </a:extLst>
          </p:cNvPr>
          <p:cNvSpPr txBox="1"/>
          <p:nvPr/>
        </p:nvSpPr>
        <p:spPr>
          <a:xfrm>
            <a:off x="2671545" y="1777499"/>
            <a:ext cx="1431637" cy="369332"/>
          </a:xfrm>
          <a:prstGeom prst="rect">
            <a:avLst/>
          </a:prstGeom>
          <a:noFill/>
        </p:spPr>
        <p:txBody>
          <a:bodyPr wrap="square" rtlCol="0">
            <a:spAutoFit/>
          </a:bodyPr>
          <a:lstStyle/>
          <a:p>
            <a:r>
              <a:rPr lang="en-US" dirty="0"/>
              <a:t>AGOC-3A</a:t>
            </a:r>
          </a:p>
        </p:txBody>
      </p:sp>
      <p:sp>
        <p:nvSpPr>
          <p:cNvPr id="8" name="TextBox 7">
            <a:extLst>
              <a:ext uri="{FF2B5EF4-FFF2-40B4-BE49-F238E27FC236}">
                <a16:creationId xmlns:a16="http://schemas.microsoft.com/office/drawing/2014/main" id="{0355ECFD-6196-B547-91AD-DD058BDB5BE8}"/>
              </a:ext>
            </a:extLst>
          </p:cNvPr>
          <p:cNvSpPr txBox="1"/>
          <p:nvPr/>
        </p:nvSpPr>
        <p:spPr>
          <a:xfrm>
            <a:off x="8446654" y="1763021"/>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42326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9C4CC10-BD34-ED06-7E1F-DCA60D983A1A}"/>
              </a:ext>
            </a:extLst>
          </p:cNvPr>
          <p:cNvPicPr>
            <a:picLocks noChangeAspect="1"/>
          </p:cNvPicPr>
          <p:nvPr/>
        </p:nvPicPr>
        <p:blipFill rotWithShape="1">
          <a:blip r:embed="rId2">
            <a:extLst>
              <a:ext uri="{28A0092B-C50C-407E-A947-70E740481C1C}">
                <a14:useLocalDpi xmlns:a14="http://schemas.microsoft.com/office/drawing/2010/main" val="0"/>
              </a:ext>
            </a:extLst>
          </a:blip>
          <a:srcRect t="2229"/>
          <a:stretch/>
        </p:blipFill>
        <p:spPr>
          <a:xfrm>
            <a:off x="541245" y="2170544"/>
            <a:ext cx="5337829" cy="4455779"/>
          </a:xfrm>
          <a:prstGeom prst="rect">
            <a:avLst/>
          </a:prstGeom>
        </p:spPr>
      </p:pic>
      <p:pic>
        <p:nvPicPr>
          <p:cNvPr id="6" name="Picture 5" descr="Chart, scatter chart&#10;&#10;Description automatically generated">
            <a:extLst>
              <a:ext uri="{FF2B5EF4-FFF2-40B4-BE49-F238E27FC236}">
                <a16:creationId xmlns:a16="http://schemas.microsoft.com/office/drawing/2014/main" id="{00216D1A-9C55-96AB-0F23-E87C70532151}"/>
              </a:ext>
            </a:extLst>
          </p:cNvPr>
          <p:cNvPicPr>
            <a:picLocks noChangeAspect="1"/>
          </p:cNvPicPr>
          <p:nvPr/>
        </p:nvPicPr>
        <p:blipFill rotWithShape="1">
          <a:blip r:embed="rId3">
            <a:extLst>
              <a:ext uri="{28A0092B-C50C-407E-A947-70E740481C1C}">
                <a14:useLocalDpi xmlns:a14="http://schemas.microsoft.com/office/drawing/2010/main" val="0"/>
              </a:ext>
            </a:extLst>
          </a:blip>
          <a:srcRect t="2229"/>
          <a:stretch/>
        </p:blipFill>
        <p:spPr>
          <a:xfrm>
            <a:off x="6268066" y="2170544"/>
            <a:ext cx="5494348" cy="4458026"/>
          </a:xfrm>
          <a:prstGeom prst="rect">
            <a:avLst/>
          </a:prstGeom>
        </p:spPr>
      </p:pic>
      <p:sp>
        <p:nvSpPr>
          <p:cNvPr id="7" name="TextBox 6">
            <a:extLst>
              <a:ext uri="{FF2B5EF4-FFF2-40B4-BE49-F238E27FC236}">
                <a16:creationId xmlns:a16="http://schemas.microsoft.com/office/drawing/2014/main" id="{1ACBB235-D7AC-B835-14B7-ABB04DBFB604}"/>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8" name="TextBox 7">
            <a:extLst>
              <a:ext uri="{FF2B5EF4-FFF2-40B4-BE49-F238E27FC236}">
                <a16:creationId xmlns:a16="http://schemas.microsoft.com/office/drawing/2014/main" id="{4C5E8640-10D5-AA11-0D37-724A7D60A5F8}"/>
              </a:ext>
            </a:extLst>
          </p:cNvPr>
          <p:cNvSpPr txBox="1"/>
          <p:nvPr/>
        </p:nvSpPr>
        <p:spPr>
          <a:xfrm>
            <a:off x="8324595" y="1801210"/>
            <a:ext cx="1853481"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223872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1754326"/>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err="1"/>
              <a:t>Kasios</a:t>
            </a:r>
            <a:r>
              <a:rPr lang="en-US" dirty="0"/>
              <a:t> Office Furniture is closest to Sensors 1, 7, 8</a:t>
            </a:r>
          </a:p>
          <a:p>
            <a:pPr marL="285750" indent="-285750">
              <a:buFont typeface="Arial" panose="020B0604020202020204" pitchFamily="34" charset="0"/>
              <a:buChar char="•"/>
            </a:pPr>
            <a:r>
              <a:rPr lang="en-US" dirty="0"/>
              <a:t>Radiance </a:t>
            </a:r>
            <a:r>
              <a:rPr lang="en-US" dirty="0" err="1"/>
              <a:t>ColourTek</a:t>
            </a:r>
            <a:r>
              <a:rPr lang="en-US" dirty="0"/>
              <a:t> is closest to Sensors 5, 6, 9</a:t>
            </a:r>
          </a:p>
          <a:p>
            <a:pPr marL="285750" indent="-285750">
              <a:buFont typeface="Arial" panose="020B0604020202020204" pitchFamily="34" charset="0"/>
              <a:buChar char="•"/>
            </a:pPr>
            <a:r>
              <a:rPr lang="en-US" dirty="0"/>
              <a:t>Indigo Sol Boards is the furthers away from all sensors except sensor 9, however, it is not the closest factory.</a:t>
            </a:r>
          </a:p>
          <a:p>
            <a:pPr marL="285750" indent="-285750">
              <a:buFont typeface="Arial" panose="020B0604020202020204" pitchFamily="34" charset="0"/>
              <a:buChar char="•"/>
            </a:pPr>
            <a:r>
              <a:rPr lang="en-US" dirty="0"/>
              <a:t>Roadrunner Fitness Electronics is closest to Sensors 2, 3, 4</a:t>
            </a:r>
          </a:p>
        </p:txBody>
      </p:sp>
    </p:spTree>
    <p:extLst>
      <p:ext uri="{BB962C8B-B14F-4D97-AF65-F5344CB8AC3E}">
        <p14:creationId xmlns:p14="http://schemas.microsoft.com/office/powerpoint/2010/main" val="63467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FB663330-621C-D16E-C9D6-E0B096C84DB6}"/>
              </a:ext>
            </a:extLst>
          </p:cNvPr>
          <p:cNvSpPr txBox="1"/>
          <p:nvPr/>
        </p:nvSpPr>
        <p:spPr>
          <a:xfrm>
            <a:off x="646546" y="2093799"/>
            <a:ext cx="115454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look at specific chemical releases, cutoffs were recalculated on a per chemical basis as opposed to the per sensor basis used to assess sensor performance.</a:t>
            </a:r>
          </a:p>
        </p:txBody>
      </p:sp>
      <p:pic>
        <p:nvPicPr>
          <p:cNvPr id="4" name="Picture 3" descr="Table&#10;&#10;Description automatically generated">
            <a:extLst>
              <a:ext uri="{FF2B5EF4-FFF2-40B4-BE49-F238E27FC236}">
                <a16:creationId xmlns:a16="http://schemas.microsoft.com/office/drawing/2014/main" id="{3CB842A5-9FE5-F69D-A098-A7F60E9F4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429" y="3138162"/>
            <a:ext cx="3050617" cy="2724696"/>
          </a:xfrm>
          <a:prstGeom prst="rect">
            <a:avLst/>
          </a:prstGeom>
        </p:spPr>
      </p:pic>
      <p:pic>
        <p:nvPicPr>
          <p:cNvPr id="9" name="Picture 8" descr="Table&#10;&#10;Description automatically generated">
            <a:extLst>
              <a:ext uri="{FF2B5EF4-FFF2-40B4-BE49-F238E27FC236}">
                <a16:creationId xmlns:a16="http://schemas.microsoft.com/office/drawing/2014/main" id="{940FCB74-28AA-0B9A-F21A-FF3DD159F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37" y="3138162"/>
            <a:ext cx="3034464" cy="2724696"/>
          </a:xfrm>
          <a:prstGeom prst="rect">
            <a:avLst/>
          </a:prstGeom>
        </p:spPr>
      </p:pic>
      <p:pic>
        <p:nvPicPr>
          <p:cNvPr id="11" name="Picture 10" descr="Text&#10;&#10;Description automatically generated">
            <a:extLst>
              <a:ext uri="{FF2B5EF4-FFF2-40B4-BE49-F238E27FC236}">
                <a16:creationId xmlns:a16="http://schemas.microsoft.com/office/drawing/2014/main" id="{D13E0915-ED7D-9080-76A7-57BC5E727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244" y="4128983"/>
            <a:ext cx="2029108" cy="743054"/>
          </a:xfrm>
          <a:prstGeom prst="rect">
            <a:avLst/>
          </a:prstGeom>
        </p:spPr>
      </p:pic>
      <p:sp>
        <p:nvSpPr>
          <p:cNvPr id="12" name="Arrow: Right 11">
            <a:extLst>
              <a:ext uri="{FF2B5EF4-FFF2-40B4-BE49-F238E27FC236}">
                <a16:creationId xmlns:a16="http://schemas.microsoft.com/office/drawing/2014/main" id="{9CE83490-8FE0-796B-B422-75B389D82E91}"/>
              </a:ext>
            </a:extLst>
          </p:cNvPr>
          <p:cNvSpPr/>
          <p:nvPr/>
        </p:nvSpPr>
        <p:spPr>
          <a:xfrm>
            <a:off x="3841554" y="4440553"/>
            <a:ext cx="1031856" cy="1091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60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71835" y="133427"/>
            <a:ext cx="6820232" cy="1558212"/>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17A3B854-3AA6-8805-7B24-45D871548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733" y="80480"/>
            <a:ext cx="3345874" cy="6667858"/>
          </a:xfrm>
          <a:prstGeom prst="rect">
            <a:avLst/>
          </a:prstGeom>
        </p:spPr>
      </p:pic>
      <p:sp>
        <p:nvSpPr>
          <p:cNvPr id="6" name="TextBox 5">
            <a:extLst>
              <a:ext uri="{FF2B5EF4-FFF2-40B4-BE49-F238E27FC236}">
                <a16:creationId xmlns:a16="http://schemas.microsoft.com/office/drawing/2014/main" id="{09879019-E0C2-6A9C-E5C3-E6E5B70CDB2F}"/>
              </a:ext>
            </a:extLst>
          </p:cNvPr>
          <p:cNvSpPr txBox="1"/>
          <p:nvPr/>
        </p:nvSpPr>
        <p:spPr>
          <a:xfrm>
            <a:off x="804333" y="1930400"/>
            <a:ext cx="726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Spikes were then grouped to see which sensors picked up the significant readings, shown in the figure to the right</a:t>
            </a:r>
          </a:p>
          <a:p>
            <a:pPr marL="285750" indent="-285750">
              <a:buFont typeface="Arial" panose="020B0604020202020204" pitchFamily="34" charset="0"/>
              <a:buChar char="•"/>
            </a:pPr>
            <a:r>
              <a:rPr lang="en-US" dirty="0"/>
              <a:t>This data was joined to weather data on the date/timestamp and to location data on the sensor. The businesses in the area also had their locations concatenated to the data frame. </a:t>
            </a:r>
          </a:p>
        </p:txBody>
      </p:sp>
      <p:pic>
        <p:nvPicPr>
          <p:cNvPr id="10" name="Picture 9" descr="Graphical user interface, application&#10;&#10;Description automatically generated">
            <a:extLst>
              <a:ext uri="{FF2B5EF4-FFF2-40B4-BE49-F238E27FC236}">
                <a16:creationId xmlns:a16="http://schemas.microsoft.com/office/drawing/2014/main" id="{CDDEE5EA-4B25-39DC-324E-E4D23D8F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76" y="3604484"/>
            <a:ext cx="6906589" cy="1848108"/>
          </a:xfrm>
          <a:prstGeom prst="rect">
            <a:avLst/>
          </a:prstGeom>
        </p:spPr>
      </p:pic>
      <p:sp>
        <p:nvSpPr>
          <p:cNvPr id="14" name="TextBox 13">
            <a:extLst>
              <a:ext uri="{FF2B5EF4-FFF2-40B4-BE49-F238E27FC236}">
                <a16:creationId xmlns:a16="http://schemas.microsoft.com/office/drawing/2014/main" id="{89D4D4D1-208C-24BE-B844-E56FA3D28228}"/>
              </a:ext>
            </a:extLst>
          </p:cNvPr>
          <p:cNvSpPr txBox="1"/>
          <p:nvPr/>
        </p:nvSpPr>
        <p:spPr>
          <a:xfrm>
            <a:off x="804333" y="5735772"/>
            <a:ext cx="71481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provides a basis to look at how chemicals may have moved across the area.</a:t>
            </a:r>
          </a:p>
        </p:txBody>
      </p:sp>
    </p:spTree>
    <p:extLst>
      <p:ext uri="{BB962C8B-B14F-4D97-AF65-F5344CB8AC3E}">
        <p14:creationId xmlns:p14="http://schemas.microsoft.com/office/powerpoint/2010/main" val="149020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a:bodyPr>
          <a:lstStyle/>
          <a:p>
            <a:r>
              <a:rPr lang="en-US" b="1" dirty="0"/>
              <a:t>Time Breakout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76B38897-4711-65C7-2FD9-A6A82D2D2603}"/>
              </a:ext>
            </a:extLst>
          </p:cNvPr>
          <p:cNvSpPr>
            <a:spLocks noGrp="1"/>
          </p:cNvSpPr>
          <p:nvPr>
            <p:ph idx="1"/>
          </p:nvPr>
        </p:nvSpPr>
        <p:spPr>
          <a:xfrm>
            <a:off x="1308100" y="2989419"/>
            <a:ext cx="9575800" cy="1598401"/>
          </a:xfrm>
        </p:spPr>
        <p:txBody>
          <a:bodyPr/>
          <a:lstStyle/>
          <a:p>
            <a:pPr marL="0" indent="0" algn="ctr">
              <a:buNone/>
            </a:pPr>
            <a:r>
              <a:rPr lang="en-US" dirty="0"/>
              <a:t>Preparation [45%]</a:t>
            </a:r>
          </a:p>
          <a:p>
            <a:pPr marL="0" indent="0" algn="ctr">
              <a:buNone/>
            </a:pPr>
            <a:r>
              <a:rPr lang="en-US" dirty="0"/>
              <a:t>Analysis [35%]</a:t>
            </a:r>
          </a:p>
          <a:p>
            <a:pPr marL="0" indent="0" algn="ctr">
              <a:buNone/>
            </a:pPr>
            <a:r>
              <a:rPr lang="en-US" dirty="0"/>
              <a:t>Interpretation and Conclusions [20%] </a:t>
            </a:r>
          </a:p>
        </p:txBody>
      </p:sp>
    </p:spTree>
    <p:extLst>
      <p:ext uri="{BB962C8B-B14F-4D97-AF65-F5344CB8AC3E}">
        <p14:creationId xmlns:p14="http://schemas.microsoft.com/office/powerpoint/2010/main" val="108640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3402F780-C824-671E-6CA6-48D5E814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1" y="2317402"/>
            <a:ext cx="4695964" cy="3907905"/>
          </a:xfrm>
          <a:prstGeom prst="rect">
            <a:avLst/>
          </a:prstGeom>
        </p:spPr>
      </p:pic>
      <p:pic>
        <p:nvPicPr>
          <p:cNvPr id="7" name="Picture 6" descr="Chart, scatter chart, bubble chart&#10;&#10;Description automatically generated">
            <a:extLst>
              <a:ext uri="{FF2B5EF4-FFF2-40B4-BE49-F238E27FC236}">
                <a16:creationId xmlns:a16="http://schemas.microsoft.com/office/drawing/2014/main" id="{4668E661-BEBB-B43F-D437-78C79B06A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211" y="2317402"/>
            <a:ext cx="4200186" cy="3907905"/>
          </a:xfrm>
          <a:prstGeom prst="rect">
            <a:avLst/>
          </a:prstGeom>
        </p:spPr>
      </p:pic>
      <p:sp>
        <p:nvSpPr>
          <p:cNvPr id="13" name="TextBox 12">
            <a:extLst>
              <a:ext uri="{FF2B5EF4-FFF2-40B4-BE49-F238E27FC236}">
                <a16:creationId xmlns:a16="http://schemas.microsoft.com/office/drawing/2014/main" id="{65CD6A6E-A03E-F866-AD9E-B4FAB9762D58}"/>
              </a:ext>
            </a:extLst>
          </p:cNvPr>
          <p:cNvSpPr txBox="1"/>
          <p:nvPr/>
        </p:nvSpPr>
        <p:spPr>
          <a:xfrm>
            <a:off x="9738965" y="2691023"/>
            <a:ext cx="1913466" cy="3139321"/>
          </a:xfrm>
          <a:prstGeom prst="rect">
            <a:avLst/>
          </a:prstGeom>
          <a:noFill/>
        </p:spPr>
        <p:txBody>
          <a:bodyPr wrap="square" rtlCol="0">
            <a:spAutoFit/>
          </a:bodyPr>
          <a:lstStyle/>
          <a:p>
            <a:r>
              <a:rPr lang="en-US" dirty="0"/>
              <a:t>Numerical analysis indicated that Radiance </a:t>
            </a:r>
            <a:r>
              <a:rPr lang="en-US" dirty="0" err="1"/>
              <a:t>ColourTek</a:t>
            </a:r>
            <a:r>
              <a:rPr lang="en-US" dirty="0"/>
              <a:t> was the likely perpetrator for large levels of </a:t>
            </a:r>
            <a:r>
              <a:rPr lang="en-US" dirty="0" err="1"/>
              <a:t>Appluimonia</a:t>
            </a:r>
            <a:r>
              <a:rPr lang="en-US" dirty="0"/>
              <a:t>. Applying the weather data confirmed this theory. </a:t>
            </a:r>
          </a:p>
        </p:txBody>
      </p:sp>
    </p:spTree>
    <p:extLst>
      <p:ext uri="{BB962C8B-B14F-4D97-AF65-F5344CB8AC3E}">
        <p14:creationId xmlns:p14="http://schemas.microsoft.com/office/powerpoint/2010/main" val="103202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CF3B4360-3F08-03A3-F32B-8D58EA03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 y="2475048"/>
            <a:ext cx="4037495" cy="3756535"/>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D2DF7B88-9285-E990-49D8-13652039E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03" y="2475048"/>
            <a:ext cx="3912193" cy="3756535"/>
          </a:xfrm>
          <a:prstGeom prst="rect">
            <a:avLst/>
          </a:prstGeom>
        </p:spPr>
      </p:pic>
      <p:pic>
        <p:nvPicPr>
          <p:cNvPr id="10" name="Picture 9" descr="Chart, scatter chart&#10;&#10;Description automatically generated">
            <a:extLst>
              <a:ext uri="{FF2B5EF4-FFF2-40B4-BE49-F238E27FC236}">
                <a16:creationId xmlns:a16="http://schemas.microsoft.com/office/drawing/2014/main" id="{BCE8ADA8-4C32-D071-C028-9033FF1F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50" y="2475048"/>
            <a:ext cx="3948088" cy="3756536"/>
          </a:xfrm>
          <a:prstGeom prst="rect">
            <a:avLst/>
          </a:prstGeom>
        </p:spPr>
      </p:pic>
      <p:sp>
        <p:nvSpPr>
          <p:cNvPr id="3" name="TextBox 2">
            <a:extLst>
              <a:ext uri="{FF2B5EF4-FFF2-40B4-BE49-F238E27FC236}">
                <a16:creationId xmlns:a16="http://schemas.microsoft.com/office/drawing/2014/main" id="{B330FF48-68EC-4FAB-A832-0B08C7C541A9}"/>
              </a:ext>
            </a:extLst>
          </p:cNvPr>
          <p:cNvSpPr txBox="1"/>
          <p:nvPr/>
        </p:nvSpPr>
        <p:spPr>
          <a:xfrm>
            <a:off x="1391760" y="1903060"/>
            <a:ext cx="10380133" cy="369332"/>
          </a:xfrm>
          <a:prstGeom prst="rect">
            <a:avLst/>
          </a:prstGeom>
          <a:noFill/>
        </p:spPr>
        <p:txBody>
          <a:bodyPr wrap="square" rtlCol="0">
            <a:spAutoFit/>
          </a:bodyPr>
          <a:lstStyle/>
          <a:p>
            <a:r>
              <a:rPr lang="en-US" dirty="0"/>
              <a:t>NOTE: Each vector represents a spike recorded with wind direction applied; NOT concurrent wind patterns!</a:t>
            </a:r>
          </a:p>
        </p:txBody>
      </p:sp>
    </p:spTree>
    <p:extLst>
      <p:ext uri="{BB962C8B-B14F-4D97-AF65-F5344CB8AC3E}">
        <p14:creationId xmlns:p14="http://schemas.microsoft.com/office/powerpoint/2010/main" val="234109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r>
              <a:rPr lang="en-US" sz="2400" dirty="0"/>
              <a:t>Radiance </a:t>
            </a:r>
            <a:r>
              <a:rPr lang="en-US" sz="2400" dirty="0" err="1"/>
              <a:t>ColourTek</a:t>
            </a:r>
            <a:r>
              <a:rPr lang="en-US" sz="2400" dirty="0"/>
              <a:t> seems to produce the most significant levels of </a:t>
            </a:r>
            <a:r>
              <a:rPr lang="en-US" sz="2400" dirty="0" err="1"/>
              <a:t>Appluimonia</a:t>
            </a:r>
            <a:r>
              <a:rPr lang="en-US" sz="2400" dirty="0"/>
              <a:t>. While not harmful at lower levels, the readings were at high enough levels that they were picked up across the testing area. A decrease in </a:t>
            </a:r>
            <a:r>
              <a:rPr lang="en-US" sz="2400" dirty="0" err="1"/>
              <a:t>Appluimonia</a:t>
            </a:r>
            <a:r>
              <a:rPr lang="en-US" sz="2400" dirty="0"/>
              <a:t> biproduct should be considered and enforced.</a:t>
            </a:r>
          </a:p>
          <a:p>
            <a:r>
              <a:rPr lang="en-US" sz="2400" dirty="0"/>
              <a:t>ACOG-3A, while also not harmful, was picked up across the area by all sensors. All businesses contribute to these levels, with Indigo being the least likely to output this chemical. However, no change is needed as this chemical carries no negative impact.</a:t>
            </a:r>
          </a:p>
          <a:p>
            <a:r>
              <a:rPr lang="en-US" sz="2400" dirty="0"/>
              <a:t>The cleaning agent </a:t>
            </a:r>
            <a:r>
              <a:rPr lang="en-US" sz="2400" dirty="0" err="1"/>
              <a:t>Chlorodinine</a:t>
            </a:r>
            <a:r>
              <a:rPr lang="en-US" sz="2400" dirty="0"/>
              <a:t>, which has dangerous consequences when inhaled or ingested, is predominantly from Roadrunner.  An alternative disinfectant should be implemented at this business to reduce negative externalities.</a:t>
            </a:r>
          </a:p>
          <a:p>
            <a:r>
              <a:rPr lang="en-US" sz="2400" dirty="0" err="1"/>
              <a:t>Kasios</a:t>
            </a:r>
            <a:r>
              <a:rPr lang="en-US" sz="2400" dirty="0"/>
              <a:t> seems to be the primary contributor to </a:t>
            </a:r>
            <a:r>
              <a:rPr lang="en-US" sz="2400" dirty="0" err="1"/>
              <a:t>Methylosmolene</a:t>
            </a:r>
            <a:r>
              <a:rPr lang="en-US" sz="2400" dirty="0"/>
              <a:t> production. The most dangerous of the chemicals with significant negative effects on vertebrates, these levels should be controlled, and their waste disposal protocols should be audited to ensure that the chemical is properly neutralized prior to disposal.   </a:t>
            </a:r>
          </a:p>
          <a:p>
            <a:endParaRPr lang="en-US" sz="2400" dirty="0"/>
          </a:p>
          <a:p>
            <a:endParaRPr lang="en-US" sz="2400" dirty="0"/>
          </a:p>
        </p:txBody>
      </p:sp>
    </p:spTree>
    <p:extLst>
      <p:ext uri="{BB962C8B-B14F-4D97-AF65-F5344CB8AC3E}">
        <p14:creationId xmlns:p14="http://schemas.microsoft.com/office/powerpoint/2010/main" val="5731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fontScale="90000"/>
          </a:bodyPr>
          <a:lstStyle/>
          <a:p>
            <a:r>
              <a:rPr lang="en-US" b="1" dirty="0"/>
              <a:t>Monitoring in the </a:t>
            </a:r>
            <a:r>
              <a:rPr lang="en-US" b="1" dirty="0" err="1"/>
              <a:t>Lekagul</a:t>
            </a:r>
            <a:r>
              <a:rPr lang="en-US" b="1" dirty="0"/>
              <a:t> Wildlife Preserve Area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20239"/>
            <a:ext cx="11148290" cy="4937761"/>
          </a:xfrm>
        </p:spPr>
        <p:txBody>
          <a:bodyPr anchor="t">
            <a:normAutofit fontScale="92500" lnSpcReduction="20000"/>
          </a:bodyPr>
          <a:lstStyle/>
          <a:p>
            <a:r>
              <a:rPr lang="en-US" sz="2400" dirty="0" err="1"/>
              <a:t>Mistford</a:t>
            </a:r>
            <a:r>
              <a:rPr lang="en-US" sz="2400" dirty="0"/>
              <a:t> Pact of 2010 - ensure an environmentally sound and economically supportive partnership</a:t>
            </a:r>
          </a:p>
          <a:p>
            <a:r>
              <a:rPr lang="en-US" sz="2400" dirty="0"/>
              <a:t>9 air-sampling sensors are located around the town and in the preserve to monitor air quality.</a:t>
            </a:r>
          </a:p>
          <a:p>
            <a:r>
              <a:rPr lang="en-US" sz="2200" dirty="0"/>
              <a:t>Chemicals</a:t>
            </a:r>
          </a:p>
          <a:p>
            <a:pPr lvl="1"/>
            <a:r>
              <a:rPr lang="en-US" sz="1900" u="sng" dirty="0"/>
              <a:t>AGOC-3 </a:t>
            </a:r>
            <a:r>
              <a:rPr lang="en-US" sz="1900" dirty="0"/>
              <a:t>- Low-VOC:  volatile organic compounds that are not harmful to the environment and humans.</a:t>
            </a:r>
          </a:p>
          <a:p>
            <a:pPr lvl="1"/>
            <a:r>
              <a:rPr lang="en-US" sz="1900" u="sng" dirty="0" err="1"/>
              <a:t>Appluimonia</a:t>
            </a:r>
            <a:r>
              <a:rPr lang="en-US" sz="1900" dirty="0"/>
              <a:t> - Odor producing substance, not at high enough levels that can cause serious harm, long-term heath effects or even death in humans and animals</a:t>
            </a:r>
            <a:r>
              <a:rPr lang="en-US" sz="1600" dirty="0"/>
              <a:t>. </a:t>
            </a:r>
          </a:p>
          <a:p>
            <a:pPr lvl="1"/>
            <a:r>
              <a:rPr lang="en-US" sz="1900" u="sng" dirty="0" err="1"/>
              <a:t>Chlorodinine</a:t>
            </a:r>
            <a:r>
              <a:rPr lang="en-US" sz="1900" dirty="0"/>
              <a:t> - Corrosive disinfectant/sterilizing agent that is harmful if inhaled or swallowed.</a:t>
            </a:r>
          </a:p>
          <a:p>
            <a:pPr lvl="1"/>
            <a:r>
              <a:rPr lang="en-US" sz="1900" u="sng" dirty="0" err="1"/>
              <a:t>Methylsomolene</a:t>
            </a:r>
            <a:r>
              <a:rPr lang="en-US" sz="1900" dirty="0"/>
              <a:t> – A volatile organic compound that causes toxic side effects in vertebrates</a:t>
            </a:r>
            <a:endParaRPr lang="en-US" sz="1600" dirty="0"/>
          </a:p>
          <a:p>
            <a:r>
              <a:rPr lang="en-US" sz="2400" dirty="0"/>
              <a:t>Companies near the town</a:t>
            </a:r>
          </a:p>
          <a:p>
            <a:pPr lvl="1"/>
            <a:r>
              <a:rPr lang="en-US" sz="2000" dirty="0"/>
              <a:t>Roadrunner Fitness Electronics</a:t>
            </a:r>
          </a:p>
          <a:p>
            <a:pPr lvl="2"/>
            <a:r>
              <a:rPr lang="en-US" sz="1600" dirty="0"/>
              <a:t>Produces person fitness trackers, heart rate monitors, </a:t>
            </a:r>
            <a:r>
              <a:rPr lang="en-US" sz="1600" dirty="0" err="1"/>
              <a:t>etc</a:t>
            </a:r>
            <a:r>
              <a:rPr lang="en-US" sz="1600" dirty="0"/>
              <a:t>… </a:t>
            </a:r>
          </a:p>
          <a:p>
            <a:pPr lvl="1"/>
            <a:r>
              <a:rPr lang="en-US" sz="2000" dirty="0" err="1"/>
              <a:t>Kasios</a:t>
            </a:r>
            <a:r>
              <a:rPr lang="en-US" sz="2000" dirty="0"/>
              <a:t> Office Furniture</a:t>
            </a:r>
          </a:p>
          <a:p>
            <a:pPr lvl="2"/>
            <a:r>
              <a:rPr lang="en-US" sz="1600" dirty="0"/>
              <a:t>Produces metal and composite-wood furniture</a:t>
            </a:r>
          </a:p>
          <a:p>
            <a:pPr lvl="1"/>
            <a:r>
              <a:rPr lang="en-US" sz="2000" dirty="0"/>
              <a:t>Radiance </a:t>
            </a:r>
            <a:r>
              <a:rPr lang="en-US" sz="2000" dirty="0" err="1"/>
              <a:t>ColourTek</a:t>
            </a:r>
            <a:endParaRPr lang="en-US" sz="2000" dirty="0"/>
          </a:p>
          <a:p>
            <a:pPr lvl="2"/>
            <a:r>
              <a:rPr lang="en-US" sz="1600" dirty="0"/>
              <a:t>Produces solvent based optically variable metallic flake paints.</a:t>
            </a:r>
          </a:p>
          <a:p>
            <a:pPr lvl="1"/>
            <a:r>
              <a:rPr lang="en-US" sz="2000" dirty="0"/>
              <a:t>Indigo Sol Boards</a:t>
            </a:r>
          </a:p>
          <a:p>
            <a:pPr lvl="2"/>
            <a:r>
              <a:rPr lang="en-US" sz="1600" dirty="0"/>
              <a:t>Produces skateboards and snowboards</a:t>
            </a:r>
          </a:p>
        </p:txBody>
      </p:sp>
    </p:spTree>
    <p:extLst>
      <p:ext uri="{BB962C8B-B14F-4D97-AF65-F5344CB8AC3E}">
        <p14:creationId xmlns:p14="http://schemas.microsoft.com/office/powerpoint/2010/main" val="311694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pPr lvl="1"/>
            <a:r>
              <a:rPr lang="en-US" sz="2000" dirty="0"/>
              <a:t>Time stamp, wind direction, wind speed</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Project Organization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478A584-6480-67FC-B072-1B3D6C5FB7F6}"/>
              </a:ext>
            </a:extLst>
          </p:cNvPr>
          <p:cNvSpPr>
            <a:spLocks noGrp="1"/>
          </p:cNvSpPr>
          <p:nvPr>
            <p:ph idx="1"/>
          </p:nvPr>
        </p:nvSpPr>
        <p:spPr>
          <a:xfrm>
            <a:off x="5664200" y="79216"/>
            <a:ext cx="6527800" cy="792850"/>
          </a:xfrm>
        </p:spPr>
        <p:txBody>
          <a:bodyPr/>
          <a:lstStyle/>
          <a:p>
            <a:r>
              <a:rPr lang="en-US" dirty="0">
                <a:hlinkClick r:id="rId2"/>
              </a:rPr>
              <a:t>https://github.com/j-tice/capstone_final</a:t>
            </a:r>
            <a:endParaRPr lang="en-US" dirty="0"/>
          </a:p>
        </p:txBody>
      </p:sp>
      <p:pic>
        <p:nvPicPr>
          <p:cNvPr id="9" name="Picture 8">
            <a:extLst>
              <a:ext uri="{FF2B5EF4-FFF2-40B4-BE49-F238E27FC236}">
                <a16:creationId xmlns:a16="http://schemas.microsoft.com/office/drawing/2014/main" id="{E670D31B-5DD9-0070-E796-D0BA090B43FE}"/>
              </a:ext>
            </a:extLst>
          </p:cNvPr>
          <p:cNvPicPr>
            <a:picLocks noChangeAspect="1"/>
          </p:cNvPicPr>
          <p:nvPr/>
        </p:nvPicPr>
        <p:blipFill>
          <a:blip r:embed="rId3"/>
          <a:stretch>
            <a:fillRect/>
          </a:stretch>
        </p:blipFill>
        <p:spPr>
          <a:xfrm>
            <a:off x="0" y="1920240"/>
            <a:ext cx="5957455" cy="4070712"/>
          </a:xfrm>
          <a:prstGeom prst="rect">
            <a:avLst/>
          </a:prstGeom>
        </p:spPr>
      </p:pic>
      <p:pic>
        <p:nvPicPr>
          <p:cNvPr id="13" name="Picture 12">
            <a:extLst>
              <a:ext uri="{FF2B5EF4-FFF2-40B4-BE49-F238E27FC236}">
                <a16:creationId xmlns:a16="http://schemas.microsoft.com/office/drawing/2014/main" id="{7B96DF33-9002-215A-3EB1-0A38BA6EB9EC}"/>
              </a:ext>
            </a:extLst>
          </p:cNvPr>
          <p:cNvPicPr>
            <a:picLocks noChangeAspect="1"/>
          </p:cNvPicPr>
          <p:nvPr/>
        </p:nvPicPr>
        <p:blipFill rotWithShape="1">
          <a:blip r:embed="rId4"/>
          <a:srcRect l="7801" t="1652" r="-150" b="-1652"/>
          <a:stretch/>
        </p:blipFill>
        <p:spPr>
          <a:xfrm>
            <a:off x="6096000" y="4404304"/>
            <a:ext cx="1530754" cy="1333686"/>
          </a:xfrm>
          <a:prstGeom prst="rect">
            <a:avLst/>
          </a:prstGeom>
        </p:spPr>
      </p:pic>
      <p:pic>
        <p:nvPicPr>
          <p:cNvPr id="15" name="Picture 14">
            <a:extLst>
              <a:ext uri="{FF2B5EF4-FFF2-40B4-BE49-F238E27FC236}">
                <a16:creationId xmlns:a16="http://schemas.microsoft.com/office/drawing/2014/main" id="{8B4A94E3-6196-5680-C4EA-0884B5B87187}"/>
              </a:ext>
            </a:extLst>
          </p:cNvPr>
          <p:cNvPicPr>
            <a:picLocks noChangeAspect="1"/>
          </p:cNvPicPr>
          <p:nvPr/>
        </p:nvPicPr>
        <p:blipFill>
          <a:blip r:embed="rId5"/>
          <a:stretch>
            <a:fillRect/>
          </a:stretch>
        </p:blipFill>
        <p:spPr>
          <a:xfrm>
            <a:off x="7873895" y="4056111"/>
            <a:ext cx="4222940" cy="2469767"/>
          </a:xfrm>
          <a:prstGeom prst="rect">
            <a:avLst/>
          </a:prstGeom>
        </p:spPr>
      </p:pic>
      <p:pic>
        <p:nvPicPr>
          <p:cNvPr id="17" name="Picture 16">
            <a:extLst>
              <a:ext uri="{FF2B5EF4-FFF2-40B4-BE49-F238E27FC236}">
                <a16:creationId xmlns:a16="http://schemas.microsoft.com/office/drawing/2014/main" id="{81E05C95-5D9C-EB05-A026-EB5C9A02A15C}"/>
              </a:ext>
            </a:extLst>
          </p:cNvPr>
          <p:cNvPicPr>
            <a:picLocks noChangeAspect="1"/>
          </p:cNvPicPr>
          <p:nvPr/>
        </p:nvPicPr>
        <p:blipFill>
          <a:blip r:embed="rId6"/>
          <a:stretch>
            <a:fillRect/>
          </a:stretch>
        </p:blipFill>
        <p:spPr>
          <a:xfrm>
            <a:off x="6618202" y="2047445"/>
            <a:ext cx="5478633" cy="1871506"/>
          </a:xfrm>
          <a:prstGeom prst="rect">
            <a:avLst/>
          </a:prstGeom>
        </p:spPr>
      </p:pic>
    </p:spTree>
    <p:extLst>
      <p:ext uri="{BB962C8B-B14F-4D97-AF65-F5344CB8AC3E}">
        <p14:creationId xmlns:p14="http://schemas.microsoft.com/office/powerpoint/2010/main" val="381054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10000"/>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No null values.</a:t>
            </a:r>
          </a:p>
          <a:p>
            <a:r>
              <a:rPr lang="en-US" sz="2400" dirty="0"/>
              <a:t>Meteorological Data</a:t>
            </a:r>
          </a:p>
          <a:p>
            <a:pPr lvl="1"/>
            <a:r>
              <a:rPr lang="en-US" sz="2000" dirty="0"/>
              <a:t>Minor cleaning to null values, formatting</a:t>
            </a:r>
          </a:p>
          <a:p>
            <a:r>
              <a:rPr lang="en-US" sz="2400" dirty="0"/>
              <a:t>Location Data</a:t>
            </a:r>
          </a:p>
          <a:p>
            <a:pPr lvl="1"/>
            <a:r>
              <a:rPr lang="en-US" sz="2000" dirty="0"/>
              <a:t>Data was provided in word file.</a:t>
            </a:r>
          </a:p>
          <a:p>
            <a:pPr lvl="1"/>
            <a:r>
              <a:rPr lang="en-US" sz="2000" dirty="0"/>
              <a:t>Pandas DF manually created.</a:t>
            </a:r>
          </a:p>
          <a:p>
            <a:r>
              <a:rPr lang="en-US" sz="2400" dirty="0"/>
              <a:t>Intermediary Datasets encompassing significant chemical readings and value counts were created, as well as a script to format data into workable file formats</a:t>
            </a:r>
          </a:p>
        </p:txBody>
      </p:sp>
    </p:spTree>
    <p:extLst>
      <p:ext uri="{BB962C8B-B14F-4D97-AF65-F5344CB8AC3E}">
        <p14:creationId xmlns:p14="http://schemas.microsoft.com/office/powerpoint/2010/main" val="192183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CFF05C50-8B89-C8E5-B341-F0D6AB5F8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191" y="3169408"/>
            <a:ext cx="4267796" cy="1238423"/>
          </a:xfrm>
        </p:spPr>
      </p:pic>
      <p:sp>
        <p:nvSpPr>
          <p:cNvPr id="8" name="TextBox 7">
            <a:extLst>
              <a:ext uri="{FF2B5EF4-FFF2-40B4-BE49-F238E27FC236}">
                <a16:creationId xmlns:a16="http://schemas.microsoft.com/office/drawing/2014/main" id="{A4FDDAF4-19BF-F00E-5A66-8FF7617D1834}"/>
              </a:ext>
            </a:extLst>
          </p:cNvPr>
          <p:cNvSpPr txBox="1"/>
          <p:nvPr/>
        </p:nvSpPr>
        <p:spPr>
          <a:xfrm>
            <a:off x="1086191" y="1924346"/>
            <a:ext cx="4267796" cy="1200329"/>
          </a:xfrm>
          <a:prstGeom prst="rect">
            <a:avLst/>
          </a:prstGeom>
          <a:noFill/>
        </p:spPr>
        <p:txBody>
          <a:bodyPr wrap="square" rtlCol="0">
            <a:spAutoFit/>
          </a:bodyPr>
          <a:lstStyle/>
          <a:p>
            <a:r>
              <a:rPr lang="en-US" dirty="0"/>
              <a:t>Since we needed to separate and analyze each chemical by itself, most of the data was created iteratively and inserted into dictionary values</a:t>
            </a:r>
          </a:p>
        </p:txBody>
      </p:sp>
      <p:pic>
        <p:nvPicPr>
          <p:cNvPr id="10" name="Picture 9" descr="Text&#10;&#10;Description automatically generated">
            <a:extLst>
              <a:ext uri="{FF2B5EF4-FFF2-40B4-BE49-F238E27FC236}">
                <a16:creationId xmlns:a16="http://schemas.microsoft.com/office/drawing/2014/main" id="{A7B825CB-7D1F-9333-E914-E3818D112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73" y="2348287"/>
            <a:ext cx="6201640" cy="4143953"/>
          </a:xfrm>
          <a:prstGeom prst="rect">
            <a:avLst/>
          </a:prstGeom>
        </p:spPr>
      </p:pic>
      <p:sp>
        <p:nvSpPr>
          <p:cNvPr id="11" name="TextBox 10">
            <a:extLst>
              <a:ext uri="{FF2B5EF4-FFF2-40B4-BE49-F238E27FC236}">
                <a16:creationId xmlns:a16="http://schemas.microsoft.com/office/drawing/2014/main" id="{CAF60611-476A-5C1A-B5DC-E4208A1FA375}"/>
              </a:ext>
            </a:extLst>
          </p:cNvPr>
          <p:cNvSpPr txBox="1"/>
          <p:nvPr/>
        </p:nvSpPr>
        <p:spPr>
          <a:xfrm>
            <a:off x="5818917" y="1687908"/>
            <a:ext cx="5908152" cy="646331"/>
          </a:xfrm>
          <a:prstGeom prst="rect">
            <a:avLst/>
          </a:prstGeom>
          <a:noFill/>
        </p:spPr>
        <p:txBody>
          <a:bodyPr wrap="square" rtlCol="0">
            <a:spAutoFit/>
          </a:bodyPr>
          <a:lstStyle/>
          <a:p>
            <a:r>
              <a:rPr lang="en-US" dirty="0"/>
              <a:t>The sensor, location, and weather data was also joined together on trimmed datasets</a:t>
            </a:r>
          </a:p>
        </p:txBody>
      </p:sp>
    </p:spTree>
    <p:extLst>
      <p:ext uri="{BB962C8B-B14F-4D97-AF65-F5344CB8AC3E}">
        <p14:creationId xmlns:p14="http://schemas.microsoft.com/office/powerpoint/2010/main" val="314744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1267</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Capstone Final Project: Plume Analysis</vt:lpstr>
      <vt:lpstr>Time Breakout</vt:lpstr>
      <vt:lpstr>Monitoring in the Lekagul Wildlife Preserve Area </vt:lpstr>
      <vt:lpstr>Research Questions</vt:lpstr>
      <vt:lpstr>Datasets</vt:lpstr>
      <vt:lpstr>Project Organization</vt:lpstr>
      <vt:lpstr>Data Preparation</vt:lpstr>
      <vt:lpstr>Data Preparation</vt:lpstr>
      <vt:lpstr>Characterization of the sensors’ performance and operation</vt:lpstr>
      <vt:lpstr>Characterization of the sensor’ performance and operation</vt:lpstr>
      <vt:lpstr>Which chemicals are being detected by the sensor group?</vt:lpstr>
      <vt:lpstr>What patterns of chemical releases do you see, as being reported in the data?</vt:lpstr>
      <vt:lpstr>Average Readings per Chemical per Sensor (1/2)</vt:lpstr>
      <vt:lpstr>Average Readings per Chemical per Sensor (2/2)</vt:lpstr>
      <vt:lpstr>Max Readings per Chemical per Sensor (1/2)</vt:lpstr>
      <vt:lpstr>Max Readings per Chemical per Sensor (2/2)</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Justin Tice</cp:lastModifiedBy>
  <cp:revision>18</cp:revision>
  <dcterms:created xsi:type="dcterms:W3CDTF">2023-02-25T14:05:11Z</dcterms:created>
  <dcterms:modified xsi:type="dcterms:W3CDTF">2023-03-01T01:30:39Z</dcterms:modified>
</cp:coreProperties>
</file>