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66" r:id="rId4"/>
    <p:sldId id="259" r:id="rId5"/>
    <p:sldId id="258" r:id="rId6"/>
    <p:sldId id="276" r:id="rId7"/>
    <p:sldId id="263" r:id="rId8"/>
    <p:sldId id="278" r:id="rId9"/>
    <p:sldId id="277" r:id="rId10"/>
    <p:sldId id="265" r:id="rId11"/>
    <p:sldId id="281" r:id="rId12"/>
    <p:sldId id="279" r:id="rId13"/>
    <p:sldId id="262" r:id="rId14"/>
    <p:sldId id="275" r:id="rId15"/>
    <p:sldId id="268" r:id="rId16"/>
    <p:sldId id="283" r:id="rId17"/>
    <p:sldId id="284" r:id="rId18"/>
    <p:sldId id="272" r:id="rId19"/>
    <p:sldId id="273" r:id="rId20"/>
    <p:sldId id="274" r:id="rId21"/>
    <p:sldId id="285" r:id="rId22"/>
    <p:sldId id="270" r:id="rId23"/>
    <p:sldId id="282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1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782B7B-5ADA-4838-B531-EF3ABBE6980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PREDICTING  PROCEDURE 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2" y="351488"/>
            <a:ext cx="11794330" cy="5936567"/>
          </a:xfrm>
        </p:spPr>
      </p:pic>
    </p:spTree>
    <p:extLst>
      <p:ext uri="{BB962C8B-B14F-4D97-AF65-F5344CB8AC3E}">
        <p14:creationId xmlns:p14="http://schemas.microsoft.com/office/powerpoint/2010/main" val="162968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2" y="351488"/>
            <a:ext cx="11794330" cy="5936567"/>
          </a:xfrm>
        </p:spPr>
      </p:pic>
      <p:sp>
        <p:nvSpPr>
          <p:cNvPr id="2" name="TextBox 1"/>
          <p:cNvSpPr txBox="1"/>
          <p:nvPr/>
        </p:nvSpPr>
        <p:spPr>
          <a:xfrm>
            <a:off x="7288696" y="9806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Spinal Cord Stimulators take a while!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48939" y="1868557"/>
            <a:ext cx="477078" cy="7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660296" y="1747774"/>
            <a:ext cx="394719" cy="82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20070" y="1626992"/>
            <a:ext cx="516834" cy="2415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5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 … CPT codes are best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2" y="2086544"/>
            <a:ext cx="10932609" cy="3850021"/>
          </a:xfrm>
        </p:spPr>
      </p:pic>
    </p:spTree>
    <p:extLst>
      <p:ext uri="{BB962C8B-B14F-4D97-AF65-F5344CB8AC3E}">
        <p14:creationId xmlns:p14="http://schemas.microsoft.com/office/powerpoint/2010/main" val="157925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values and Null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Average Time of Entire Dataset: 34.18 MIN</a:t>
            </a:r>
          </a:p>
          <a:p>
            <a:pPr marL="0" indent="0">
              <a:buNone/>
            </a:pPr>
            <a:r>
              <a:rPr lang="en-US" dirty="0"/>
              <a:t>Null score is using the average value:</a:t>
            </a:r>
          </a:p>
          <a:p>
            <a:pPr marL="0" indent="0">
              <a:buNone/>
            </a:pPr>
            <a:r>
              <a:rPr lang="en-US" b="1" dirty="0"/>
              <a:t>RMSE : 17.04</a:t>
            </a:r>
          </a:p>
          <a:p>
            <a:pPr marL="0" indent="0">
              <a:buNone/>
            </a:pPr>
            <a:r>
              <a:rPr lang="en-US" b="1" dirty="0"/>
              <a:t>ABS:   11.06</a:t>
            </a:r>
          </a:p>
          <a:p>
            <a:pPr marL="0" indent="0">
              <a:buNone/>
            </a:pPr>
            <a:r>
              <a:rPr lang="en-US" dirty="0"/>
              <a:t>Tougher Null Score using average lengths of procedures:</a:t>
            </a:r>
          </a:p>
          <a:p>
            <a:pPr marL="0" indent="0">
              <a:buNone/>
            </a:pPr>
            <a:r>
              <a:rPr lang="en-US" b="1" dirty="0"/>
              <a:t>RMSE: 10.23</a:t>
            </a:r>
          </a:p>
          <a:p>
            <a:pPr marL="0" indent="0">
              <a:buNone/>
            </a:pPr>
            <a:r>
              <a:rPr lang="en-US" b="1" dirty="0"/>
              <a:t>ABS: 6.62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5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My most competitive algorithms were Linear Regression, or combinations of Linear Regression, SGD and KNN ensembled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Random Forests did not work as well because of small # of samples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create the ensemble I used the predictions of some combination of Linear Regression, KNN and SGD as features which I fed into a another Linear Regression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287"/>
            <a:ext cx="10515600" cy="1325563"/>
          </a:xfrm>
        </p:spPr>
        <p:txBody>
          <a:bodyPr/>
          <a:lstStyle/>
          <a:p>
            <a:r>
              <a:rPr lang="en-US" dirty="0"/>
              <a:t>Ensemble Creation</a:t>
            </a:r>
          </a:p>
        </p:txBody>
      </p:sp>
      <p:sp>
        <p:nvSpPr>
          <p:cNvPr id="32" name="Content Placeholder 31"/>
          <p:cNvSpPr txBox="1">
            <a:spLocks noGrp="1"/>
          </p:cNvSpPr>
          <p:nvPr>
            <p:ph idx="1"/>
          </p:nvPr>
        </p:nvSpPr>
        <p:spPr>
          <a:xfrm>
            <a:off x="371475" y="1219200"/>
            <a:ext cx="1067752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569382"/>
            <a:ext cx="1881809" cy="116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5873" y="3691679"/>
            <a:ext cx="170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K Best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1779" y="2666616"/>
            <a:ext cx="1477618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91779" y="3890460"/>
            <a:ext cx="1477618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91779" y="5047264"/>
            <a:ext cx="1477618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27683" y="3254356"/>
            <a:ext cx="768626" cy="76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39279" y="4338010"/>
            <a:ext cx="66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27683" y="4738599"/>
            <a:ext cx="675861" cy="59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57631" y="3077176"/>
            <a:ext cx="1232452" cy="6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64867" y="4314529"/>
            <a:ext cx="1179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64866" y="4871121"/>
            <a:ext cx="1325217" cy="60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85552" y="3691679"/>
            <a:ext cx="2107096" cy="123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30719" y="3890460"/>
            <a:ext cx="15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KNN, SGD or Linear Regression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9099" y="2892510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0561" y="3987189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29099" y="5314622"/>
            <a:ext cx="9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263271" y="4373591"/>
            <a:ext cx="58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000423" y="3634600"/>
            <a:ext cx="1467678" cy="1294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126317" y="3890460"/>
            <a:ext cx="123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Predictions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463" y="4014844"/>
            <a:ext cx="13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6692" y="5330586"/>
            <a:ext cx="13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35463" y="2734550"/>
            <a:ext cx="13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73106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91" y="286603"/>
            <a:ext cx="10294289" cy="1224145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1" y="2001079"/>
            <a:ext cx="10294289" cy="3695738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I used stepwise feature selection, selecting the ‘</a:t>
            </a:r>
            <a:r>
              <a:rPr lang="en-US" sz="7200" dirty="0" err="1"/>
              <a:t>Kbest</a:t>
            </a:r>
            <a:r>
              <a:rPr lang="en-US" sz="7200" dirty="0"/>
              <a:t>’ features at 1, 2,3,4  # of features… and so on</a:t>
            </a:r>
          </a:p>
          <a:p>
            <a:pPr marL="0" indent="0">
              <a:buNone/>
            </a:pPr>
            <a:r>
              <a:rPr lang="en-US" sz="4400" dirty="0" err="1"/>
              <a:t>feature_cols</a:t>
            </a:r>
            <a:r>
              <a:rPr lang="en-US" sz="4400" dirty="0"/>
              <a:t> = ['64640', '63650', '64634', '64480', '64635', '64636', '64484', '20605', '63685', '63688', '62311', </a:t>
            </a:r>
          </a:p>
          <a:p>
            <a:r>
              <a:rPr lang="en-US" sz="4400" dirty="0"/>
              <a:t>                '62310', '63661', '64494', '64495', '64633', '64490', '64491', '64492', '64493', '64450', '27096', </a:t>
            </a:r>
          </a:p>
          <a:p>
            <a:r>
              <a:rPr lang="en-US" sz="4400" dirty="0"/>
              <a:t>                'Gender', 'Age', 'F17', '3', '1r', 'ESI', 'Lumbar Radiofrequency', 'Nerve Block 2', 'Radiofrequency']</a:t>
            </a:r>
          </a:p>
          <a:p>
            <a:r>
              <a:rPr lang="en-US" sz="4400" dirty="0"/>
              <a:t>X = </a:t>
            </a:r>
            <a:r>
              <a:rPr lang="en-US" sz="4400" dirty="0" err="1"/>
              <a:t>dfNotNull</a:t>
            </a:r>
            <a:r>
              <a:rPr lang="en-US" sz="4400" dirty="0"/>
              <a:t>[</a:t>
            </a:r>
            <a:r>
              <a:rPr lang="en-US" sz="4400" dirty="0" err="1"/>
              <a:t>feature_cols</a:t>
            </a:r>
            <a:r>
              <a:rPr lang="en-US" sz="4400" dirty="0"/>
              <a:t>]</a:t>
            </a:r>
          </a:p>
          <a:p>
            <a:r>
              <a:rPr lang="en-US" sz="4400" dirty="0"/>
              <a:t>y = </a:t>
            </a:r>
            <a:r>
              <a:rPr lang="en-US" sz="4400" dirty="0" err="1"/>
              <a:t>dfNotNull</a:t>
            </a:r>
            <a:r>
              <a:rPr lang="en-US" sz="4400" dirty="0"/>
              <a:t>['</a:t>
            </a:r>
            <a:r>
              <a:rPr lang="en-US" sz="4400" dirty="0" err="1"/>
              <a:t>TotalTimeMin</a:t>
            </a:r>
            <a:r>
              <a:rPr lang="en-US" sz="4400" dirty="0"/>
              <a:t>']</a:t>
            </a:r>
          </a:p>
          <a:p>
            <a:r>
              <a:rPr lang="en-US" sz="4400" dirty="0"/>
              <a:t>for </a:t>
            </a:r>
            <a:r>
              <a:rPr lang="en-US" sz="4400" dirty="0" err="1"/>
              <a:t>i</a:t>
            </a:r>
            <a:r>
              <a:rPr lang="en-US" sz="4400" dirty="0"/>
              <a:t> in range (1, </a:t>
            </a:r>
            <a:r>
              <a:rPr lang="en-US" sz="4400" dirty="0" err="1"/>
              <a:t>len</a:t>
            </a:r>
            <a:r>
              <a:rPr lang="en-US" sz="4400" dirty="0"/>
              <a:t>(</a:t>
            </a:r>
            <a:r>
              <a:rPr lang="en-US" sz="4400" dirty="0" err="1"/>
              <a:t>feature_cols</a:t>
            </a:r>
            <a:r>
              <a:rPr lang="en-US" sz="4400" dirty="0"/>
              <a:t>)+1):</a:t>
            </a:r>
          </a:p>
          <a:p>
            <a:r>
              <a:rPr lang="en-US" sz="4400" dirty="0"/>
              <a:t>    #</a:t>
            </a:r>
            <a:r>
              <a:rPr lang="en-US" sz="4400" dirty="0" err="1"/>
              <a:t>gridsearch</a:t>
            </a:r>
            <a:r>
              <a:rPr lang="en-US" sz="4400" dirty="0"/>
              <a:t> with select </a:t>
            </a:r>
            <a:r>
              <a:rPr lang="en-US" sz="4400" dirty="0" err="1"/>
              <a:t>kbest</a:t>
            </a:r>
            <a:endParaRPr lang="en-US" sz="4400" dirty="0"/>
          </a:p>
          <a:p>
            <a:r>
              <a:rPr lang="en-US" sz="4400" dirty="0"/>
              <a:t>    </a:t>
            </a:r>
            <a:r>
              <a:rPr lang="en-US" sz="4400" dirty="0" err="1"/>
              <a:t>neighbs_k</a:t>
            </a:r>
            <a:r>
              <a:rPr lang="en-US" sz="4400" dirty="0"/>
              <a:t> = range(1, 30)</a:t>
            </a:r>
          </a:p>
          <a:p>
            <a:r>
              <a:rPr lang="en-US" sz="4400" dirty="0"/>
              <a:t>    </a:t>
            </a:r>
            <a:r>
              <a:rPr lang="en-US" sz="4400" dirty="0" err="1"/>
              <a:t>param_grid</a:t>
            </a:r>
            <a:r>
              <a:rPr lang="en-US" sz="4400" dirty="0"/>
              <a:t> = </a:t>
            </a:r>
            <a:r>
              <a:rPr lang="en-US" sz="4400" dirty="0" err="1"/>
              <a:t>dict</a:t>
            </a:r>
            <a:r>
              <a:rPr lang="en-US" sz="4400" dirty="0"/>
              <a:t>(neigh__</a:t>
            </a:r>
            <a:r>
              <a:rPr lang="en-US" sz="4400" dirty="0" err="1"/>
              <a:t>n_neighbors</a:t>
            </a:r>
            <a:r>
              <a:rPr lang="en-US" sz="4400" dirty="0"/>
              <a:t>=</a:t>
            </a:r>
            <a:r>
              <a:rPr lang="en-US" sz="4400" dirty="0" err="1"/>
              <a:t>neighbs_k</a:t>
            </a:r>
            <a:r>
              <a:rPr lang="en-US" sz="4400" dirty="0"/>
              <a:t> )</a:t>
            </a:r>
          </a:p>
          <a:p>
            <a:r>
              <a:rPr lang="en-US" sz="4400" dirty="0"/>
              <a:t>    neigh = </a:t>
            </a:r>
            <a:r>
              <a:rPr lang="en-US" sz="4400" dirty="0" err="1"/>
              <a:t>KNeighborsRegressor</a:t>
            </a:r>
            <a:r>
              <a:rPr lang="en-US" sz="4400" dirty="0"/>
              <a:t>()</a:t>
            </a:r>
          </a:p>
          <a:p>
            <a:r>
              <a:rPr lang="en-US" sz="4400" dirty="0"/>
              <a:t>    filter1 = </a:t>
            </a:r>
            <a:r>
              <a:rPr lang="en-US" sz="4400" dirty="0" err="1"/>
              <a:t>SelectKBest</a:t>
            </a:r>
            <a:r>
              <a:rPr lang="en-US" sz="4400" dirty="0"/>
              <a:t>(k=</a:t>
            </a:r>
            <a:r>
              <a:rPr lang="en-US" sz="4400" dirty="0" err="1"/>
              <a:t>i</a:t>
            </a:r>
            <a:r>
              <a:rPr lang="en-US" sz="4400" dirty="0"/>
              <a:t>) # select the best 2 features</a:t>
            </a:r>
          </a:p>
          <a:p>
            <a:r>
              <a:rPr lang="en-US" sz="4400" dirty="0"/>
              <a:t>    pipe = Pipeline([('</a:t>
            </a:r>
            <a:r>
              <a:rPr lang="en-US" sz="4400" dirty="0" err="1"/>
              <a:t>anova</a:t>
            </a:r>
            <a:r>
              <a:rPr lang="en-US" sz="4400" dirty="0"/>
              <a:t>', filter1), ('neigh', neigh)])</a:t>
            </a:r>
          </a:p>
          <a:p>
            <a:r>
              <a:rPr lang="en-US" sz="4400" dirty="0"/>
              <a:t>    grid1 = </a:t>
            </a:r>
            <a:r>
              <a:rPr lang="en-US" sz="4400" dirty="0" err="1"/>
              <a:t>GridSearchCV</a:t>
            </a:r>
            <a:r>
              <a:rPr lang="en-US" sz="4400" dirty="0"/>
              <a:t>(pipe, </a:t>
            </a:r>
            <a:r>
              <a:rPr lang="en-US" sz="4400" dirty="0" err="1"/>
              <a:t>param_grid</a:t>
            </a:r>
            <a:r>
              <a:rPr lang="en-US" sz="4400" dirty="0"/>
              <a:t>, cv=5, scoring='</a:t>
            </a:r>
            <a:r>
              <a:rPr lang="en-US" sz="4400" dirty="0" err="1"/>
              <a:t>mean_squared_error</a:t>
            </a:r>
            <a:r>
              <a:rPr lang="en-US" sz="4400" dirty="0"/>
              <a:t>').fit(</a:t>
            </a:r>
            <a:r>
              <a:rPr lang="en-US" sz="4400" dirty="0" err="1"/>
              <a:t>X,y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212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Unfortunately, when I tried to use the features I got with the select K best feature selection again in another algorithm, I would get huge RMSE’s </a:t>
            </a:r>
          </a:p>
          <a:p>
            <a:pPr marL="0" indent="0">
              <a:buNone/>
            </a:pPr>
            <a:r>
              <a:rPr lang="en-US" dirty="0"/>
              <a:t>	Ex: 8.9 vs 12,0208 - Over 10,000x my first result!!!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is most likely due to highly correlated features in the dataset, which ‘Select </a:t>
            </a:r>
            <a:r>
              <a:rPr lang="en-US" dirty="0" err="1"/>
              <a:t>Kbest</a:t>
            </a:r>
            <a:r>
              <a:rPr lang="en-US" dirty="0"/>
              <a:t>’ does not catch every time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combat this I added up the list of the features used most by select </a:t>
            </a:r>
            <a:r>
              <a:rPr lang="en-US" dirty="0" err="1"/>
              <a:t>Kbest</a:t>
            </a:r>
            <a:r>
              <a:rPr lang="en-US" dirty="0"/>
              <a:t>(Thanks Sinan!!)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5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4280452" y="2425148"/>
            <a:ext cx="2425148" cy="272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7" y="0"/>
            <a:ext cx="8920163" cy="6397625"/>
          </a:xfrm>
        </p:spPr>
      </p:pic>
      <p:cxnSp>
        <p:nvCxnSpPr>
          <p:cNvPr id="16" name="Straight Arrow Connector 15"/>
          <p:cNvCxnSpPr/>
          <p:nvPr/>
        </p:nvCxnSpPr>
        <p:spPr>
          <a:xfrm flipH="1">
            <a:off x="7023653" y="3087433"/>
            <a:ext cx="1152939" cy="2067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76592" y="1963483"/>
            <a:ext cx="14842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Best Choice: 7 features, 9.06 RMSE</a:t>
            </a:r>
          </a:p>
        </p:txBody>
      </p:sp>
    </p:spTree>
    <p:extLst>
      <p:ext uri="{BB962C8B-B14F-4D97-AF65-F5344CB8AC3E}">
        <p14:creationId xmlns:p14="http://schemas.microsoft.com/office/powerpoint/2010/main" val="321364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0"/>
            <a:ext cx="9017000" cy="6467475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5369893" y="2504661"/>
            <a:ext cx="1809472" cy="2500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79365" y="1872879"/>
            <a:ext cx="13517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Best Choice: 7, Features 8.92 RMSE</a:t>
            </a:r>
          </a:p>
        </p:txBody>
      </p:sp>
    </p:spTree>
    <p:extLst>
      <p:ext uri="{BB962C8B-B14F-4D97-AF65-F5344CB8AC3E}">
        <p14:creationId xmlns:p14="http://schemas.microsoft.com/office/powerpoint/2010/main" val="310444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Medical procedure scheduling is often times mostly a crapshoot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is very easy for procedures to get backed up, and waiting times of several hours for the patients, causing some to leave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Doctors can also be to fast, causing on missed opportunities to schedule extra patients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Procedures can be very expensive so scheduling well saves </a:t>
            </a:r>
            <a:r>
              <a:rPr lang="en-US" sz="2800" dirty="0">
                <a:solidFill>
                  <a:srgbClr val="00B050"/>
                </a:solidFill>
              </a:rPr>
              <a:t>$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043"/>
            <a:ext cx="8176591" cy="5955591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5307495" y="2837779"/>
            <a:ext cx="1456006" cy="2518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402" y="2191448"/>
            <a:ext cx="208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Choice 7 Features 8.82 RMSE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07026" y="1272209"/>
            <a:ext cx="2451652" cy="79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4214" y="1124937"/>
            <a:ext cx="2312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Huge increase with the addition of CPT code '63650'</a:t>
            </a:r>
          </a:p>
        </p:txBody>
      </p:sp>
    </p:spTree>
    <p:extLst>
      <p:ext uri="{BB962C8B-B14F-4D97-AF65-F5344CB8AC3E}">
        <p14:creationId xmlns:p14="http://schemas.microsoft.com/office/powerpoint/2010/main" val="385958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4" y="264611"/>
            <a:ext cx="8252592" cy="600958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367130" y="1643270"/>
            <a:ext cx="262393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91060" y="1351722"/>
            <a:ext cx="160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Choice 7 Features 8.82 RMSE</a:t>
            </a:r>
          </a:p>
        </p:txBody>
      </p:sp>
    </p:spTree>
    <p:extLst>
      <p:ext uri="{BB962C8B-B14F-4D97-AF65-F5344CB8AC3E}">
        <p14:creationId xmlns:p14="http://schemas.microsoft.com/office/powerpoint/2010/main" val="272487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578151"/>
            <a:ext cx="10122010" cy="1051867"/>
          </a:xfrm>
        </p:spPr>
        <p:txBody>
          <a:bodyPr/>
          <a:lstStyle/>
          <a:p>
            <a:r>
              <a:rPr lang="en-US" dirty="0"/>
              <a:t>Final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70" y="1868557"/>
            <a:ext cx="10320130" cy="43084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chose the </a:t>
            </a:r>
            <a:r>
              <a:rPr lang="en-US" dirty="0" err="1"/>
              <a:t>Linreg</a:t>
            </a:r>
            <a:r>
              <a:rPr lang="en-US" dirty="0"/>
              <a:t>, KNN, SGD Ensemble method as it had the lowest value at 7 features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final features I found are: ['63685', '63650', 'Radiofrequency', 'Lumbar Radiofrequency', '64636', '64635', 'ESI‘, ‘1r’ ]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 CPT-Codes or procedure names except ‘1r’ which tells whether there is one or two rooms on that day, which I was told by the doctor was important.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My final RMSE is 8.8 –Beats null by 48%, Beats tougher null by 14%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My final Absolute Error Score is 6.13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5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Try to find exactly why I am getting such large RMSE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Try feature clustering to see if that is helpful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Create a website with Heroku where the doctor can get predictions for each procedure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See if I can apply ordinal classification</a:t>
            </a:r>
          </a:p>
          <a:p>
            <a:pPr marL="384048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2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57" y="312116"/>
            <a:ext cx="4141788" cy="5686425"/>
          </a:xfrm>
        </p:spPr>
      </p:pic>
    </p:spTree>
    <p:extLst>
      <p:ext uri="{BB962C8B-B14F-4D97-AF65-F5344CB8AC3E}">
        <p14:creationId xmlns:p14="http://schemas.microsoft.com/office/powerpoint/2010/main" val="321112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Eventually I want to predict the total time in the room for each patient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Total time is measured in minutes (Time Patient Exits Room –Time Patient Enters Room)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 will measure my score in RMSE</a:t>
            </a:r>
          </a:p>
        </p:txBody>
      </p:sp>
    </p:spTree>
    <p:extLst>
      <p:ext uri="{BB962C8B-B14F-4D97-AF65-F5344CB8AC3E}">
        <p14:creationId xmlns:p14="http://schemas.microsoft.com/office/powerpoint/2010/main" val="73936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 got my data, procedure information from one Spinal Intervention Specialist at Fresno Surgery Hospital for the past year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data is given in a clumsy text format which was a headache to clean, however eventually all data is mapped to a clean csv-file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Much of the data had to be deleted because features were missing.</a:t>
            </a:r>
          </a:p>
          <a:p>
            <a:pPr lvl="1"/>
            <a:r>
              <a:rPr lang="en-US" dirty="0"/>
              <a:t>Only 671 Rows after this data was deleted – very small!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09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0574" y="145774"/>
            <a:ext cx="11569148" cy="60297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DATE: 10/04/16 @ 1352                                       Fresno Surgical Hospital SCH LIVE                                                     PAGE 1</a:t>
            </a:r>
          </a:p>
          <a:p>
            <a:pPr marL="0" indent="0">
              <a:buNone/>
            </a:pPr>
            <a:r>
              <a:rPr lang="en-US" dirty="0"/>
              <a:t>USER: GARBMI                                    Procedure Times by Surgeon/Date with Patient Demographics                           </a:t>
            </a:r>
          </a:p>
          <a:p>
            <a:pPr marL="0" indent="0">
              <a:buNone/>
            </a:pPr>
            <a:r>
              <a:rPr lang="en-US" dirty="0"/>
              <a:t>Date      Account Number     Age  Gender  ASA Class  BMI   Procedure Name                            Into Rm  Start  End   Procedure Time  Out of Room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01/04/16  V185428            64   F                  34.0  LEFT LUMBAR MEDIAL BRANCH RADIOFREQUEN..                  1123                  1137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Coded Allergy:</a:t>
            </a:r>
          </a:p>
          <a:p>
            <a:pPr marL="0" indent="0">
              <a:buNone/>
            </a:pPr>
            <a:r>
              <a:rPr lang="en-US" dirty="0"/>
              <a:t>          NO KNOWN DRUG ALLERGIES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CODEINE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ASPIRIN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Uncoded</a:t>
            </a:r>
            <a:r>
              <a:rPr lang="en-US" dirty="0"/>
              <a:t> Allergy: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CPT Code                                        ICD-10 Code                                        Insurance</a:t>
            </a:r>
          </a:p>
          <a:p>
            <a:pPr marL="0" indent="0">
              <a:buNone/>
            </a:pPr>
            <a:r>
              <a:rPr lang="en-US" dirty="0"/>
              <a:t>                      64635                                           M47.816                                            BLUE SHIELD HMO               </a:t>
            </a:r>
          </a:p>
          <a:p>
            <a:pPr marL="0" indent="0">
              <a:buNone/>
            </a:pPr>
            <a:r>
              <a:rPr lang="en-US" dirty="0"/>
              <a:t>                      64636                                           G54.4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M51.36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M51.06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M96.1 </a:t>
            </a:r>
          </a:p>
        </p:txBody>
      </p:sp>
    </p:spTree>
    <p:extLst>
      <p:ext uri="{BB962C8B-B14F-4D97-AF65-F5344CB8AC3E}">
        <p14:creationId xmlns:p14="http://schemas.microsoft.com/office/powerpoint/2010/main" val="19390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08" y="2067338"/>
            <a:ext cx="10611678" cy="4173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Procedure: The type of procedure being formed, aka ‘Facet Joint Injection’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Two columns for procedure, a specific procedure and a more generalized feature – IE: Lumbar ESI vs ESI or Cervical Radiofrequency vs Radiofrequency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CPT Codes: What the doctor actually bills for and gets paid for, can be multiple codes per procedure</a:t>
            </a:r>
          </a:p>
          <a:p>
            <a:pPr marL="0" indent="0">
              <a:buNone/>
            </a:pPr>
            <a:r>
              <a:rPr lang="en-US" dirty="0"/>
              <a:t>	Ex:  ['64640', '63650', '64634‘]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Demographic Data –Ex: Age, Gender etc..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Specific procedure Data, Ex:  What was the month of the procedure? Was there one or two rooms available?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Demographic/Specific data does not seem to be very predictive: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7612"/>
            <a:ext cx="11925880" cy="3995225"/>
          </a:xfrm>
        </p:spPr>
      </p:pic>
    </p:spTree>
    <p:extLst>
      <p:ext uri="{BB962C8B-B14F-4D97-AF65-F5344CB8AC3E}">
        <p14:creationId xmlns:p14="http://schemas.microsoft.com/office/powerpoint/2010/main" val="302820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…Procedures are better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3883"/>
            <a:ext cx="12202367" cy="3502855"/>
          </a:xfrm>
        </p:spPr>
      </p:pic>
    </p:spTree>
    <p:extLst>
      <p:ext uri="{BB962C8B-B14F-4D97-AF65-F5344CB8AC3E}">
        <p14:creationId xmlns:p14="http://schemas.microsoft.com/office/powerpoint/2010/main" val="3264130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959</TotalTime>
  <Words>946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Courier New</vt:lpstr>
      <vt:lpstr>Wingdings</vt:lpstr>
      <vt:lpstr>Retrospect</vt:lpstr>
      <vt:lpstr>PREDICTING  PROCEDURE  TIMES</vt:lpstr>
      <vt:lpstr>Problem</vt:lpstr>
      <vt:lpstr>PowerPoint Presentation</vt:lpstr>
      <vt:lpstr>Objectives</vt:lpstr>
      <vt:lpstr>Data Source</vt:lpstr>
      <vt:lpstr>PowerPoint Presentation</vt:lpstr>
      <vt:lpstr>Features</vt:lpstr>
      <vt:lpstr>Demographic/Specific data does not seem to be very predictive:</vt:lpstr>
      <vt:lpstr>…Procedures are better</vt:lpstr>
      <vt:lpstr>PowerPoint Presentation</vt:lpstr>
      <vt:lpstr>PowerPoint Presentation</vt:lpstr>
      <vt:lpstr>However … CPT codes are best</vt:lpstr>
      <vt:lpstr>Average values and Null Accuracy</vt:lpstr>
      <vt:lpstr>Algorithm Selection</vt:lpstr>
      <vt:lpstr>Ensemble Creation</vt:lpstr>
      <vt:lpstr>Feature Selection</vt:lpstr>
      <vt:lpstr>Feature Selection</vt:lpstr>
      <vt:lpstr>PowerPoint Presentation</vt:lpstr>
      <vt:lpstr>PowerPoint Presentation</vt:lpstr>
      <vt:lpstr>PowerPoint Presentation</vt:lpstr>
      <vt:lpstr>PowerPoint Presentation</vt:lpstr>
      <vt:lpstr>Final Features</vt:lpstr>
      <vt:lpstr>Final Scores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PROCEDURE  TIMES</dc:title>
  <dc:creator>James von Kaenel</dc:creator>
  <cp:lastModifiedBy>James von Kaenel</cp:lastModifiedBy>
  <cp:revision>98</cp:revision>
  <dcterms:created xsi:type="dcterms:W3CDTF">2016-11-18T01:52:45Z</dcterms:created>
  <dcterms:modified xsi:type="dcterms:W3CDTF">2016-12-14T02:05:04Z</dcterms:modified>
</cp:coreProperties>
</file>