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7"/>
  </p:normalViewPr>
  <p:slideViewPr>
    <p:cSldViewPr snapToGrid="0">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E3CA-5F75-C72C-CC6F-4C4D42C8D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3B0835-4762-A48E-3DFB-F121038C5D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42C82-FBEB-00E9-9E8A-C9D982D45211}"/>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5" name="Footer Placeholder 4">
            <a:extLst>
              <a:ext uri="{FF2B5EF4-FFF2-40B4-BE49-F238E27FC236}">
                <a16:creationId xmlns:a16="http://schemas.microsoft.com/office/drawing/2014/main" id="{3D69C02A-655F-2D5F-EE53-73A0C39D4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3C973-582C-EFB7-0B34-4C6B2BD7436D}"/>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89730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93AF-4781-AA11-0A02-B65CCDCD1D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41D17-6468-DC1F-C7D0-6D53DB58D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232AC-BD8E-427A-11D7-7D0E8CC9CE9E}"/>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5" name="Footer Placeholder 4">
            <a:extLst>
              <a:ext uri="{FF2B5EF4-FFF2-40B4-BE49-F238E27FC236}">
                <a16:creationId xmlns:a16="http://schemas.microsoft.com/office/drawing/2014/main" id="{ADF1DCA6-17B7-BAE9-EC9F-20342605D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7C762-AB42-DEB5-DDEB-E33CF6C4037E}"/>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12655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14BDD4-C08E-CF4E-8AB4-7EBDCC76C9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15DE7-BF47-F2A5-B91A-64BF0A074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CEF83-B290-801A-161D-BE1740BE4034}"/>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5" name="Footer Placeholder 4">
            <a:extLst>
              <a:ext uri="{FF2B5EF4-FFF2-40B4-BE49-F238E27FC236}">
                <a16:creationId xmlns:a16="http://schemas.microsoft.com/office/drawing/2014/main" id="{89A7BBCC-D9C4-429A-050C-2460010F6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6F196-86F9-0B74-F7E3-A2FBBD152169}"/>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131385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7C1C-5248-CFD8-D0CB-DDE369D88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A3572-EF08-F24A-5AAC-7ED2114A06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1004A-0623-15AA-4A51-AC6DBABE8128}"/>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5" name="Footer Placeholder 4">
            <a:extLst>
              <a:ext uri="{FF2B5EF4-FFF2-40B4-BE49-F238E27FC236}">
                <a16:creationId xmlns:a16="http://schemas.microsoft.com/office/drawing/2014/main" id="{3595D0AD-AEE7-5E95-C320-7194D9D6A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884E9-B35F-1B13-7BE7-97AE9DF35B2E}"/>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428680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9354-8030-418A-1F26-F0F6E32DFC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4B68E1-59BB-44B8-D329-017794052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102550-665A-A90D-7AE4-887EEA6FC9A8}"/>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5" name="Footer Placeholder 4">
            <a:extLst>
              <a:ext uri="{FF2B5EF4-FFF2-40B4-BE49-F238E27FC236}">
                <a16:creationId xmlns:a16="http://schemas.microsoft.com/office/drawing/2014/main" id="{D106278E-8F8B-B181-5A6C-D5FEFDF29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B3F6F-7D1A-C9C0-C7FE-AF2B1B366182}"/>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83711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22FC-84A7-1CEF-A9E5-1CB589AF6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CBC03E-3111-AAD7-5E01-8E4DDD3219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52004-E945-B6A4-F5D9-58374CD2BC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73F24-786C-9751-AEA8-73ED1240CA50}"/>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6" name="Footer Placeholder 5">
            <a:extLst>
              <a:ext uri="{FF2B5EF4-FFF2-40B4-BE49-F238E27FC236}">
                <a16:creationId xmlns:a16="http://schemas.microsoft.com/office/drawing/2014/main" id="{682D409B-85A7-99A5-3C7B-CD0E793E0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0CB2C-13E1-C37C-7D47-7FCC68ED68E0}"/>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139144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2C2E-94E5-0B29-EF5A-C2658C5734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EB7890-D375-48E4-68D8-E8F252D76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7D5D2-7CC3-579C-245A-EB54F8BA3A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DEC488-ABE7-DEA8-1F83-7ADDECBD9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F1C65-652C-BFE9-0257-311FC902F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55AF72-54F2-166A-E23E-AAD0A8257229}"/>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8" name="Footer Placeholder 7">
            <a:extLst>
              <a:ext uri="{FF2B5EF4-FFF2-40B4-BE49-F238E27FC236}">
                <a16:creationId xmlns:a16="http://schemas.microsoft.com/office/drawing/2014/main" id="{36D862E4-8078-0635-DE59-260C45168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729B79-4E39-8D85-00AF-42FBA6141FB5}"/>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208279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E70A-F440-E5D4-BC4B-4FE0DB5C11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B88419-B56A-566E-4A58-D7063A390321}"/>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4" name="Footer Placeholder 3">
            <a:extLst>
              <a:ext uri="{FF2B5EF4-FFF2-40B4-BE49-F238E27FC236}">
                <a16:creationId xmlns:a16="http://schemas.microsoft.com/office/drawing/2014/main" id="{33D5923C-A02C-F504-D136-070343E82E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474B66-B868-1CEC-740E-FB7506B6AD4B}"/>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239468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566C-EEA1-278D-FE14-9181F7A1D35E}"/>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3" name="Footer Placeholder 2">
            <a:extLst>
              <a:ext uri="{FF2B5EF4-FFF2-40B4-BE49-F238E27FC236}">
                <a16:creationId xmlns:a16="http://schemas.microsoft.com/office/drawing/2014/main" id="{340BF1B6-AC4C-4EBD-9614-68DDCAC898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71B1D2-0E28-1226-194E-5005A25CCE86}"/>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138575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561E-BDF2-D01A-08A6-18417098B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28C02-5CE8-4AC0-733F-95F69D2D0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BA990B-9203-9437-77DD-2BE60635E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CD76A-0FBD-C303-F7CE-38BB2F65D1D4}"/>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6" name="Footer Placeholder 5">
            <a:extLst>
              <a:ext uri="{FF2B5EF4-FFF2-40B4-BE49-F238E27FC236}">
                <a16:creationId xmlns:a16="http://schemas.microsoft.com/office/drawing/2014/main" id="{EA858BEB-8CB8-3128-1CA6-1374FEC8D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9B550-1691-E482-0A13-3692BD131B76}"/>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286934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79C-B8C4-22A3-DA87-0FE3E707F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5A1660-58F7-5A97-9921-5BC339626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4DD1DD-0981-069E-CC3D-BA1E24F42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639DC5-C04C-0FC8-27D6-E339B92DA945}"/>
              </a:ext>
            </a:extLst>
          </p:cNvPr>
          <p:cNvSpPr>
            <a:spLocks noGrp="1"/>
          </p:cNvSpPr>
          <p:nvPr>
            <p:ph type="dt" sz="half" idx="10"/>
          </p:nvPr>
        </p:nvSpPr>
        <p:spPr/>
        <p:txBody>
          <a:bodyPr/>
          <a:lstStyle/>
          <a:p>
            <a:fld id="{391ECC3D-FC37-D64E-B476-685B4821615A}" type="datetimeFigureOut">
              <a:rPr lang="en-US" smtClean="0"/>
              <a:t>12/22/24</a:t>
            </a:fld>
            <a:endParaRPr lang="en-US"/>
          </a:p>
        </p:txBody>
      </p:sp>
      <p:sp>
        <p:nvSpPr>
          <p:cNvPr id="6" name="Footer Placeholder 5">
            <a:extLst>
              <a:ext uri="{FF2B5EF4-FFF2-40B4-BE49-F238E27FC236}">
                <a16:creationId xmlns:a16="http://schemas.microsoft.com/office/drawing/2014/main" id="{63096E09-857F-019D-4E0F-52C73FC5A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3A159-8E39-A54C-58E8-39D43750A163}"/>
              </a:ext>
            </a:extLst>
          </p:cNvPr>
          <p:cNvSpPr>
            <a:spLocks noGrp="1"/>
          </p:cNvSpPr>
          <p:nvPr>
            <p:ph type="sldNum" sz="quarter" idx="12"/>
          </p:nvPr>
        </p:nvSpPr>
        <p:spPr/>
        <p:txBody>
          <a:bodyPr/>
          <a:lstStyle/>
          <a:p>
            <a:fld id="{AFC082C2-7965-804F-9F6B-25E5EDEFF926}" type="slidenum">
              <a:rPr lang="en-US" smtClean="0"/>
              <a:t>‹#›</a:t>
            </a:fld>
            <a:endParaRPr lang="en-US"/>
          </a:p>
        </p:txBody>
      </p:sp>
    </p:spTree>
    <p:extLst>
      <p:ext uri="{BB962C8B-B14F-4D97-AF65-F5344CB8AC3E}">
        <p14:creationId xmlns:p14="http://schemas.microsoft.com/office/powerpoint/2010/main" val="170556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ACF43A-A49F-FEA5-535D-727BABD57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8867DD-A4AC-BFE6-66F6-B24C4969E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8906B-7170-7024-C683-0E356E946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ECC3D-FC37-D64E-B476-685B4821615A}" type="datetimeFigureOut">
              <a:rPr lang="en-US" smtClean="0"/>
              <a:t>12/22/24</a:t>
            </a:fld>
            <a:endParaRPr lang="en-US"/>
          </a:p>
        </p:txBody>
      </p:sp>
      <p:sp>
        <p:nvSpPr>
          <p:cNvPr id="5" name="Footer Placeholder 4">
            <a:extLst>
              <a:ext uri="{FF2B5EF4-FFF2-40B4-BE49-F238E27FC236}">
                <a16:creationId xmlns:a16="http://schemas.microsoft.com/office/drawing/2014/main" id="{E06A0A16-B2AE-45F6-54B1-DDDC875AF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613E7B-681A-3D9E-D486-276DD0F93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C082C2-7965-804F-9F6B-25E5EDEFF926}" type="slidenum">
              <a:rPr lang="en-US" smtClean="0"/>
              <a:t>‹#›</a:t>
            </a:fld>
            <a:endParaRPr lang="en-US"/>
          </a:p>
        </p:txBody>
      </p:sp>
    </p:spTree>
    <p:extLst>
      <p:ext uri="{BB962C8B-B14F-4D97-AF65-F5344CB8AC3E}">
        <p14:creationId xmlns:p14="http://schemas.microsoft.com/office/powerpoint/2010/main" val="140860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C741-01D4-A395-5090-3DC18EB7F590}"/>
              </a:ext>
            </a:extLst>
          </p:cNvPr>
          <p:cNvSpPr>
            <a:spLocks noGrp="1"/>
          </p:cNvSpPr>
          <p:nvPr>
            <p:ph type="ctrTitle"/>
          </p:nvPr>
        </p:nvSpPr>
        <p:spPr/>
        <p:txBody>
          <a:bodyPr/>
          <a:lstStyle/>
          <a:p>
            <a:r>
              <a:rPr lang="en-US" dirty="0"/>
              <a:t>Agile-Scrum Methodology</a:t>
            </a:r>
          </a:p>
        </p:txBody>
      </p:sp>
      <p:sp>
        <p:nvSpPr>
          <p:cNvPr id="3" name="Subtitle 2">
            <a:extLst>
              <a:ext uri="{FF2B5EF4-FFF2-40B4-BE49-F238E27FC236}">
                <a16:creationId xmlns:a16="http://schemas.microsoft.com/office/drawing/2014/main" id="{82161F51-9C99-7AD9-D808-7D4F23EB40AA}"/>
              </a:ext>
            </a:extLst>
          </p:cNvPr>
          <p:cNvSpPr>
            <a:spLocks noGrp="1"/>
          </p:cNvSpPr>
          <p:nvPr>
            <p:ph type="subTitle" idx="1"/>
          </p:nvPr>
        </p:nvSpPr>
        <p:spPr/>
        <p:txBody>
          <a:bodyPr/>
          <a:lstStyle/>
          <a:p>
            <a:r>
              <a:rPr lang="en-US" dirty="0"/>
              <a:t>CS 250</a:t>
            </a:r>
          </a:p>
          <a:p>
            <a:r>
              <a:rPr lang="en-US" dirty="0"/>
              <a:t>Jerry Vasquez</a:t>
            </a:r>
          </a:p>
        </p:txBody>
      </p:sp>
    </p:spTree>
    <p:extLst>
      <p:ext uri="{BB962C8B-B14F-4D97-AF65-F5344CB8AC3E}">
        <p14:creationId xmlns:p14="http://schemas.microsoft.com/office/powerpoint/2010/main" val="264234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70D2-6404-E24B-793A-09EBDFD36B1C}"/>
              </a:ext>
            </a:extLst>
          </p:cNvPr>
          <p:cNvSpPr>
            <a:spLocks noGrp="1"/>
          </p:cNvSpPr>
          <p:nvPr>
            <p:ph type="title"/>
          </p:nvPr>
        </p:nvSpPr>
        <p:spPr/>
        <p:txBody>
          <a:bodyPr/>
          <a:lstStyle/>
          <a:p>
            <a:r>
              <a:rPr lang="en-US" dirty="0"/>
              <a:t>Introduction to Agile-Scrum</a:t>
            </a:r>
          </a:p>
        </p:txBody>
      </p:sp>
      <p:sp>
        <p:nvSpPr>
          <p:cNvPr id="3" name="Content Placeholder 2">
            <a:extLst>
              <a:ext uri="{FF2B5EF4-FFF2-40B4-BE49-F238E27FC236}">
                <a16:creationId xmlns:a16="http://schemas.microsoft.com/office/drawing/2014/main" id="{81A9F388-5719-6C25-4AE4-9B7FEA50EDCD}"/>
              </a:ext>
            </a:extLst>
          </p:cNvPr>
          <p:cNvSpPr>
            <a:spLocks noGrp="1"/>
          </p:cNvSpPr>
          <p:nvPr>
            <p:ph idx="1"/>
          </p:nvPr>
        </p:nvSpPr>
        <p:spPr/>
        <p:txBody>
          <a:bodyPr/>
          <a:lstStyle/>
          <a:p>
            <a:r>
              <a:rPr lang="en-US" dirty="0"/>
              <a:t>Agile-Scrum is a highly adaptive and flexible methodology for project development that is broken into smaller iterative phases called sprints. Each sprint will have their own sprint goals to be achieved by the end of the sprint. The following slides will discuss the team roles and sprint phases under the Agile methodology as well as differences between Agile and Waterfall methodologies. </a:t>
            </a:r>
          </a:p>
        </p:txBody>
      </p:sp>
    </p:spTree>
    <p:extLst>
      <p:ext uri="{BB962C8B-B14F-4D97-AF65-F5344CB8AC3E}">
        <p14:creationId xmlns:p14="http://schemas.microsoft.com/office/powerpoint/2010/main" val="258435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350F-A3E4-885F-C7A7-50E5A6CC0424}"/>
              </a:ext>
            </a:extLst>
          </p:cNvPr>
          <p:cNvSpPr>
            <a:spLocks noGrp="1"/>
          </p:cNvSpPr>
          <p:nvPr>
            <p:ph type="title"/>
          </p:nvPr>
        </p:nvSpPr>
        <p:spPr/>
        <p:txBody>
          <a:bodyPr/>
          <a:lstStyle/>
          <a:p>
            <a:r>
              <a:rPr lang="en-US" dirty="0"/>
              <a:t>Agile Roles</a:t>
            </a:r>
          </a:p>
        </p:txBody>
      </p:sp>
      <p:sp>
        <p:nvSpPr>
          <p:cNvPr id="3" name="Content Placeholder 2">
            <a:extLst>
              <a:ext uri="{FF2B5EF4-FFF2-40B4-BE49-F238E27FC236}">
                <a16:creationId xmlns:a16="http://schemas.microsoft.com/office/drawing/2014/main" id="{AAFC72FA-5589-FA9E-6814-FBB85E836DFE}"/>
              </a:ext>
            </a:extLst>
          </p:cNvPr>
          <p:cNvSpPr>
            <a:spLocks noGrp="1"/>
          </p:cNvSpPr>
          <p:nvPr>
            <p:ph idx="1"/>
          </p:nvPr>
        </p:nvSpPr>
        <p:spPr/>
        <p:txBody>
          <a:bodyPr/>
          <a:lstStyle/>
          <a:p>
            <a:r>
              <a:rPr lang="en-US" b="1" u="sng" dirty="0"/>
              <a:t>Product Owner: </a:t>
            </a:r>
            <a:r>
              <a:rPr lang="en-US" dirty="0"/>
              <a:t>responsible for instilling the vision of the project to the team. They also manage the product backlog, communicate with stakeholders, and work with the team to refine user stories. </a:t>
            </a:r>
          </a:p>
          <a:p>
            <a:r>
              <a:rPr lang="en-US" b="1" u="sng" dirty="0"/>
              <a:t>Scrum Master: </a:t>
            </a:r>
            <a:r>
              <a:rPr lang="en-US" dirty="0"/>
              <a:t>responsible for guiding the team in implementing agile principles in their workflows, facilitate daily scrum meetings, and eliminate hinderances for the team.</a:t>
            </a:r>
          </a:p>
          <a:p>
            <a:r>
              <a:rPr lang="en-US" b="1" u="sng" dirty="0"/>
              <a:t>Developers:</a:t>
            </a:r>
            <a:r>
              <a:rPr lang="en-US" dirty="0"/>
              <a:t> responsible for turning user stories into value through working software.</a:t>
            </a:r>
          </a:p>
          <a:p>
            <a:r>
              <a:rPr lang="en-US" b="1" u="sng" dirty="0"/>
              <a:t>Testers: </a:t>
            </a:r>
            <a:r>
              <a:rPr lang="en-US" dirty="0"/>
              <a:t>responsible for creating test cases for user stories to ensure the quality of the software developed. </a:t>
            </a:r>
          </a:p>
        </p:txBody>
      </p:sp>
    </p:spTree>
    <p:extLst>
      <p:ext uri="{BB962C8B-B14F-4D97-AF65-F5344CB8AC3E}">
        <p14:creationId xmlns:p14="http://schemas.microsoft.com/office/powerpoint/2010/main" val="208749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2291-D2CA-5C37-5F1C-74875414BA5F}"/>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591063A8-055A-B389-6EE7-8D354B3D366E}"/>
              </a:ext>
            </a:extLst>
          </p:cNvPr>
          <p:cNvSpPr>
            <a:spLocks noGrp="1"/>
          </p:cNvSpPr>
          <p:nvPr>
            <p:ph idx="1"/>
          </p:nvPr>
        </p:nvSpPr>
        <p:spPr/>
        <p:txBody>
          <a:bodyPr>
            <a:normAutofit fontScale="85000" lnSpcReduction="20000"/>
          </a:bodyPr>
          <a:lstStyle/>
          <a:p>
            <a:r>
              <a:rPr lang="en-US" b="1" u="sng" dirty="0"/>
              <a:t>Initiation Phase: </a:t>
            </a:r>
            <a:r>
              <a:rPr lang="en-US" dirty="0"/>
              <a:t>A cross functional team is created for the project. The vision of the project explained to the team with a roadmap of the main goals. A Product Backlog which user stories is also created and prioritized.</a:t>
            </a:r>
          </a:p>
          <a:p>
            <a:r>
              <a:rPr lang="en-US" b="1" u="sng" dirty="0"/>
              <a:t>Sprint Planning: </a:t>
            </a:r>
            <a:r>
              <a:rPr lang="en-US" dirty="0"/>
              <a:t>The team creates goals to be achieved by the end of the sprint. A sprint backlog is created with user stories from the product backlog that will work towards achieving the sprint goals. </a:t>
            </a:r>
          </a:p>
          <a:p>
            <a:r>
              <a:rPr lang="en-US" b="1" u="sng" dirty="0"/>
              <a:t>Sprint Execution: </a:t>
            </a:r>
            <a:r>
              <a:rPr lang="en-US" dirty="0"/>
              <a:t>The team works tasks aimed to achieve the sprint goals. Daily scrum meetings are held throughout the sprint process to track the progress of the sprint as well as address roadblocks. </a:t>
            </a:r>
          </a:p>
          <a:p>
            <a:r>
              <a:rPr lang="en-US" b="1" u="sng" dirty="0"/>
              <a:t>Sprint Review: </a:t>
            </a:r>
            <a:r>
              <a:rPr lang="en-US" dirty="0"/>
              <a:t>The team meets with stakeholders to evaluate the success of the completion of the sprint goals and deliverables to receive feedback. </a:t>
            </a:r>
          </a:p>
          <a:p>
            <a:r>
              <a:rPr lang="en-US" b="1" u="sng" dirty="0"/>
              <a:t>Sprint Retrospective: </a:t>
            </a:r>
            <a:r>
              <a:rPr lang="en-US" dirty="0"/>
              <a:t>The team holds a meeting to revaluate strategies that worked well in the current sprint and consider adjustments that can be made for the next sprint.</a:t>
            </a:r>
          </a:p>
        </p:txBody>
      </p:sp>
    </p:spTree>
    <p:extLst>
      <p:ext uri="{BB962C8B-B14F-4D97-AF65-F5344CB8AC3E}">
        <p14:creationId xmlns:p14="http://schemas.microsoft.com/office/powerpoint/2010/main" val="322718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0523-FA26-C9AB-C9FC-E28159B0F3F4}"/>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F7669F6F-DF97-BE63-24B1-C15FDCAB5B6F}"/>
              </a:ext>
            </a:extLst>
          </p:cNvPr>
          <p:cNvSpPr>
            <a:spLocks noGrp="1"/>
          </p:cNvSpPr>
          <p:nvPr>
            <p:ph idx="1"/>
          </p:nvPr>
        </p:nvSpPr>
        <p:spPr/>
        <p:txBody>
          <a:bodyPr/>
          <a:lstStyle/>
          <a:p>
            <a:r>
              <a:rPr lang="en-US" dirty="0"/>
              <a:t>One of the biggest advantages of Agile is the adaptive nature that allows for changing direction in the project plan.</a:t>
            </a:r>
          </a:p>
          <a:p>
            <a:r>
              <a:rPr lang="en-US" dirty="0"/>
              <a:t>With Agile, the planning phase provide a high-level plan that allows for change as new information is gained throughout the sprint.</a:t>
            </a:r>
          </a:p>
          <a:p>
            <a:r>
              <a:rPr lang="en-US" dirty="0"/>
              <a:t>Waterfall creates a plan for project execution that is more ridged in responding to change. </a:t>
            </a:r>
          </a:p>
          <a:p>
            <a:r>
              <a:rPr lang="en-US" dirty="0"/>
              <a:t>With Waterfall, responding to changes in the plan will require revisiting previous phases which can cause delays and be costly to do so. </a:t>
            </a:r>
          </a:p>
        </p:txBody>
      </p:sp>
    </p:spTree>
    <p:extLst>
      <p:ext uri="{BB962C8B-B14F-4D97-AF65-F5344CB8AC3E}">
        <p14:creationId xmlns:p14="http://schemas.microsoft.com/office/powerpoint/2010/main" val="20046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5D78-B615-8A60-3D8A-869D32C82DBE}"/>
              </a:ext>
            </a:extLst>
          </p:cNvPr>
          <p:cNvSpPr>
            <a:spLocks noGrp="1"/>
          </p:cNvSpPr>
          <p:nvPr>
            <p:ph type="title"/>
          </p:nvPr>
        </p:nvSpPr>
        <p:spPr/>
        <p:txBody>
          <a:bodyPr/>
          <a:lstStyle/>
          <a:p>
            <a:r>
              <a:rPr lang="en-US" dirty="0"/>
              <a:t>When to Choose Agile</a:t>
            </a:r>
          </a:p>
        </p:txBody>
      </p:sp>
      <p:sp>
        <p:nvSpPr>
          <p:cNvPr id="3" name="Content Placeholder 2">
            <a:extLst>
              <a:ext uri="{FF2B5EF4-FFF2-40B4-BE49-F238E27FC236}">
                <a16:creationId xmlns:a16="http://schemas.microsoft.com/office/drawing/2014/main" id="{723485B4-402E-485F-68CC-5B3E35946C40}"/>
              </a:ext>
            </a:extLst>
          </p:cNvPr>
          <p:cNvSpPr>
            <a:spLocks noGrp="1"/>
          </p:cNvSpPr>
          <p:nvPr>
            <p:ph idx="1"/>
          </p:nvPr>
        </p:nvSpPr>
        <p:spPr/>
        <p:txBody>
          <a:bodyPr/>
          <a:lstStyle/>
          <a:p>
            <a:r>
              <a:rPr lang="en-US" dirty="0"/>
              <a:t>Agile is the right choice for a project that is more volatile </a:t>
            </a:r>
          </a:p>
          <a:p>
            <a:r>
              <a:rPr lang="en-US" dirty="0"/>
              <a:t>Requirements are expected to change</a:t>
            </a:r>
          </a:p>
          <a:p>
            <a:endParaRPr lang="en-US" dirty="0"/>
          </a:p>
        </p:txBody>
      </p:sp>
    </p:spTree>
    <p:extLst>
      <p:ext uri="{BB962C8B-B14F-4D97-AF65-F5344CB8AC3E}">
        <p14:creationId xmlns:p14="http://schemas.microsoft.com/office/powerpoint/2010/main" val="315875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9026-BE27-DD95-1CD4-A607E87D388C}"/>
              </a:ext>
            </a:extLst>
          </p:cNvPr>
          <p:cNvSpPr>
            <a:spLocks noGrp="1"/>
          </p:cNvSpPr>
          <p:nvPr>
            <p:ph type="title"/>
          </p:nvPr>
        </p:nvSpPr>
        <p:spPr/>
        <p:txBody>
          <a:bodyPr/>
          <a:lstStyle/>
          <a:p>
            <a:r>
              <a:rPr lang="en-US" dirty="0"/>
              <a:t>When to Choose Waterfall</a:t>
            </a:r>
          </a:p>
        </p:txBody>
      </p:sp>
      <p:sp>
        <p:nvSpPr>
          <p:cNvPr id="3" name="Content Placeholder 2">
            <a:extLst>
              <a:ext uri="{FF2B5EF4-FFF2-40B4-BE49-F238E27FC236}">
                <a16:creationId xmlns:a16="http://schemas.microsoft.com/office/drawing/2014/main" id="{A8AD15F6-2032-417D-1BE3-CA592382A102}"/>
              </a:ext>
            </a:extLst>
          </p:cNvPr>
          <p:cNvSpPr>
            <a:spLocks noGrp="1"/>
          </p:cNvSpPr>
          <p:nvPr>
            <p:ph idx="1"/>
          </p:nvPr>
        </p:nvSpPr>
        <p:spPr/>
        <p:txBody>
          <a:bodyPr/>
          <a:lstStyle/>
          <a:p>
            <a:r>
              <a:rPr lang="en-US" dirty="0"/>
              <a:t>Waterfall is more suited for projects were events and requirements are more stable and predictable which will limit the need to respond to changes.</a:t>
            </a:r>
          </a:p>
          <a:p>
            <a:endParaRPr lang="en-US" dirty="0"/>
          </a:p>
        </p:txBody>
      </p:sp>
    </p:spTree>
    <p:extLst>
      <p:ext uri="{BB962C8B-B14F-4D97-AF65-F5344CB8AC3E}">
        <p14:creationId xmlns:p14="http://schemas.microsoft.com/office/powerpoint/2010/main" val="2050950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481</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Agile-Scrum Methodology</vt:lpstr>
      <vt:lpstr>Introduction to Agile-Scrum</vt:lpstr>
      <vt:lpstr>Agile Roles</vt:lpstr>
      <vt:lpstr>Agile Phases</vt:lpstr>
      <vt:lpstr>Waterfall Model</vt:lpstr>
      <vt:lpstr>When to Choose Agile</vt:lpstr>
      <vt:lpstr>When to Choose Waterfall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Agile-Scrum Methodology</dc:title>
  <dc:creator>Jerry Vasquez</dc:creator>
  <cp:lastModifiedBy>Jerry Vasquez</cp:lastModifiedBy>
  <cp:revision>3</cp:revision>
  <dcterms:created xsi:type="dcterms:W3CDTF">2024-12-22T20:09:35Z</dcterms:created>
  <dcterms:modified xsi:type="dcterms:W3CDTF">2024-12-22T23:28:26Z</dcterms:modified>
</cp:coreProperties>
</file>