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22" r:id="rId2"/>
    <p:sldId id="257" r:id="rId3"/>
    <p:sldId id="332" r:id="rId4"/>
    <p:sldId id="333" r:id="rId5"/>
    <p:sldId id="334" r:id="rId6"/>
    <p:sldId id="338" r:id="rId7"/>
    <p:sldId id="344" r:id="rId8"/>
    <p:sldId id="345" r:id="rId9"/>
    <p:sldId id="347" r:id="rId10"/>
    <p:sldId id="348" r:id="rId11"/>
    <p:sldId id="337" r:id="rId12"/>
    <p:sldId id="335" r:id="rId13"/>
    <p:sldId id="336" r:id="rId14"/>
    <p:sldId id="32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0"/>
    <a:srgbClr val="7030A0"/>
    <a:srgbClr val="532476"/>
    <a:srgbClr val="5F2987"/>
    <a:srgbClr val="0DC3AD"/>
    <a:srgbClr val="000000"/>
    <a:srgbClr val="FFFFFF"/>
    <a:srgbClr val="F34F57"/>
    <a:srgbClr val="040000"/>
    <a:srgbClr val="DF0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7" autoAdjust="0"/>
    <p:restoredTop sz="99203" autoAdjust="0"/>
  </p:normalViewPr>
  <p:slideViewPr>
    <p:cSldViewPr>
      <p:cViewPr varScale="1">
        <p:scale>
          <a:sx n="102" d="100"/>
          <a:sy n="102" d="100"/>
        </p:scale>
        <p:origin x="112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20/11/2014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8906" y="0"/>
            <a:ext cx="915290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860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4376"/>
            <a:ext cx="6400800" cy="885825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D4A-72BC-49F2-AD6B-19DF036FF0CE}" type="datetime1">
              <a:rPr lang="en-JM" smtClean="0"/>
              <a:t>20/11/2014</a:t>
            </a:fld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9" name="Picture 8" descr="moderna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6200"/>
            <a:ext cx="9144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85799" y="19456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85800" y="22098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85799" y="33680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85800" y="36322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85799" y="47904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85800" y="50546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522865" y="3443816"/>
            <a:ext cx="0" cy="1219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685801" y="2006600"/>
            <a:ext cx="3330575" cy="3266016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0"/>
          </p:nvPr>
        </p:nvSpPr>
        <p:spPr>
          <a:xfrm>
            <a:off x="4306888" y="2021416"/>
            <a:ext cx="4227512" cy="914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61"/>
          </p:nvPr>
        </p:nvSpPr>
        <p:spPr>
          <a:xfrm>
            <a:off x="4307320" y="3139016"/>
            <a:ext cx="2093480" cy="11988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62"/>
          </p:nvPr>
        </p:nvSpPr>
        <p:spPr>
          <a:xfrm>
            <a:off x="6669520" y="3139016"/>
            <a:ext cx="2093480" cy="11988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4732770" y="4459816"/>
            <a:ext cx="1668030" cy="812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441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62000" y="18034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989262" y="18034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62000" y="37338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989262" y="37338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276600" y="2514600"/>
            <a:ext cx="2362200" cy="30480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43"/>
          </p:nvPr>
        </p:nvSpPr>
        <p:spPr>
          <a:xfrm>
            <a:off x="6172200" y="2514600"/>
            <a:ext cx="2362200" cy="30480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38"/>
          <p:cNvSpPr>
            <a:spLocks noGrp="1"/>
          </p:cNvSpPr>
          <p:nvPr>
            <p:ph sz="quarter" idx="39"/>
          </p:nvPr>
        </p:nvSpPr>
        <p:spPr>
          <a:xfrm>
            <a:off x="3352800" y="1848104"/>
            <a:ext cx="1984248" cy="411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60"/>
          </p:nvPr>
        </p:nvSpPr>
        <p:spPr>
          <a:xfrm>
            <a:off x="6245352" y="1845163"/>
            <a:ext cx="1984248" cy="411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352800" y="558800"/>
            <a:ext cx="533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168908" cy="409575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1019180" y="1933575"/>
            <a:ext cx="1524000" cy="2667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640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810000" y="4851400"/>
            <a:ext cx="4800600" cy="8128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33800" y="863600"/>
            <a:ext cx="472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5" y="1295400"/>
            <a:ext cx="2854627" cy="4140200"/>
          </a:xfrm>
          <a:prstGeom prst="rect">
            <a:avLst/>
          </a:prstGeom>
        </p:spPr>
      </p:pic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17700" y="1752600"/>
            <a:ext cx="2106500" cy="2999298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161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414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914400" y="5187949"/>
            <a:ext cx="2098964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622964" y="5187949"/>
            <a:ext cx="2133600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442364" y="5187949"/>
            <a:ext cx="2133600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3672195" y="787400"/>
            <a:ext cx="2159998" cy="21600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29874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335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34073" y="0"/>
            <a:ext cx="9152906" cy="6172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85950"/>
            <a:ext cx="3810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414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762000" y="5156200"/>
            <a:ext cx="2098964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470564" y="5156200"/>
            <a:ext cx="2133600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289964" y="5156200"/>
            <a:ext cx="2133600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3434070" y="1040400"/>
            <a:ext cx="2159998" cy="21600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58"/>
          </p:nvPr>
        </p:nvSpPr>
        <p:spPr>
          <a:xfrm>
            <a:off x="1676400" y="1311156"/>
            <a:ext cx="1618488" cy="1618488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59"/>
          </p:nvPr>
        </p:nvSpPr>
        <p:spPr>
          <a:xfrm>
            <a:off x="5751195" y="1311156"/>
            <a:ext cx="1554480" cy="1618488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25384" y="2514599"/>
            <a:ext cx="1789216" cy="4064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745184" y="2514599"/>
            <a:ext cx="1789216" cy="4064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33400" y="3175000"/>
            <a:ext cx="1920240" cy="192024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 dirty="0"/>
          </a:p>
        </p:txBody>
      </p:sp>
      <p:sp>
        <p:nvSpPr>
          <p:cNvPr id="1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6627917" y="3174999"/>
            <a:ext cx="1920240" cy="192024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838200" y="1600201"/>
            <a:ext cx="7696200" cy="63923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Open Sans Extrabold" pitchFamily="34" charset="0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48"/>
          </p:nvPr>
        </p:nvSpPr>
        <p:spPr>
          <a:xfrm>
            <a:off x="2779816" y="2768599"/>
            <a:ext cx="1792184" cy="279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  <a:latin typeface="Calibri"/>
                <a:cs typeface="Calibri"/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Content Placeholder 21"/>
          <p:cNvSpPr>
            <a:spLocks noGrp="1"/>
          </p:cNvSpPr>
          <p:nvPr>
            <p:ph sz="quarter" idx="49"/>
          </p:nvPr>
        </p:nvSpPr>
        <p:spPr>
          <a:xfrm>
            <a:off x="4648200" y="2768600"/>
            <a:ext cx="1752600" cy="279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  <a:latin typeface="Calibri"/>
                <a:cs typeface="Calibri"/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30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528638" y="1701801"/>
            <a:ext cx="2900362" cy="41105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423584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413000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4540437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4529853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1926167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1926167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403860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403860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62" y="2333146"/>
            <a:ext cx="4648200" cy="269541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29126" y="2590800"/>
            <a:ext cx="3395674" cy="2104315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213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9144000" cy="4775200"/>
          </a:xfrm>
        </p:spPr>
        <p:txBody>
          <a:bodyPr/>
          <a:lstStyle/>
          <a:p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3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"/>
          <a:stretch/>
        </p:blipFill>
        <p:spPr>
          <a:xfrm>
            <a:off x="2286000" y="1619250"/>
            <a:ext cx="2168908" cy="38671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493"/>
            <a:ext cx="2168908" cy="409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965199"/>
            <a:ext cx="4114800" cy="1143000"/>
          </a:xfrm>
        </p:spPr>
        <p:txBody>
          <a:bodyPr/>
          <a:lstStyle>
            <a:lvl1pPr algn="l">
              <a:defRPr/>
            </a:lvl1pPr>
          </a:lstStyle>
          <a:p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Rectangle 6"/>
          <p:cNvSpPr/>
          <p:nvPr userDrawn="1"/>
        </p:nvSpPr>
        <p:spPr>
          <a:xfrm>
            <a:off x="-3958" y="3530600"/>
            <a:ext cx="9144000" cy="264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0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68042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694129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572000" y="2180167"/>
            <a:ext cx="4114800" cy="6392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/>
            </a:lvl1pPr>
            <a:lvl2pPr marL="457200" indent="0" algn="ctr">
              <a:buFontTx/>
              <a:buNone/>
              <a:defRPr sz="1100"/>
            </a:lvl2pPr>
            <a:lvl3pPr marL="914400" indent="0" algn="ctr">
              <a:buFontTx/>
              <a:buNone/>
              <a:defRPr sz="1100"/>
            </a:lvl3pPr>
            <a:lvl4pPr marL="1371600" indent="0" algn="ctr">
              <a:buFontTx/>
              <a:buNone/>
              <a:defRPr sz="1100"/>
            </a:lvl4pPr>
            <a:lvl5pPr marL="1828800" indent="0" algn="ctr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474664" y="4548717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2530476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4876801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7026276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/>
          </p:nvPr>
        </p:nvSpPr>
        <p:spPr>
          <a:xfrm>
            <a:off x="2514601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48164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21"/>
          </p:nvPr>
        </p:nvSpPr>
        <p:spPr>
          <a:xfrm>
            <a:off x="70262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2"/>
          </p:nvPr>
        </p:nvSpPr>
        <p:spPr>
          <a:xfrm>
            <a:off x="4730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4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561980" y="1881868"/>
            <a:ext cx="1524000" cy="1623332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5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2543180" y="2333625"/>
            <a:ext cx="1524000" cy="117157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858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685800"/>
            <a:ext cx="3810000" cy="1143000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616200"/>
            <a:ext cx="35052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638800" y="4140201"/>
            <a:ext cx="2438400" cy="410633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638800" y="4745567"/>
            <a:ext cx="2438400" cy="620159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2209801"/>
            <a:ext cx="35052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410201" y="1701336"/>
            <a:ext cx="3735387" cy="3962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0" y="3429000"/>
            <a:ext cx="2057400" cy="223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971800" y="3429000"/>
            <a:ext cx="2057400" cy="223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1371600" y="1905000"/>
            <a:ext cx="3657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  <a:lvl2pPr>
              <a:defRPr sz="1400">
                <a:latin typeface="Franklin Gothic Medium" pitchFamily="34" charset="0"/>
              </a:defRPr>
            </a:lvl2pPr>
            <a:lvl3pPr>
              <a:defRPr sz="1400">
                <a:latin typeface="Franklin Gothic Medium" pitchFamily="34" charset="0"/>
              </a:defRPr>
            </a:lvl3pPr>
            <a:lvl4pPr>
              <a:defRPr sz="1400">
                <a:latin typeface="Franklin Gothic Medium" pitchFamily="34" charset="0"/>
              </a:defRPr>
            </a:lvl4pPr>
            <a:lvl5pPr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1295400" y="2851152"/>
            <a:ext cx="1296988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3503612" y="2851152"/>
            <a:ext cx="1296988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858838" y="2850279"/>
            <a:ext cx="358775" cy="36000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01</a:t>
            </a:r>
            <a:endParaRPr lang="en-JM" dirty="0"/>
          </a:p>
        </p:txBody>
      </p:sp>
      <p:sp>
        <p:nvSpPr>
          <p:cNvPr id="15" name="Content Placeholder 27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3070226" y="2861732"/>
            <a:ext cx="358775" cy="36000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01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4681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838200" y="1803400"/>
            <a:ext cx="4267200" cy="36576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475288" y="3032360"/>
            <a:ext cx="2994025" cy="162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965826" y="2554818"/>
            <a:ext cx="1730375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5581495" y="4953001"/>
            <a:ext cx="1580385" cy="3661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14" name="Picture 13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33600"/>
            <a:ext cx="3414513" cy="2838314"/>
          </a:xfrm>
          <a:prstGeom prst="rect">
            <a:avLst/>
          </a:prstGeom>
        </p:spPr>
      </p:pic>
      <p:pic>
        <p:nvPicPr>
          <p:cNvPr id="15" name="Picture 14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00878"/>
            <a:ext cx="2224410" cy="1849041"/>
          </a:xfrm>
          <a:prstGeom prst="rect">
            <a:avLst/>
          </a:prstGeom>
        </p:spPr>
      </p:pic>
      <p:pic>
        <p:nvPicPr>
          <p:cNvPr id="16" name="Picture 15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38" y="2832342"/>
            <a:ext cx="2224410" cy="1849041"/>
          </a:xfrm>
          <a:prstGeom prst="rect">
            <a:avLst/>
          </a:prstGeom>
        </p:spPr>
      </p:pic>
      <p:sp>
        <p:nvSpPr>
          <p:cNvPr id="1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85800" y="2980710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629400" y="2980710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124200" y="2343678"/>
            <a:ext cx="2971800" cy="17526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47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395501" y="2006600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386782" y="4638748"/>
            <a:ext cx="4419603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4395500" y="2444469"/>
            <a:ext cx="233654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419600" y="3063948"/>
            <a:ext cx="2667000" cy="1371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280160" y="2200656"/>
            <a:ext cx="2560320" cy="256032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Oval 13"/>
          <p:cNvSpPr>
            <a:spLocks/>
          </p:cNvSpPr>
          <p:nvPr userDrawn="1"/>
        </p:nvSpPr>
        <p:spPr>
          <a:xfrm>
            <a:off x="1143000" y="2063496"/>
            <a:ext cx="2834640" cy="283464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066800" y="1847355"/>
            <a:ext cx="1450153" cy="34137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358394" y="1868424"/>
            <a:ext cx="1450153" cy="34137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141522" y="2941320"/>
            <a:ext cx="2469078" cy="48768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586412" y="3386570"/>
            <a:ext cx="3024188" cy="20998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5427"/>
            <a:ext cx="2423740" cy="3429000"/>
          </a:xfrm>
          <a:prstGeom prst="rect">
            <a:avLst/>
          </a:prstGeom>
        </p:spPr>
      </p:pic>
      <p:sp>
        <p:nvSpPr>
          <p:cNvPr id="16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858605" y="2694049"/>
            <a:ext cx="1837221" cy="250144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0"/>
            <a:ext cx="2423740" cy="3429000"/>
          </a:xfrm>
          <a:prstGeom prst="rect">
            <a:avLst/>
          </a:prstGeom>
        </p:spPr>
      </p:pic>
      <p:sp>
        <p:nvSpPr>
          <p:cNvPr id="24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3144605" y="2694622"/>
            <a:ext cx="1837221" cy="250144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40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762000"/>
            <a:ext cx="3886200" cy="1143000"/>
          </a:xfrm>
        </p:spPr>
        <p:txBody>
          <a:bodyPr/>
          <a:lstStyle>
            <a:lvl1pPr algn="l">
              <a:defRPr/>
            </a:lvl1pPr>
          </a:lstStyle>
          <a:p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410200" y="23113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434012" y="26162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pic>
        <p:nvPicPr>
          <p:cNvPr id="15" name="Picture 3" descr="Brows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11200"/>
            <a:ext cx="4191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08431" y="1066800"/>
            <a:ext cx="3808807" cy="4475480"/>
          </a:xfrm>
        </p:spPr>
        <p:txBody>
          <a:bodyPr/>
          <a:lstStyle/>
          <a:p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5410200" y="35305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5434012" y="38354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5410200" y="47497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5434012" y="50546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598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27418" y="2450053"/>
            <a:ext cx="0" cy="13853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74725" y="2684981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03363" y="2218267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1" y="2676514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786439" y="2209800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1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838700" y="2413001"/>
            <a:ext cx="35433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752600" y="2921001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838200" y="1498601"/>
            <a:ext cx="7696200" cy="639233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752600" y="2616200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752600" y="4552952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752600" y="4248151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838200" y="2682240"/>
            <a:ext cx="609600" cy="48768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25</a:t>
            </a:r>
            <a:endParaRPr lang="en-JM" dirty="0"/>
          </a:p>
        </p:txBody>
      </p:sp>
      <p:sp>
        <p:nvSpPr>
          <p:cNvPr id="14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838200" y="3223227"/>
            <a:ext cx="609600" cy="2434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DEC</a:t>
            </a:r>
            <a:endParaRPr lang="en-JM" dirty="0"/>
          </a:p>
        </p:txBody>
      </p:sp>
      <p:sp>
        <p:nvSpPr>
          <p:cNvPr id="15" name="Content Placeholder 27"/>
          <p:cNvSpPr>
            <a:spLocks noGrp="1"/>
          </p:cNvSpPr>
          <p:nvPr>
            <p:ph sz="quarter" idx="21" hasCustomPrompt="1"/>
          </p:nvPr>
        </p:nvSpPr>
        <p:spPr>
          <a:xfrm>
            <a:off x="838200" y="4303776"/>
            <a:ext cx="609600" cy="48768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25</a:t>
            </a:r>
            <a:endParaRPr lang="en-JM" dirty="0"/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838200" y="4846711"/>
            <a:ext cx="609600" cy="2434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DEC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AEEF-AD5F-462F-98DA-46E8E031A314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5075"/>
            <a:ext cx="2895600" cy="365125"/>
          </a:xfrm>
        </p:spPr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82257"/>
            <a:ext cx="457200" cy="430764"/>
          </a:xfrm>
        </p:spPr>
        <p:txBody>
          <a:bodyPr/>
          <a:lstStyle>
            <a:lvl1pPr>
              <a:defRPr sz="1800"/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Content Placeholder 37"/>
          <p:cNvSpPr>
            <a:spLocks noGrp="1"/>
          </p:cNvSpPr>
          <p:nvPr>
            <p:ph sz="quarter" idx="18"/>
          </p:nvPr>
        </p:nvSpPr>
        <p:spPr>
          <a:xfrm>
            <a:off x="29337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Content Placeholder 37"/>
          <p:cNvSpPr>
            <a:spLocks noGrp="1"/>
          </p:cNvSpPr>
          <p:nvPr>
            <p:ph sz="quarter" idx="19"/>
          </p:nvPr>
        </p:nvSpPr>
        <p:spPr>
          <a:xfrm>
            <a:off x="4951476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9" name="Content Placeholder 37"/>
          <p:cNvSpPr>
            <a:spLocks noGrp="1"/>
          </p:cNvSpPr>
          <p:nvPr>
            <p:ph sz="quarter" idx="20"/>
          </p:nvPr>
        </p:nvSpPr>
        <p:spPr>
          <a:xfrm>
            <a:off x="69342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37"/>
          <p:cNvSpPr>
            <a:spLocks noGrp="1"/>
          </p:cNvSpPr>
          <p:nvPr>
            <p:ph sz="quarter" idx="21"/>
          </p:nvPr>
        </p:nvSpPr>
        <p:spPr>
          <a:xfrm>
            <a:off x="8382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1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800100" y="1943100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2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2857500" y="1943100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4914900" y="1995932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6896100" y="1985772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27051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4722876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67056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28575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4875276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68580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7620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Oval 22"/>
          <p:cNvSpPr>
            <a:spLocks/>
          </p:cNvSpPr>
          <p:nvPr userDrawn="1"/>
        </p:nvSpPr>
        <p:spPr>
          <a:xfrm>
            <a:off x="685800" y="1828800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4" name="Oval 23"/>
          <p:cNvSpPr>
            <a:spLocks/>
          </p:cNvSpPr>
          <p:nvPr userDrawn="1"/>
        </p:nvSpPr>
        <p:spPr>
          <a:xfrm>
            <a:off x="2743200" y="1828800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rgbClr val="7030A0"/>
              </a:solidFill>
            </a:endParaRPr>
          </a:p>
        </p:txBody>
      </p:sp>
      <p:sp>
        <p:nvSpPr>
          <p:cNvPr id="25" name="Oval 24"/>
          <p:cNvSpPr>
            <a:spLocks/>
          </p:cNvSpPr>
          <p:nvPr userDrawn="1"/>
        </p:nvSpPr>
        <p:spPr>
          <a:xfrm>
            <a:off x="4800600" y="1881632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Oval 25"/>
          <p:cNvSpPr>
            <a:spLocks/>
          </p:cNvSpPr>
          <p:nvPr userDrawn="1"/>
        </p:nvSpPr>
        <p:spPr>
          <a:xfrm>
            <a:off x="6781800" y="1871472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DD82-5DCC-4071-BC12-658EDB0398A0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212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F7-BFA5-4FC8-9176-0E596D1BF19F}" type="datetime1">
              <a:rPr lang="en-JM" smtClean="0"/>
              <a:t>20/11/2014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FE89-5BE7-43C8-B159-03917D2BDDAA}" type="datetime1">
              <a:rPr lang="en-JM" smtClean="0"/>
              <a:t>20/11/2014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81A-654F-4E0D-8F5F-FDC4853D54C3}" type="datetime1">
              <a:rPr lang="en-JM" smtClean="0"/>
              <a:t>20/11/2014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258-519F-47AA-ACE8-CEBF186ED1E6}" type="datetime1">
              <a:rPr lang="en-JM" smtClean="0"/>
              <a:t>20/11/2014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7620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9509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5814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4770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7703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6659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sz="quarter" idx="18"/>
          </p:nvPr>
        </p:nvSpPr>
        <p:spPr>
          <a:xfrm>
            <a:off x="685800" y="2921000"/>
            <a:ext cx="3352800" cy="2252133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191000" y="2161411"/>
            <a:ext cx="0" cy="30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248400" y="2161411"/>
            <a:ext cx="0" cy="30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6254" y="5412611"/>
            <a:ext cx="1219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13827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545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4119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343400" y="2957576"/>
            <a:ext cx="1752600" cy="225183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6400800" y="2957576"/>
            <a:ext cx="1752600" cy="225183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2573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8"/>
          </p:nvPr>
        </p:nvSpPr>
        <p:spPr>
          <a:xfrm>
            <a:off x="3395472" y="1701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9"/>
          </p:nvPr>
        </p:nvSpPr>
        <p:spPr>
          <a:xfrm>
            <a:off x="6019800" y="1701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50"/>
          </p:nvPr>
        </p:nvSpPr>
        <p:spPr>
          <a:xfrm>
            <a:off x="771144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51"/>
          </p:nvPr>
        </p:nvSpPr>
        <p:spPr>
          <a:xfrm>
            <a:off x="3395472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52"/>
          </p:nvPr>
        </p:nvSpPr>
        <p:spPr>
          <a:xfrm>
            <a:off x="6019800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53"/>
          </p:nvPr>
        </p:nvSpPr>
        <p:spPr>
          <a:xfrm>
            <a:off x="762000" y="1701800"/>
            <a:ext cx="2633472" cy="2032000"/>
          </a:xfr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6928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498600"/>
            <a:ext cx="8229600" cy="43688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40484" y="20462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40802" y="27574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41120" y="34686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41120" y="4209529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41120" y="48910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6"/>
          <p:cNvSpPr>
            <a:spLocks noGrp="1" noChangeAspect="1"/>
          </p:cNvSpPr>
          <p:nvPr>
            <p:ph sz="quarter" idx="55" hasCustomPrompt="1"/>
          </p:nvPr>
        </p:nvSpPr>
        <p:spPr>
          <a:xfrm>
            <a:off x="838200" y="2061101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3" name="Content Placeholder 6"/>
          <p:cNvSpPr>
            <a:spLocks noGrp="1" noChangeAspect="1"/>
          </p:cNvSpPr>
          <p:nvPr>
            <p:ph sz="quarter" idx="56" hasCustomPrompt="1"/>
          </p:nvPr>
        </p:nvSpPr>
        <p:spPr>
          <a:xfrm>
            <a:off x="838200" y="27887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4" name="Content Placeholder 6"/>
          <p:cNvSpPr>
            <a:spLocks noGrp="1" noChangeAspect="1"/>
          </p:cNvSpPr>
          <p:nvPr>
            <p:ph sz="quarter" idx="57" hasCustomPrompt="1"/>
          </p:nvPr>
        </p:nvSpPr>
        <p:spPr>
          <a:xfrm>
            <a:off x="838200" y="34796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5" name="Content Placeholder 6"/>
          <p:cNvSpPr>
            <a:spLocks noGrp="1" noChangeAspect="1"/>
          </p:cNvSpPr>
          <p:nvPr>
            <p:ph sz="quarter" idx="58" hasCustomPrompt="1"/>
          </p:nvPr>
        </p:nvSpPr>
        <p:spPr>
          <a:xfrm>
            <a:off x="838200" y="42111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6" name="Content Placeholder 6"/>
          <p:cNvSpPr>
            <a:spLocks noGrp="1" noChangeAspect="1"/>
          </p:cNvSpPr>
          <p:nvPr>
            <p:ph sz="quarter" idx="59" hasCustomPrompt="1"/>
          </p:nvPr>
        </p:nvSpPr>
        <p:spPr>
          <a:xfrm>
            <a:off x="838200" y="49020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486082" y="20462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486400" y="27574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486400" y="34686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486400" y="4209529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486400" y="48910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2" name="Content Placeholder 6"/>
          <p:cNvSpPr>
            <a:spLocks noGrp="1" noChangeAspect="1"/>
          </p:cNvSpPr>
          <p:nvPr>
            <p:ph sz="quarter" idx="65" hasCustomPrompt="1"/>
          </p:nvPr>
        </p:nvSpPr>
        <p:spPr>
          <a:xfrm>
            <a:off x="4983480" y="2061101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3" name="Content Placeholder 6"/>
          <p:cNvSpPr>
            <a:spLocks noGrp="1" noChangeAspect="1"/>
          </p:cNvSpPr>
          <p:nvPr>
            <p:ph sz="quarter" idx="66" hasCustomPrompt="1"/>
          </p:nvPr>
        </p:nvSpPr>
        <p:spPr>
          <a:xfrm>
            <a:off x="4983480" y="27887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4" name="Content Placeholder 6"/>
          <p:cNvSpPr>
            <a:spLocks noGrp="1" noChangeAspect="1"/>
          </p:cNvSpPr>
          <p:nvPr>
            <p:ph sz="quarter" idx="67" hasCustomPrompt="1"/>
          </p:nvPr>
        </p:nvSpPr>
        <p:spPr>
          <a:xfrm>
            <a:off x="4983480" y="34796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5" name="Content Placeholder 6"/>
          <p:cNvSpPr>
            <a:spLocks noGrp="1" noChangeAspect="1"/>
          </p:cNvSpPr>
          <p:nvPr>
            <p:ph sz="quarter" idx="68" hasCustomPrompt="1"/>
          </p:nvPr>
        </p:nvSpPr>
        <p:spPr>
          <a:xfrm>
            <a:off x="4983480" y="42111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6" name="Content Placeholder 6"/>
          <p:cNvSpPr>
            <a:spLocks noGrp="1" noChangeAspect="1"/>
          </p:cNvSpPr>
          <p:nvPr>
            <p:ph sz="quarter" idx="69" hasCustomPrompt="1"/>
          </p:nvPr>
        </p:nvSpPr>
        <p:spPr>
          <a:xfrm>
            <a:off x="4983480" y="49020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8890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53"/>
          </p:nvPr>
        </p:nvSpPr>
        <p:spPr>
          <a:xfrm>
            <a:off x="762000" y="1803400"/>
            <a:ext cx="4572000" cy="3962400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54"/>
          </p:nvPr>
        </p:nvSpPr>
        <p:spPr>
          <a:xfrm>
            <a:off x="5943600" y="4343400"/>
            <a:ext cx="2743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55"/>
          </p:nvPr>
        </p:nvSpPr>
        <p:spPr>
          <a:xfrm>
            <a:off x="5943600" y="4648200"/>
            <a:ext cx="2743200" cy="914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6"/>
          </p:nvPr>
        </p:nvSpPr>
        <p:spPr>
          <a:xfrm>
            <a:off x="5867400" y="1905001"/>
            <a:ext cx="1371600" cy="8360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57"/>
          </p:nvPr>
        </p:nvSpPr>
        <p:spPr>
          <a:xfrm>
            <a:off x="7315200" y="1905001"/>
            <a:ext cx="1371600" cy="8360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58"/>
          </p:nvPr>
        </p:nvSpPr>
        <p:spPr>
          <a:xfrm>
            <a:off x="5891214" y="2921000"/>
            <a:ext cx="2490787" cy="1195917"/>
          </a:xfr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55768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8046001" y="6522001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5400000">
            <a:off x="7436401" y="6522003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rot="5400000">
            <a:off x="6826801" y="6522001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E691-07A3-4A65-B3D2-B9A894666F75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325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99719"/>
            <a:ext cx="457200" cy="430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7322820" y="6303468"/>
            <a:ext cx="365760" cy="365760"/>
            <a:chOff x="7419900" y="4724325"/>
            <a:chExt cx="324000" cy="324000"/>
          </a:xfrm>
        </p:grpSpPr>
        <p:sp>
          <p:nvSpPr>
            <p:cNvPr id="18" name="Donut 17"/>
            <p:cNvSpPr>
              <a:spLocks noChangeAspect="1"/>
            </p:cNvSpPr>
            <p:nvPr userDrawn="1"/>
          </p:nvSpPr>
          <p:spPr>
            <a:xfrm>
              <a:off x="7419900" y="4724325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7545900" y="4823325"/>
              <a:ext cx="72000" cy="126000"/>
              <a:chOff x="7391400" y="3486150"/>
              <a:chExt cx="76199" cy="152400"/>
            </a:xfrm>
          </p:grpSpPr>
          <p:cxnSp>
            <p:nvCxnSpPr>
              <p:cNvPr id="21" name="Straight Connector 20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 userDrawn="1"/>
        </p:nvGrpSpPr>
        <p:grpSpPr>
          <a:xfrm flipH="1">
            <a:off x="7899400" y="6303468"/>
            <a:ext cx="365760" cy="365760"/>
            <a:chOff x="7981800" y="4762350"/>
            <a:chExt cx="324000" cy="324000"/>
          </a:xfrm>
        </p:grpSpPr>
        <p:sp>
          <p:nvSpPr>
            <p:cNvPr id="31" name="Donut 30"/>
            <p:cNvSpPr>
              <a:spLocks noChangeAspect="1"/>
            </p:cNvSpPr>
            <p:nvPr userDrawn="1"/>
          </p:nvSpPr>
          <p:spPr>
            <a:xfrm>
              <a:off x="7981800" y="4762350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8107800" y="4861350"/>
              <a:ext cx="72000" cy="126000"/>
              <a:chOff x="7391400" y="3486150"/>
              <a:chExt cx="76199" cy="152400"/>
            </a:xfrm>
          </p:grpSpPr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6324600"/>
            <a:ext cx="1688453" cy="404184"/>
          </a:xfrm>
          <a:prstGeom prst="rect">
            <a:avLst/>
          </a:prstGeom>
        </p:spPr>
      </p:pic>
      <p:sp>
        <p:nvSpPr>
          <p:cNvPr id="13" name="Rectangle 12">
            <a:hlinkClick r:id="" action="ppaction://hlinkshowjump?jump=previousslide"/>
          </p:cNvPr>
          <p:cNvSpPr/>
          <p:nvPr userDrawn="1"/>
        </p:nvSpPr>
        <p:spPr>
          <a:xfrm>
            <a:off x="7162800" y="6239015"/>
            <a:ext cx="609600" cy="54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Rectangle 25">
            <a:hlinkClick r:id="" action="ppaction://hlinkshowjump?jump=nextslide"/>
          </p:cNvPr>
          <p:cNvSpPr/>
          <p:nvPr userDrawn="1"/>
        </p:nvSpPr>
        <p:spPr>
          <a:xfrm>
            <a:off x="7848599" y="6239018"/>
            <a:ext cx="533401" cy="54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8" r:id="rId4"/>
    <p:sldLayoutId id="2147483687" r:id="rId5"/>
    <p:sldLayoutId id="2147483686" r:id="rId6"/>
    <p:sldLayoutId id="2147483684" r:id="rId7"/>
    <p:sldLayoutId id="2147483683" r:id="rId8"/>
    <p:sldLayoutId id="2147483682" r:id="rId9"/>
    <p:sldLayoutId id="2147483680" r:id="rId10"/>
    <p:sldLayoutId id="2147483681" r:id="rId11"/>
    <p:sldLayoutId id="2147483678" r:id="rId12"/>
    <p:sldLayoutId id="2147483677" r:id="rId13"/>
    <p:sldLayoutId id="2147483676" r:id="rId14"/>
    <p:sldLayoutId id="2147483685" r:id="rId15"/>
    <p:sldLayoutId id="2147483674" r:id="rId16"/>
    <p:sldLayoutId id="2147483690" r:id="rId17"/>
    <p:sldLayoutId id="2147483675" r:id="rId18"/>
    <p:sldLayoutId id="2147483673" r:id="rId19"/>
    <p:sldLayoutId id="2147483672" r:id="rId20"/>
    <p:sldLayoutId id="2147483671" r:id="rId21"/>
    <p:sldLayoutId id="2147483691" r:id="rId22"/>
    <p:sldLayoutId id="2147483670" r:id="rId23"/>
    <p:sldLayoutId id="2147483669" r:id="rId24"/>
    <p:sldLayoutId id="2147483668" r:id="rId25"/>
    <p:sldLayoutId id="2147483667" r:id="rId26"/>
    <p:sldLayoutId id="2147483665" r:id="rId27"/>
    <p:sldLayoutId id="2147483663" r:id="rId28"/>
    <p:sldLayoutId id="2147483664" r:id="rId29"/>
    <p:sldLayoutId id="2147483666" r:id="rId30"/>
    <p:sldLayoutId id="2147483662" r:id="rId31"/>
    <p:sldLayoutId id="2147483661" r:id="rId32"/>
    <p:sldLayoutId id="2147483660" r:id="rId33"/>
    <p:sldLayoutId id="2147483651" r:id="rId34"/>
    <p:sldLayoutId id="2147483652" r:id="rId35"/>
    <p:sldLayoutId id="2147483653" r:id="rId36"/>
    <p:sldLayoutId id="2147483654" r:id="rId37"/>
    <p:sldLayoutId id="2147483655" r:id="rId38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Open Sans Extrabold" pitchFamily="34" charset="0"/>
          <a:ea typeface="Open Sans Extrabold" pitchFamily="34" charset="0"/>
          <a:cs typeface="Open Sans Extrabold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908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Travel Expert</a:t>
            </a:r>
            <a:endParaRPr lang="en-US" sz="3600" dirty="0">
              <a:solidFill>
                <a:schemeClr val="accent1"/>
              </a:solidFill>
              <a:latin typeface="Open Sans Extrabold"/>
              <a:cs typeface="Open Sans Extra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3655"/>
            <a:ext cx="6400800" cy="8858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Open Sans Light"/>
                <a:cs typeface="Open Sans Light"/>
              </a:rPr>
              <a:t>Software Project</a:t>
            </a:r>
            <a:endParaRPr lang="en-US" sz="2800" dirty="0">
              <a:solidFill>
                <a:schemeClr val="accent1"/>
              </a:solidFill>
              <a:latin typeface="Open Sans Light"/>
              <a:cs typeface="Open Sans Ligh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5387976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PRESENTER: John, </a:t>
            </a:r>
            <a:r>
              <a:rPr lang="en-US" dirty="0" err="1" smtClean="0">
                <a:solidFill>
                  <a:schemeClr val="accent1"/>
                </a:solidFill>
                <a:latin typeface="Open Sans Extrabold"/>
                <a:cs typeface="Open Sans Extrabold"/>
              </a:rPr>
              <a:t>Megha</a:t>
            </a:r>
            <a:r>
              <a:rPr lang="en-US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, Brian and Mahmood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5794376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November 21, 2014</a:t>
            </a:r>
          </a:p>
          <a:p>
            <a:endParaRPr lang="en-US" dirty="0">
              <a:solidFill>
                <a:srgbClr val="00B0F0"/>
              </a:solidFill>
              <a:latin typeface="Open Sans Light"/>
              <a:cs typeface="Open Sans 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93" y="1565656"/>
            <a:ext cx="4599214" cy="10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B0F0"/>
                </a:solidFill>
              </a:rPr>
              <a:t>Assumption: Conflicts / Variations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pPr/>
              <a:t>10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" y="1498600"/>
            <a:ext cx="7772400" cy="436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Plan: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Keep hard copies for evaluation</a:t>
            </a:r>
          </a:p>
          <a:p>
            <a:pPr lvl="1">
              <a:spcBef>
                <a:spcPts val="0"/>
              </a:spcBef>
              <a:defRPr/>
            </a:pPr>
            <a:r>
              <a:rPr lang="en-JM" sz="1800" dirty="0" smtClean="0">
                <a:solidFill>
                  <a:schemeClr val="tx2"/>
                </a:solidFill>
                <a:latin typeface="Calibri"/>
                <a:cs typeface="Calibri"/>
              </a:rPr>
              <a:t>Weekly / monthly reviews in meeting</a:t>
            </a:r>
          </a:p>
          <a:p>
            <a:pPr lvl="1">
              <a:spcBef>
                <a:spcPts val="0"/>
              </a:spcBef>
              <a:defRPr/>
            </a:pPr>
            <a:endParaRPr lang="en-JM" sz="18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3 months maintenance period 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Change in the code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Change in the layout / structure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Change in the reporting system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0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</a:rPr>
              <a:t>Use Case diagram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11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14400"/>
            <a:ext cx="7772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Scope definition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12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Database design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Application development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Web based menu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Web based reports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Placing order online</a:t>
            </a:r>
            <a:endParaRPr lang="en-JM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8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Additional Features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13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Future Implementation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Agent Login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Language translation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Comprehensive packages e.g. car rentals, hotels, bookings, airlines etc.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0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14</a:t>
            </a:fld>
            <a:endParaRPr lang="en-JM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4267200"/>
            <a:ext cx="8229600" cy="1143000"/>
          </a:xfrm>
        </p:spPr>
        <p:txBody>
          <a:bodyPr>
            <a:normAutofit/>
          </a:bodyPr>
          <a:lstStyle/>
          <a:p>
            <a:r>
              <a:rPr lang="en-JM" sz="4000" dirty="0" smtClean="0"/>
              <a:t> </a:t>
            </a:r>
            <a:r>
              <a:rPr lang="en-JM" sz="4000" dirty="0" smtClean="0">
                <a:solidFill>
                  <a:schemeClr val="accent1"/>
                </a:solidFill>
              </a:rPr>
              <a:t>for being here</a:t>
            </a:r>
            <a:endParaRPr lang="en-JM" sz="4000" dirty="0">
              <a:solidFill>
                <a:schemeClr val="accent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The MMBJ Team</a:t>
            </a:r>
            <a:endParaRPr lang="en-JM" sz="4400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857500" y="4038600"/>
            <a:ext cx="1677924" cy="406400"/>
          </a:xfrm>
        </p:spPr>
        <p:txBody>
          <a:bodyPr/>
          <a:lstStyle/>
          <a:p>
            <a:r>
              <a:rPr lang="en-JM" sz="1600" dirty="0" err="1" smtClean="0"/>
              <a:t>Megha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875276" y="4038600"/>
            <a:ext cx="1677924" cy="406400"/>
          </a:xfrm>
        </p:spPr>
        <p:txBody>
          <a:bodyPr/>
          <a:lstStyle/>
          <a:p>
            <a:r>
              <a:rPr lang="en-JM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Brian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6858000" y="4038600"/>
            <a:ext cx="1677924" cy="406400"/>
          </a:xfrm>
        </p:spPr>
        <p:txBody>
          <a:bodyPr/>
          <a:lstStyle/>
          <a:p>
            <a:r>
              <a:rPr lang="en-JM" sz="1600" dirty="0" smtClean="0"/>
              <a:t>Mahmood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1"/>
          </p:nvPr>
        </p:nvSpPr>
        <p:spPr>
          <a:xfrm>
            <a:off x="762000" y="4038600"/>
            <a:ext cx="1677924" cy="406400"/>
          </a:xfrm>
        </p:spPr>
        <p:txBody>
          <a:bodyPr/>
          <a:lstStyle/>
          <a:p>
            <a:r>
              <a:rPr lang="en-JM" sz="1600" dirty="0" smtClean="0"/>
              <a:t>John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7"/>
          </p:nvPr>
        </p:nvSpPr>
        <p:spPr>
          <a:xfrm>
            <a:off x="2781300" y="4495800"/>
            <a:ext cx="1981200" cy="406400"/>
          </a:xfrm>
        </p:spPr>
        <p:txBody>
          <a:bodyPr/>
          <a:lstStyle/>
          <a:p>
            <a:r>
              <a:rPr lang="en-JM" dirty="0" smtClean="0">
                <a:solidFill>
                  <a:srgbClr val="00B0F0"/>
                </a:solidFill>
              </a:rPr>
              <a:t>Software developer</a:t>
            </a:r>
            <a:endParaRPr lang="en-JM" dirty="0">
              <a:solidFill>
                <a:srgbClr val="00B0F0"/>
              </a:solidFill>
            </a:endParaRP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8"/>
          </p:nvPr>
        </p:nvSpPr>
        <p:spPr>
          <a:xfrm>
            <a:off x="4799076" y="4495800"/>
            <a:ext cx="1981200" cy="406400"/>
          </a:xfrm>
        </p:spPr>
        <p:txBody>
          <a:bodyPr/>
          <a:lstStyle/>
          <a:p>
            <a:r>
              <a:rPr lang="en-JM" dirty="0"/>
              <a:t>Software developer</a:t>
            </a: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781800" y="4495800"/>
            <a:ext cx="1981200" cy="406400"/>
          </a:xfrm>
        </p:spPr>
        <p:txBody>
          <a:bodyPr/>
          <a:lstStyle/>
          <a:p>
            <a:r>
              <a:rPr lang="en-JM" dirty="0"/>
              <a:t>Software developer</a:t>
            </a: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85800" y="4495800"/>
            <a:ext cx="1981200" cy="406400"/>
          </a:xfrm>
        </p:spPr>
        <p:txBody>
          <a:bodyPr/>
          <a:lstStyle/>
          <a:p>
            <a:r>
              <a:rPr lang="en-JM" dirty="0" smtClean="0">
                <a:solidFill>
                  <a:srgbClr val="00B0F0"/>
                </a:solidFill>
              </a:rPr>
              <a:t>Team Lead</a:t>
            </a:r>
            <a:endParaRPr lang="en-JM" dirty="0">
              <a:solidFill>
                <a:srgbClr val="00B0F0"/>
              </a:solidFill>
            </a:endParaRP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2</a:t>
            </a:fld>
            <a:endParaRPr lang="en-JM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5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5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5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6896100" y="1981200"/>
            <a:ext cx="1600200" cy="1600200"/>
          </a:xfrm>
        </p:spPr>
      </p:pic>
    </p:spTree>
    <p:extLst>
      <p:ext uri="{BB962C8B-B14F-4D97-AF65-F5344CB8AC3E}">
        <p14:creationId xmlns:p14="http://schemas.microsoft.com/office/powerpoint/2010/main" val="5167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Goals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3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User friendly system and interface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Easy to store information for customers and agents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Application compatibility with hardware and software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Quality of </a:t>
            </a:r>
            <a:r>
              <a:rPr lang="en-JM" sz="2000" dirty="0" err="1" smtClean="0">
                <a:latin typeface="Calibri"/>
                <a:cs typeface="Calibri"/>
              </a:rPr>
              <a:t>majorability</a:t>
            </a: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Ability to collect feedback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Specialization among agents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1300" dirty="0">
              <a:latin typeface="Calibri"/>
              <a:ea typeface="Tahoma" pitchFamily="34" charset="0"/>
              <a:cs typeface="Calibri"/>
            </a:endParaRPr>
          </a:p>
          <a:p>
            <a:endParaRPr lang="en-JM" sz="13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Objectives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4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Reducing customer complaints by 80%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Improving time management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Efficient booking by reducing complexity</a:t>
            </a:r>
            <a:endParaRPr lang="en-JM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Assumptions - </a:t>
            </a:r>
            <a:r>
              <a:rPr lang="en-JM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Contingencies</a:t>
            </a:r>
            <a:endParaRPr lang="en-JM" sz="4400" dirty="0">
              <a:solidFill>
                <a:schemeClr val="tx2"/>
              </a:solidFill>
              <a:latin typeface="Open Sans Light"/>
              <a:ea typeface="Open Sans Light" pitchFamily="34" charset="0"/>
              <a:cs typeface="Open Sans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5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7"/>
          </p:nvPr>
        </p:nvSpPr>
        <p:spPr>
          <a:xfrm>
            <a:off x="1365149" y="1840701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Users technical skills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8"/>
          </p:nvPr>
        </p:nvSpPr>
        <p:spPr>
          <a:xfrm>
            <a:off x="1379220" y="2548466"/>
            <a:ext cx="3048000" cy="537633"/>
          </a:xfrm>
        </p:spPr>
        <p:txBody>
          <a:bodyPr>
            <a:normAutofit/>
          </a:bodyPr>
          <a:lstStyle/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Hardware</a:t>
            </a:r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 failure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9"/>
          </p:nvPr>
        </p:nvSpPr>
        <p:spPr>
          <a:xfrm>
            <a:off x="1379220" y="4707888"/>
            <a:ext cx="3048000" cy="537633"/>
          </a:xfrm>
        </p:spPr>
        <p:txBody>
          <a:bodyPr>
            <a:normAutofit/>
          </a:bodyPr>
          <a:lstStyle/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Conflicts 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/ variations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1"/>
          </p:nvPr>
        </p:nvSpPr>
        <p:spPr>
          <a:xfrm>
            <a:off x="1379220" y="4060834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Office power system failure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0" name="Content Placeholder 9"/>
          <p:cNvSpPr>
            <a:spLocks noGrp="1" noChangeAspect="1"/>
          </p:cNvSpPr>
          <p:nvPr>
            <p:ph sz="quarter" idx="55"/>
          </p:nvPr>
        </p:nvSpPr>
        <p:spPr>
          <a:xfrm>
            <a:off x="838200" y="1919805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1</a:t>
            </a:r>
          </a:p>
        </p:txBody>
      </p:sp>
      <p:sp>
        <p:nvSpPr>
          <p:cNvPr id="11" name="Content Placeholder 10"/>
          <p:cNvSpPr>
            <a:spLocks noGrp="1" noChangeAspect="1"/>
          </p:cNvSpPr>
          <p:nvPr>
            <p:ph sz="quarter" idx="56"/>
          </p:nvPr>
        </p:nvSpPr>
        <p:spPr>
          <a:xfrm>
            <a:off x="838200" y="264742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2</a:t>
            </a:r>
          </a:p>
        </p:txBody>
      </p:sp>
      <p:sp>
        <p:nvSpPr>
          <p:cNvPr id="12" name="Content Placeholder 11"/>
          <p:cNvSpPr>
            <a:spLocks noGrp="1" noChangeAspect="1"/>
          </p:cNvSpPr>
          <p:nvPr>
            <p:ph sz="quarter" idx="57"/>
          </p:nvPr>
        </p:nvSpPr>
        <p:spPr>
          <a:xfrm>
            <a:off x="838200" y="333830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3</a:t>
            </a:r>
          </a:p>
        </p:txBody>
      </p:sp>
      <p:sp>
        <p:nvSpPr>
          <p:cNvPr id="13" name="Content Placeholder 12"/>
          <p:cNvSpPr>
            <a:spLocks noGrp="1" noChangeAspect="1"/>
          </p:cNvSpPr>
          <p:nvPr>
            <p:ph sz="quarter" idx="58"/>
          </p:nvPr>
        </p:nvSpPr>
        <p:spPr>
          <a:xfrm>
            <a:off x="838200" y="406982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 smtClean="0"/>
              <a:t>4</a:t>
            </a:r>
            <a:endParaRPr lang="en-JM" dirty="0"/>
          </a:p>
        </p:txBody>
      </p:sp>
      <p:sp>
        <p:nvSpPr>
          <p:cNvPr id="14" name="Content Placeholder 13"/>
          <p:cNvSpPr>
            <a:spLocks noGrp="1" noChangeAspect="1"/>
          </p:cNvSpPr>
          <p:nvPr>
            <p:ph sz="quarter" idx="59"/>
          </p:nvPr>
        </p:nvSpPr>
        <p:spPr>
          <a:xfrm>
            <a:off x="838200" y="476070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 smtClean="0"/>
              <a:t>5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0"/>
          </p:nvPr>
        </p:nvSpPr>
        <p:spPr>
          <a:xfrm>
            <a:off x="5409882" y="1828800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User training / orientation of system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1"/>
          </p:nvPr>
        </p:nvSpPr>
        <p:spPr>
          <a:xfrm>
            <a:off x="5410200" y="2540000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Daily backups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2"/>
          </p:nvPr>
        </p:nvSpPr>
        <p:spPr>
          <a:xfrm>
            <a:off x="5413948" y="4707888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Keep </a:t>
            </a:r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hard </a:t>
            </a:r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copies/ maintenance period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4"/>
          </p:nvPr>
        </p:nvSpPr>
        <p:spPr>
          <a:xfrm>
            <a:off x="5450174" y="4023420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UPS: Uninterrupted Power Supply system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0" name="Content Placeholder 19"/>
          <p:cNvSpPr>
            <a:spLocks noGrp="1" noChangeAspect="1"/>
          </p:cNvSpPr>
          <p:nvPr>
            <p:ph sz="quarter" idx="65"/>
          </p:nvPr>
        </p:nvSpPr>
        <p:spPr>
          <a:xfrm>
            <a:off x="4983480" y="1919805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1</a:t>
            </a:r>
          </a:p>
        </p:txBody>
      </p:sp>
      <p:sp>
        <p:nvSpPr>
          <p:cNvPr id="21" name="Content Placeholder 20"/>
          <p:cNvSpPr>
            <a:spLocks noGrp="1" noChangeAspect="1"/>
          </p:cNvSpPr>
          <p:nvPr>
            <p:ph sz="quarter" idx="66"/>
          </p:nvPr>
        </p:nvSpPr>
        <p:spPr>
          <a:xfrm>
            <a:off x="4983480" y="264742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2</a:t>
            </a:r>
          </a:p>
        </p:txBody>
      </p:sp>
      <p:sp>
        <p:nvSpPr>
          <p:cNvPr id="22" name="Content Placeholder 21"/>
          <p:cNvSpPr>
            <a:spLocks noGrp="1" noChangeAspect="1"/>
          </p:cNvSpPr>
          <p:nvPr>
            <p:ph sz="quarter" idx="67"/>
          </p:nvPr>
        </p:nvSpPr>
        <p:spPr>
          <a:xfrm>
            <a:off x="4983480" y="333830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3</a:t>
            </a:r>
          </a:p>
        </p:txBody>
      </p:sp>
      <p:sp>
        <p:nvSpPr>
          <p:cNvPr id="23" name="Content Placeholder 22"/>
          <p:cNvSpPr>
            <a:spLocks noGrp="1" noChangeAspect="1"/>
          </p:cNvSpPr>
          <p:nvPr>
            <p:ph sz="quarter" idx="68"/>
          </p:nvPr>
        </p:nvSpPr>
        <p:spPr>
          <a:xfrm>
            <a:off x="4983480" y="406982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 smtClean="0"/>
              <a:t>4</a:t>
            </a:r>
            <a:endParaRPr lang="en-JM" dirty="0"/>
          </a:p>
        </p:txBody>
      </p:sp>
      <p:sp>
        <p:nvSpPr>
          <p:cNvPr id="24" name="Content Placeholder 23"/>
          <p:cNvSpPr>
            <a:spLocks noGrp="1" noChangeAspect="1"/>
          </p:cNvSpPr>
          <p:nvPr>
            <p:ph sz="quarter" idx="69"/>
          </p:nvPr>
        </p:nvSpPr>
        <p:spPr>
          <a:xfrm>
            <a:off x="4983480" y="476070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 smtClean="0"/>
              <a:t>5</a:t>
            </a:r>
            <a:endParaRPr lang="en-JM" dirty="0"/>
          </a:p>
        </p:txBody>
      </p:sp>
      <p:sp>
        <p:nvSpPr>
          <p:cNvPr id="26" name="Text Placeholder 8"/>
          <p:cNvSpPr txBox="1">
            <a:spLocks/>
          </p:cNvSpPr>
          <p:nvPr/>
        </p:nvSpPr>
        <p:spPr>
          <a:xfrm>
            <a:off x="1379220" y="3254114"/>
            <a:ext cx="3048000" cy="537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3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OS / software failure</a:t>
            </a:r>
            <a:endParaRPr lang="en-JM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8" name="Text Placeholder 18"/>
          <p:cNvSpPr txBox="1">
            <a:spLocks/>
          </p:cNvSpPr>
          <p:nvPr/>
        </p:nvSpPr>
        <p:spPr>
          <a:xfrm>
            <a:off x="5470321" y="3298130"/>
            <a:ext cx="3048000" cy="537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3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Antivirus software</a:t>
            </a:r>
            <a:endParaRPr lang="en-JM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8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B0F0"/>
                </a:solidFill>
              </a:rPr>
              <a:t>Assumption: Users Technical Skills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6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" y="1498600"/>
            <a:ext cx="7772400" cy="436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Plan: User Training / Orientation of System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Setting training goals</a:t>
            </a:r>
          </a:p>
          <a:p>
            <a:pPr lvl="1">
              <a:spcBef>
                <a:spcPts val="0"/>
              </a:spcBef>
              <a:defRPr/>
            </a:pPr>
            <a:r>
              <a:rPr lang="en-JM" sz="1800" dirty="0" smtClean="0">
                <a:solidFill>
                  <a:schemeClr val="tx2"/>
                </a:solidFill>
                <a:latin typeface="Calibri"/>
                <a:cs typeface="Calibri"/>
              </a:rPr>
              <a:t>Assessment of end user needs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>
                <a:solidFill>
                  <a:schemeClr val="tx2"/>
                </a:solidFill>
                <a:cs typeface="Calibri"/>
              </a:rPr>
              <a:t>Software training</a:t>
            </a:r>
          </a:p>
          <a:p>
            <a:pPr lvl="1">
              <a:spcBef>
                <a:spcPts val="0"/>
              </a:spcBef>
              <a:defRPr/>
            </a:pPr>
            <a:endParaRPr lang="en-JM" sz="18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Training delivery methods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Group demonstration of system using projector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One to one training / feedback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dirty="0">
                <a:solidFill>
                  <a:schemeClr val="tx2"/>
                </a:solidFill>
                <a:cs typeface="Calibri"/>
              </a:rPr>
              <a:t>Training </a:t>
            </a:r>
            <a:r>
              <a:rPr lang="en-JM" dirty="0" smtClean="0">
                <a:solidFill>
                  <a:schemeClr val="tx2"/>
                </a:solidFill>
                <a:cs typeface="Calibri"/>
              </a:rPr>
              <a:t>documentation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Hard copies of training material for new employees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0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B0F0"/>
                </a:solidFill>
              </a:rPr>
              <a:t>Assumption: Hardware Failure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pPr/>
              <a:t>7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" y="1498600"/>
            <a:ext cx="7772400" cy="436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Plan: 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Running diagnostic tests </a:t>
            </a:r>
            <a:r>
              <a:rPr lang="en-JM" dirty="0" smtClean="0">
                <a:solidFill>
                  <a:schemeClr val="tx2"/>
                </a:solidFill>
                <a:latin typeface="Calibri"/>
                <a:cs typeface="Calibri"/>
              </a:rPr>
              <a:t>periodically</a:t>
            </a: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JM" sz="18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Implementing mirroring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RAID 1 (identical copy of data on two disks)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3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B0F0"/>
                </a:solidFill>
              </a:rPr>
              <a:t>Assumption: OS / Software failure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pPr/>
              <a:t>8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" y="1498600"/>
            <a:ext cx="7772400" cy="436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Plan: AV Software / backups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Using industry standard antivirus software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JM" sz="18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dirty="0">
                <a:solidFill>
                  <a:schemeClr val="tx2"/>
                </a:solidFill>
                <a:cs typeface="Calibri"/>
              </a:rPr>
              <a:t>Daily Incremental backups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>
                <a:solidFill>
                  <a:schemeClr val="tx2"/>
                </a:solidFill>
                <a:cs typeface="Calibri"/>
              </a:rPr>
              <a:t>Stored in fireproof cabinet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JM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dirty="0">
                <a:solidFill>
                  <a:schemeClr val="tx2"/>
                </a:solidFill>
                <a:cs typeface="Calibri"/>
              </a:rPr>
              <a:t>Weekly full backups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>
                <a:solidFill>
                  <a:schemeClr val="tx2"/>
                </a:solidFill>
                <a:cs typeface="Calibri"/>
              </a:rPr>
              <a:t>Two copies of full backup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>
                <a:solidFill>
                  <a:schemeClr val="tx2"/>
                </a:solidFill>
                <a:cs typeface="Calibri"/>
              </a:rPr>
              <a:t>Placing both copies at different locations (one at off-site)</a:t>
            </a:r>
          </a:p>
          <a:p>
            <a:pPr lvl="0">
              <a:spcBef>
                <a:spcPts val="0"/>
              </a:spcBef>
              <a:defRPr/>
            </a:pPr>
            <a:endParaRPr lang="en-JM" dirty="0">
              <a:solidFill>
                <a:schemeClr val="tx2"/>
              </a:solidFill>
              <a:cs typeface="Calibri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6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B0F0"/>
                </a:solidFill>
              </a:rPr>
              <a:t>Assumption: Power Failure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pPr/>
              <a:t>9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38200" y="1498600"/>
            <a:ext cx="7772400" cy="4368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rgbClr val="00B0F0"/>
                </a:solidFill>
                <a:latin typeface="Calibri"/>
                <a:cs typeface="Calibri"/>
              </a:rPr>
              <a:t>Office Power System Failure</a:t>
            </a:r>
          </a:p>
          <a:p>
            <a:pPr lvl="1">
              <a:spcBef>
                <a:spcPts val="0"/>
              </a:spcBef>
              <a:defRPr/>
            </a:pPr>
            <a:r>
              <a:rPr lang="en-JM" sz="1800" dirty="0" smtClean="0">
                <a:solidFill>
                  <a:srgbClr val="00B0F0"/>
                </a:solidFill>
                <a:latin typeface="Calibri"/>
                <a:cs typeface="Calibri"/>
              </a:rPr>
              <a:t>Loss of data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latin typeface="Calibri"/>
                <a:cs typeface="Calibri"/>
              </a:rPr>
              <a:t>Reduced sales</a:t>
            </a:r>
          </a:p>
          <a:p>
            <a:pPr lvl="1">
              <a:spcBef>
                <a:spcPts val="0"/>
              </a:spcBef>
              <a:defRPr/>
            </a:pPr>
            <a:r>
              <a:rPr lang="en-JM" sz="1800" dirty="0" smtClean="0">
                <a:solidFill>
                  <a:srgbClr val="00B0F0"/>
                </a:solidFill>
                <a:latin typeface="Calibri"/>
                <a:cs typeface="Calibri"/>
              </a:rPr>
              <a:t>Can damage hardware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latin typeface="Calibri"/>
                <a:cs typeface="Calibri"/>
              </a:rPr>
              <a:t>Liabilities from services not provided</a:t>
            </a:r>
          </a:p>
          <a:p>
            <a:pPr lvl="1">
              <a:spcBef>
                <a:spcPts val="0"/>
              </a:spcBef>
              <a:defRPr/>
            </a:pPr>
            <a:endParaRPr lang="en-JM" dirty="0" smtClean="0">
              <a:solidFill>
                <a:srgbClr val="00B0F0"/>
              </a:solidFill>
              <a:latin typeface="Calibri"/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endParaRPr lang="en-JM" dirty="0" smtClean="0">
              <a:solidFill>
                <a:srgbClr val="00B0F0"/>
              </a:solidFill>
              <a:latin typeface="Calibri"/>
              <a:cs typeface="Calibri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>
                <a:solidFill>
                  <a:schemeClr val="tx2"/>
                </a:solidFill>
                <a:cs typeface="Calibri"/>
              </a:rPr>
              <a:t>Contingency Plan: </a:t>
            </a:r>
            <a:r>
              <a:rPr lang="en-JM" sz="2400" u="sng" dirty="0" smtClean="0">
                <a:solidFill>
                  <a:schemeClr val="tx2"/>
                </a:solidFill>
                <a:cs typeface="Calibri"/>
              </a:rPr>
              <a:t>UPS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400" u="sng" dirty="0" smtClean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Industry standard Uninterrupted Power Supply System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400" u="sng" dirty="0" smtClean="0">
              <a:solidFill>
                <a:schemeClr val="tx2"/>
              </a:solidFill>
              <a:cs typeface="Calibri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400" u="sng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endParaRPr lang="en-JM" sz="18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44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384</Words>
  <Application>Microsoft Office PowerPoint</Application>
  <PresentationFormat>On-screen Show (4:3)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Courier New</vt:lpstr>
      <vt:lpstr>Franklin Gothic Medium</vt:lpstr>
      <vt:lpstr>Futura LT Book</vt:lpstr>
      <vt:lpstr>Nexa Bold</vt:lpstr>
      <vt:lpstr>Open Sans</vt:lpstr>
      <vt:lpstr>Open Sans Extrabold</vt:lpstr>
      <vt:lpstr>Open Sans Light</vt:lpstr>
      <vt:lpstr>Sketch Rockwell</vt:lpstr>
      <vt:lpstr>Tahoma</vt:lpstr>
      <vt:lpstr>Office Theme</vt:lpstr>
      <vt:lpstr>Travel Expert</vt:lpstr>
      <vt:lpstr>The MMBJ Team</vt:lpstr>
      <vt:lpstr>Goals</vt:lpstr>
      <vt:lpstr>Objectives</vt:lpstr>
      <vt:lpstr>Assumptions - Contingencies</vt:lpstr>
      <vt:lpstr>Assumption: Users Technical Skills</vt:lpstr>
      <vt:lpstr>Assumption: Hardware Failure</vt:lpstr>
      <vt:lpstr>Assumption: OS / Software failure</vt:lpstr>
      <vt:lpstr>Assumption: Power Failure</vt:lpstr>
      <vt:lpstr>Assumption: Conflicts / Variations</vt:lpstr>
      <vt:lpstr>Use Case diagram</vt:lpstr>
      <vt:lpstr>Scope definition</vt:lpstr>
      <vt:lpstr>Additional Features</vt:lpstr>
      <vt:lpstr> for being here</vt:lpstr>
    </vt:vector>
  </TitlesOfParts>
  <Company>LIME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Mahmood Qureshi</cp:lastModifiedBy>
  <cp:revision>148</cp:revision>
  <dcterms:created xsi:type="dcterms:W3CDTF">2013-04-14T18:18:29Z</dcterms:created>
  <dcterms:modified xsi:type="dcterms:W3CDTF">2014-11-20T17:23:41Z</dcterms:modified>
</cp:coreProperties>
</file>