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embeddedFontLst>
    <p:embeddedFont>
      <p:font typeface="Libre Franklin" panose="00000500000000000000" charset="0"/>
      <p:regular r:id="rId11"/>
      <p:bold r:id="rId12"/>
      <p:italic r:id="rId13"/>
      <p:boldItalic r:id="rId14"/>
    </p:embeddedFont>
    <p:embeddedFont>
      <p:font typeface="Franklin Gothic" panose="020B060402020202020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fcsTMsixaGb0bd/GHsZ37z9E/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6AE7BE-A27C-4281-8B62-6544B5A5FCC5}">
  <a:tblStyle styleId="{AB6AE7BE-A27C-4281-8B62-6544B5A5FC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5dfabd0d_0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75dfabd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e012c81b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84e012c8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subTitle" idx="1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subTitle" idx="1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447840" y="5141880"/>
            <a:ext cx="11289600" cy="12574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-vm/FEUP_IART_2020/tree/master/Assigment2/data-analysis" TargetMode="External"/><Relationship Id="rId7" Type="http://schemas.openxmlformats.org/officeDocument/2006/relationships/hyperlink" Target="https://github.com/justmarkham/scikit-learn-vide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ikit-learn.org/stable/auto_examples/index.html" TargetMode="External"/><Relationship Id="rId5" Type="http://schemas.openxmlformats.org/officeDocument/2006/relationships/hyperlink" Target="https://www.kaggle.com/airback/match-outcome-prediction-in-football/comments" TargetMode="External"/><Relationship Id="rId4" Type="http://schemas.openxmlformats.org/officeDocument/2006/relationships/hyperlink" Target="https://www.kaggle.com/dimarudov/data-analysis-using-sq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mathien/socc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581040" y="2394000"/>
            <a:ext cx="11028240" cy="214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040" y="4541400"/>
            <a:ext cx="11028240" cy="59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 OF FOOTBALL EUROPEAN TEAMS GAME OUTCOME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8959320" y="6423840"/>
            <a:ext cx="28432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 b="0" i="0" u="none" strike="noStrike" cap="non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07-05-2020</a:t>
            </a:r>
            <a:endParaRPr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040" y="5321160"/>
            <a:ext cx="1102824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Cláudia Mamede – 201604832@fe.up.pt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João Macedo - 201704464@fe.up.pt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Raúl Viana -  up201208089@fe.up.pt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" descr="Resultado de imagem para fe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94800"/>
            <a:ext cx="3253680" cy="124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28280" y="1415160"/>
            <a:ext cx="5912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- Classificação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728275" y="1756446"/>
            <a:ext cx="10770900" cy="1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consiste em, partindo de um conjunto de dados previamente “rotulado”, encontrar uma função capaz de mapear esses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outputs.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Esta previsão dos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pode ser obtida </a:t>
            </a:r>
            <a:r>
              <a:rPr lang="pt-PT">
                <a:latin typeface="Libre Franklin"/>
                <a:ea typeface="Libre Franklin"/>
                <a:cs typeface="Libre Franklin"/>
                <a:sym typeface="Libre Franklin"/>
              </a:rPr>
              <a:t>através de </a:t>
            </a:r>
            <a:r>
              <a:rPr lang="pt-PT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Classificação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(estimas feitas com um conjunto finito de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labels;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solução é um valor discreto e corresponde a uma categoria em que o </a:t>
            </a:r>
            <a:r>
              <a:rPr lang="pt-PT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</a:t>
            </a:r>
            <a:r>
              <a:rPr lang="pt-PT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insere). </a:t>
            </a:r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742525" y="3093639"/>
            <a:ext cx="107424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partir do </a:t>
            </a:r>
            <a:r>
              <a:rPr lang="pt-PT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 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utilizado espera-se aplicar uma </a:t>
            </a:r>
            <a:r>
              <a:rPr lang="pt-PT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correta rotulação do desfecho de um evento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neste caso um jogo de futebol. Esta rotulação será realizada por um de </a:t>
            </a:r>
            <a:r>
              <a:rPr lang="pt-PT">
                <a:latin typeface="Libre Franklin"/>
                <a:ea typeface="Libre Franklin"/>
                <a:cs typeface="Libre Franklin"/>
                <a:sym typeface="Libre Franklin"/>
              </a:rPr>
              <a:t>três 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algoritmos, sendo que posteriormente será analisada a exatidão dos resultados e as diferenças entre estes algoritmos.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28255" y="2781860"/>
            <a:ext cx="5912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Especificação do trabalho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728280" y="4151410"/>
            <a:ext cx="5912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Desenvolvimento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28275" y="4460800"/>
            <a:ext cx="107709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Ambiente de desenvolvimento: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Jupyter Notebook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Bibliotecas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pandas e sqlite3 (extração dos dados); numpy e scipy (manipulação dos dados); seaborn e matplotlib.pyplot (visualização);  scikit-learn (modelos de aprendizagem).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Codigo desenvolvid: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https://github.com/j-vm/FEUP_IART_2020/tree/master/Assigment2/data-analysis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27370" y="5792323"/>
            <a:ext cx="59127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Trabalhos relacionados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735400" y="6109700"/>
            <a:ext cx="1077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u="sng">
                <a:solidFill>
                  <a:schemeClr val="hlink"/>
                </a:solidFill>
                <a:hlinkClick r:id="rId4"/>
              </a:rPr>
              <a:t>https://www.kaggle.com/dimarudov/data-analysis-using-sql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| </a:t>
            </a:r>
            <a:r>
              <a:rPr lang="pt-PT" sz="1100" u="sng">
                <a:solidFill>
                  <a:schemeClr val="hlink"/>
                </a:solidFill>
                <a:hlinkClick r:id="rId5"/>
              </a:rPr>
              <a:t>https://www.kaggle.com/airback/match-outcome-prediction-in-football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u="sng">
                <a:solidFill>
                  <a:schemeClr val="hlink"/>
                </a:solidFill>
                <a:hlinkClick r:id="rId6"/>
              </a:rPr>
              <a:t>https://scikit-learn.org/stable/auto_examples/index.html#</a:t>
            </a:r>
            <a:r>
              <a:rPr lang="pt-PT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| </a:t>
            </a:r>
            <a:r>
              <a:rPr lang="pt-PT" sz="1100" u="sng">
                <a:solidFill>
                  <a:schemeClr val="hlink"/>
                </a:solidFill>
                <a:hlinkClick r:id="rId7"/>
              </a:rPr>
              <a:t>https://github.com/justmarkham/scikit-learn-videos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728280" y="27058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lang="pt-PT" sz="1600" b="1">
                <a:latin typeface="Libre Franklin"/>
                <a:ea typeface="Libre Franklin"/>
                <a:cs typeface="Libre Franklin"/>
                <a:sym typeface="Libre Franklin"/>
              </a:rPr>
              <a:t> Influenciadores do resultado do jogo 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727560" y="1865520"/>
            <a:ext cx="107424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27560" y="1727640"/>
            <a:ext cx="11016360" cy="8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utilizado pode ser encontrado em </a:t>
            </a:r>
            <a:r>
              <a:rPr lang="pt-PT" sz="1600" b="0" i="0" u="sng" strike="noStrike" cap="none">
                <a:solidFill>
                  <a:srgbClr val="6EAC1C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https://www.kaggle.com/hugomathien/soccer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3"/>
          <p:cNvGraphicFramePr/>
          <p:nvPr/>
        </p:nvGraphicFramePr>
        <p:xfrm>
          <a:off x="801188" y="3123900"/>
          <a:ext cx="10942725" cy="3369770"/>
        </p:xfrm>
        <a:graphic>
          <a:graphicData uri="http://schemas.openxmlformats.org/drawingml/2006/table">
            <a:tbl>
              <a:tblPr>
                <a:noFill/>
                <a:tableStyleId>{AB6AE7BE-A27C-4281-8B62-6544B5A5FCC5}</a:tableStyleId>
              </a:tblPr>
              <a:tblGrid>
                <a:gridCol w="396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Fatores influenciadores de resultados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/>
                        <a:t>Presentes ou possíveis de extrair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b="1">
                          <a:solidFill>
                            <a:schemeClr val="dk1"/>
                          </a:solidFill>
                        </a:rPr>
                        <a:t>Selecionados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Fator casa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 </a:t>
                      </a:r>
                      <a:r>
                        <a:rPr lang="pt-PT" sz="1300" i="1"/>
                        <a:t>home team </a:t>
                      </a:r>
                      <a:r>
                        <a:rPr lang="pt-PT" sz="1300"/>
                        <a:t>ganha 46% das vezes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Posição da equipa na tabela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Atributos da equipa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Atributos dos jogadores titulares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da média dos atributos dos jogadores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Pontos conseguidos nos últimos jogos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dos pontos obtidos nos últimos 5 jogos.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Últimos Confrontos entre estas duas equipas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Probabilidades atribuídas pelas casas de apostas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Cálculo da média das probabilidades para HomeWin, AwayWin e Draw.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728275" y="135145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Pré processamento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27560" y="1865520"/>
            <a:ext cx="10742400" cy="8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27550" y="1704775"/>
            <a:ext cx="10990800" cy="508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Ao longo da análise dos dados verificou-se que existiam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inúmeros atributos irrelevantes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o problema de classificação em questão, pelo que estes foram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removidos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(por exemplo: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season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country, …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Posteriormente, procedemos à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agregação de alguns atributos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definiram-se os atributos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overall_rating_home</a:t>
            </a:r>
            <a:r>
              <a:rPr lang="pt-PT" sz="1600" b="0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overall_rating_away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 condensam a informação relativa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à 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performance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dos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jogadores de cada equipa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; </a:t>
            </a:r>
            <a:r>
              <a:rPr lang="pt-PT" sz="1600" i="1" dirty="0" err="1">
                <a:latin typeface="Libre Franklin"/>
                <a:ea typeface="Libre Franklin"/>
                <a:cs typeface="Libre Franklin"/>
                <a:sym typeface="Libre Franklin"/>
              </a:rPr>
              <a:t>bet_away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e </a:t>
            </a:r>
            <a:r>
              <a:rPr lang="pt-PT" sz="1600" i="1" dirty="0" err="1">
                <a:latin typeface="Libre Franklin"/>
                <a:ea typeface="Libre Franklin"/>
                <a:cs typeface="Libre Franklin"/>
                <a:sym typeface="Libre Franklin"/>
              </a:rPr>
              <a:t>bet_draw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com a média das apostas. </a:t>
            </a:r>
            <a:endParaRPr sz="1600" b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Encontraram-se também algumas entradas na base de dados com </a:t>
            </a:r>
            <a:r>
              <a:rPr lang="pt-PT" sz="1600" b="1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missing</a:t>
            </a:r>
            <a:r>
              <a:rPr lang="pt-PT" sz="1600" b="1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i="1" u="none" strike="noStrike" cap="none" dirty="0" err="1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values</a:t>
            </a:r>
            <a:r>
              <a:rPr lang="pt-PT" sz="1600" b="1" i="1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 atributos bastante importantes 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(relativos aos jogadores) o que 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impossibilitou a utilização dessas mesmas entradas</a:t>
            </a:r>
            <a:r>
              <a:rPr lang="pt-PT" sz="1600" b="0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A tabela </a:t>
            </a:r>
            <a:r>
              <a:rPr lang="pt-PT" sz="1600" i="1" dirty="0" err="1">
                <a:latin typeface="Libre Franklin"/>
                <a:ea typeface="Libre Franklin"/>
                <a:cs typeface="Libre Franklin"/>
                <a:sym typeface="Libre Franklin"/>
              </a:rPr>
              <a:t>team_Attributes</a:t>
            </a:r>
            <a:r>
              <a:rPr lang="pt-PT" sz="1600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também se encontra bastante incompleta não havendo dados para todos os jogos, nem para todas as equipas. Relativamente aos valores das casas de apostas, os </a:t>
            </a:r>
            <a:r>
              <a:rPr lang="pt-PT" sz="1600" b="1" i="1" dirty="0" err="1">
                <a:latin typeface="Libre Franklin"/>
                <a:ea typeface="Libre Franklin"/>
                <a:cs typeface="Libre Franklin"/>
                <a:sym typeface="Libre Franklin"/>
              </a:rPr>
              <a:t>missing</a:t>
            </a:r>
            <a:r>
              <a:rPr lang="pt-PT" sz="1600" b="1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i="1" dirty="0" err="1">
                <a:latin typeface="Libre Franklin"/>
                <a:ea typeface="Libre Franklin"/>
                <a:cs typeface="Libre Franklin"/>
                <a:sym typeface="Libre Franklin"/>
              </a:rPr>
              <a:t>values</a:t>
            </a:r>
            <a:r>
              <a:rPr lang="pt-PT" sz="1600" b="1" i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pt-PT" sz="1600" b="1" dirty="0">
                <a:latin typeface="Libre Franklin"/>
                <a:ea typeface="Libre Franklin"/>
                <a:cs typeface="Libre Franklin"/>
                <a:sym typeface="Libre Franklin"/>
              </a:rPr>
              <a:t>foram substituídos pela média dos valores obtidos anteriormente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A principal razão para este processamento e redução de dados prende-se com a necessidade de </a:t>
            </a:r>
            <a:r>
              <a:rPr lang="pt-PT" sz="1600" b="1" dirty="0">
                <a:latin typeface="Libre Franklin"/>
                <a:ea typeface="Libre Franklin"/>
                <a:cs typeface="Libre Franklin"/>
                <a:sym typeface="Libre Franklin"/>
              </a:rPr>
              <a:t>reduzir o tempo de cálculo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 dos algoritmos de aprendizagem, </a:t>
            </a:r>
            <a:r>
              <a:rPr lang="pt-PT" sz="1600" b="1" dirty="0">
                <a:latin typeface="Libre Franklin"/>
                <a:ea typeface="Libre Franklin"/>
                <a:cs typeface="Libre Franklin"/>
                <a:sym typeface="Libre Franklin"/>
              </a:rPr>
              <a:t>melhorando a sua precisão</a:t>
            </a:r>
            <a:r>
              <a:rPr lang="pt-PT" sz="1600" dirty="0">
                <a:latin typeface="Libre Franklin"/>
                <a:ea typeface="Libre Franklin"/>
                <a:cs typeface="Libre Franklin"/>
                <a:sym typeface="Libre Franklin"/>
              </a:rPr>
              <a:t> ao combinar fatores que realmente interessam.</a:t>
            </a: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Utilizaremos ainda, para normalização dos dados o </a:t>
            </a:r>
            <a:r>
              <a:rPr lang="pt-PT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StandardScaler</a:t>
            </a:r>
            <a:r>
              <a:rPr lang="pt-PT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 módulo </a:t>
            </a:r>
            <a:r>
              <a:rPr lang="pt-PT" sz="1600" b="1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sklearn.preprocessing</a:t>
            </a:r>
            <a:r>
              <a:rPr lang="pt-PT" sz="160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728280" y="1415160"/>
            <a:ext cx="378792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i="0" u="none" strike="noStrike" cap="non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DE APRENDIZAGEM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727573" y="1725182"/>
            <a:ext cx="110163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Um modelo procura prever as classes de novos exemplos através do conjunto de treino com indivíduos previamente classificados. Para escolher o conjunto de treino e conjunto de teste, atual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mente, optou-se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por um 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split 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70/30%.</a:t>
            </a:r>
            <a:r>
              <a:rPr lang="pt-PT" sz="16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Os modelos escolhidos são: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Á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rvore de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lang="pt-PT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ecisão, Rede Neuro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nal e </a:t>
            </a:r>
            <a:r>
              <a:rPr lang="pt-PT" sz="1600" i="1">
                <a:latin typeface="Libre Franklin"/>
                <a:ea typeface="Libre Franklin"/>
                <a:cs typeface="Libre Franklin"/>
                <a:sym typeface="Libre Franklin"/>
              </a:rPr>
              <a:t>k-nearest neighbor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 b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46159" y="3162135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Árvore de decisão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27575" y="3532500"/>
            <a:ext cx="110163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árvores de decisão têm como objetivo dividir um conjunto de dados em subconjuntos cada vez mais pequenos, construindo assim uma árvore com nós de decisão e folhas a representar uma classificação. 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Serão utilizados os métodos do </a:t>
            </a:r>
            <a:r>
              <a:rPr lang="pt-PT" sz="1500" b="1">
                <a:latin typeface="Libre Franklin"/>
                <a:ea typeface="Libre Franklin"/>
                <a:cs typeface="Libre Franklin"/>
                <a:sym typeface="Libre Franklin"/>
              </a:rPr>
              <a:t>sklearn.tree.DecisionTreeClassifier 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para se proceder à classificação. Atualmente, e com as opções </a:t>
            </a:r>
            <a:r>
              <a:rPr lang="pt-PT" sz="1500" i="1">
                <a:latin typeface="Libre Franklin"/>
                <a:ea typeface="Libre Franklin"/>
                <a:cs typeface="Libre Franklin"/>
                <a:sym typeface="Libre Franklin"/>
              </a:rPr>
              <a:t>default 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do método, obtém-se um </a:t>
            </a:r>
            <a:r>
              <a:rPr lang="pt-PT" sz="1500" b="1" i="1">
                <a:latin typeface="Libre Franklin"/>
                <a:ea typeface="Libre Franklin"/>
                <a:cs typeface="Libre Franklin"/>
                <a:sym typeface="Libre Franklin"/>
              </a:rPr>
              <a:t>accuracy_score </a:t>
            </a:r>
            <a:r>
              <a:rPr lang="pt-PT" sz="1500" b="1">
                <a:latin typeface="Libre Franklin"/>
                <a:ea typeface="Libre Franklin"/>
                <a:cs typeface="Libre Franklin"/>
                <a:sym typeface="Libre Franklin"/>
              </a:rPr>
              <a:t>de  ~0.46</a:t>
            </a:r>
            <a:r>
              <a:rPr lang="pt-PT" sz="1500"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5dfabd0d_0_1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775dfabd0d_0_1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775dfabd0d_0_1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775dfabd0d_0_1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75dfabd0d_0_1"/>
          <p:cNvSpPr/>
          <p:nvPr/>
        </p:nvSpPr>
        <p:spPr>
          <a:xfrm>
            <a:off x="729000" y="1742950"/>
            <a:ext cx="109008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algoritmo KNN é baseado em instâncias</a:t>
            </a:r>
            <a:r>
              <a:rPr lang="pt-PT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 denominado “preguiçoso”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É baseado em instâncias porque classifica um novo exemplo baseado nas instâncias dos vizinhos mais próximos;;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É considerado “preguiçoso” porque não necessita de treino para a geração do modelo pois não constrói um modelo dos dados.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Desta forma a fase de treino é muito rápida em oposição à fase de teste, que é lenta e dispendiosa em termos de memória.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KNN tem um melhor desempenho quando lida com poucas dimensões.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Quando o número de dimensões aumenta, o tamanho dos dados tem de aumentar consideravelmente;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aumento de dimensões leva também a um aumento do fenómeno de </a:t>
            </a:r>
            <a:r>
              <a:rPr lang="pt-PT" sz="1500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overfitting.</a:t>
            </a:r>
            <a:endParaRPr sz="1500" i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Serão utilizados os métodos da classe </a:t>
            </a:r>
            <a:r>
              <a:rPr lang="pt-PT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sklearn.neighbors.KNeighborsClassifier.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75dfabd0d_0_1"/>
          <p:cNvSpPr txBox="1"/>
          <p:nvPr/>
        </p:nvSpPr>
        <p:spPr>
          <a:xfrm>
            <a:off x="729000" y="1351450"/>
            <a:ext cx="56412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K-nearest neighbor (KNN)</a:t>
            </a:r>
            <a:endParaRPr sz="15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e012c81b_0_0"/>
          <p:cNvSpPr/>
          <p:nvPr/>
        </p:nvSpPr>
        <p:spPr>
          <a:xfrm>
            <a:off x="722425" y="748515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0" i="0" u="none" strike="noStrike" cap="non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84e012c81b_0_0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84e012c81b_0_0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4e012c81b_0_0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84e012c81b_0_0"/>
          <p:cNvSpPr/>
          <p:nvPr/>
        </p:nvSpPr>
        <p:spPr>
          <a:xfrm>
            <a:off x="724809" y="1435973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Libre Franklin"/>
                <a:ea typeface="Libre Franklin"/>
                <a:cs typeface="Libre Franklin"/>
                <a:sym typeface="Libre Franklin"/>
              </a:rPr>
              <a:t>Rede Neuronal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84e012c81b_0_0"/>
          <p:cNvSpPr/>
          <p:nvPr/>
        </p:nvSpPr>
        <p:spPr>
          <a:xfrm>
            <a:off x="722425" y="2021479"/>
            <a:ext cx="110163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</a:rPr>
              <a:t>O modelo de rede neuronal para previsão do vencedor de jogos que pretendemos utilizar será um </a:t>
            </a:r>
            <a:r>
              <a:rPr lang="pt-PT" sz="1600" b="1">
                <a:solidFill>
                  <a:schemeClr val="dk1"/>
                </a:solidFill>
              </a:rPr>
              <a:t>Multi-layer Perceptron (MLP)</a:t>
            </a:r>
            <a:r>
              <a:rPr lang="pt-PT" sz="1600">
                <a:solidFill>
                  <a:schemeClr val="dk1"/>
                </a:solidFill>
              </a:rPr>
              <a:t>, utilizando </a:t>
            </a:r>
            <a:r>
              <a:rPr lang="pt-PT" sz="1600" b="1">
                <a:solidFill>
                  <a:schemeClr val="dk1"/>
                </a:solidFill>
              </a:rPr>
              <a:t>scikit-learn</a:t>
            </a:r>
            <a:r>
              <a:rPr lang="pt-PT" sz="1600">
                <a:solidFill>
                  <a:schemeClr val="dk1"/>
                </a:solidFill>
              </a:rPr>
              <a:t>, particularmente a classe </a:t>
            </a:r>
            <a:r>
              <a:rPr lang="pt-PT" sz="1600" b="1">
                <a:solidFill>
                  <a:schemeClr val="dk1"/>
                </a:solidFill>
              </a:rPr>
              <a:t>MLPClassifier </a:t>
            </a:r>
            <a:r>
              <a:rPr lang="pt-PT" sz="1600">
                <a:solidFill>
                  <a:schemeClr val="dk1"/>
                </a:solidFill>
              </a:rPr>
              <a:t>do módulo sklearn.neural_network.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600">
                <a:solidFill>
                  <a:schemeClr val="dk1"/>
                </a:solidFill>
              </a:rPr>
              <a:t>Partiremos neste momento da implementação presente no jupyter notebook intitulado NN que se encontra no nosso repositório. No momento da escrita deste powerpoint o </a:t>
            </a:r>
            <a:r>
              <a:rPr lang="pt-PT" sz="1600" b="1">
                <a:solidFill>
                  <a:schemeClr val="dk1"/>
                </a:solidFill>
              </a:rPr>
              <a:t>accuracy_score do mesmo é ~0.45</a:t>
            </a:r>
            <a:r>
              <a:rPr lang="pt-PT" sz="1600">
                <a:solidFill>
                  <a:schemeClr val="dk1"/>
                </a:solidFill>
              </a:rPr>
              <a:t>, um valor muito baixo para os nossos objetivos. Alguns dos hiperparâmetros que poderão afetar este resultado são número de hidden layers, o número de neurónios nas mesmas, o parâmetro alpha que é utilizado para L2 Regularization, a função de ativação (activation{‘identity’, ‘logistic’, ‘tanh’, ‘relu’}), entre outros.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6" name="Google Shape;196;g84e012c81b_0_0"/>
          <p:cNvSpPr/>
          <p:nvPr/>
        </p:nvSpPr>
        <p:spPr>
          <a:xfrm>
            <a:off x="724809" y="4284923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>
                <a:latin typeface="Libre Franklin"/>
                <a:ea typeface="Libre Franklin"/>
                <a:cs typeface="Libre Franklin"/>
                <a:sym typeface="Libre Franklin"/>
              </a:rPr>
              <a:t>Futuros melhoramentos aos três modelos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84e012c81b_0_0"/>
          <p:cNvSpPr/>
          <p:nvPr/>
        </p:nvSpPr>
        <p:spPr>
          <a:xfrm>
            <a:off x="804100" y="4715979"/>
            <a:ext cx="110163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600">
                <a:solidFill>
                  <a:schemeClr val="dk1"/>
                </a:solidFill>
              </a:rPr>
              <a:t>Para melhorar os resultado atualmente pouco satisfatorios iremos proceder do seguinte modo: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 b="1">
                <a:solidFill>
                  <a:schemeClr val="dk1"/>
                </a:solidFill>
              </a:rPr>
              <a:t>K-Folds cross-validation </a:t>
            </a:r>
            <a:r>
              <a:rPr lang="pt-PT" sz="1600">
                <a:solidFill>
                  <a:schemeClr val="dk1"/>
                </a:solidFill>
              </a:rPr>
              <a:t>para treino, utilizando o sklearn.model_selection.Kfold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 b="1">
                <a:solidFill>
                  <a:schemeClr val="dk1"/>
                </a:solidFill>
              </a:rPr>
              <a:t>Hyperparamether tunning </a:t>
            </a:r>
            <a:r>
              <a:rPr lang="pt-PT" sz="1600">
                <a:solidFill>
                  <a:schemeClr val="dk1"/>
                </a:solidFill>
              </a:rPr>
              <a:t>utilizando o sklearn.model_selection.GridSearchCV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>
                <a:solidFill>
                  <a:schemeClr val="dk1"/>
                </a:solidFill>
              </a:rPr>
              <a:t>Aumentando o número de dimensões dos dataset: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Mantendo os atributos dos jogadores e das equipas separados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PT" sz="1600">
                <a:solidFill>
                  <a:schemeClr val="dk1"/>
                </a:solidFill>
              </a:rPr>
              <a:t>Acrescentando atributos de resultados nos últimos x jogos, e de resultados em jogos passados contra a   mesma equipa.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Ecrã Panorâmico</PresentationFormat>
  <Paragraphs>100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Libre Franklin</vt:lpstr>
      <vt:lpstr>Franklin Gothic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Claudia</cp:lastModifiedBy>
  <cp:revision>1</cp:revision>
  <dcterms:created xsi:type="dcterms:W3CDTF">2020-03-06T18:53:41Z</dcterms:created>
  <dcterms:modified xsi:type="dcterms:W3CDTF">2020-05-26T21:06:42Z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