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559675" cy="106918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67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600" cy="987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600" cy="987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600" cy="987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600" cy="987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600" cy="987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600" cy="987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600" cy="987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576000" y="729720"/>
            <a:ext cx="11028600" cy="4577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600" cy="987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600" cy="987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600" cy="987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600" cy="987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600" cy="987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600" cy="987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600" cy="987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600" cy="987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600" cy="987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600" cy="987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76000" y="729720"/>
            <a:ext cx="11028600" cy="4577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600" cy="987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600" cy="987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600" cy="987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7840" y="5141880"/>
            <a:ext cx="11289960" cy="12578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PT" sz="4400" b="0" strike="noStrike" spc="-1">
                <a:latin typeface="Arial"/>
              </a:rPr>
              <a:t>Clique para editar o formato do título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b="0" strike="noStrike" spc="-1">
                <a:latin typeface="Arial"/>
              </a:rPr>
              <a:t>Segundo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>
                <a:latin typeface="Arial"/>
              </a:rPr>
              <a:t>Terceiro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000" b="0" strike="noStrike" spc="-1">
                <a:latin typeface="Arial"/>
              </a:rPr>
              <a:t>Quarto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Quinto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Sexto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Sétimo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7" name="PlaceHolder 4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600" cy="987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PT" sz="1800" b="0" strike="noStrike" spc="-1">
                <a:latin typeface="Arial"/>
              </a:rPr>
              <a:t>Clique para editar o formato do título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b="0" strike="noStrike" spc="-1">
                <a:latin typeface="Arial"/>
              </a:rPr>
              <a:t>Segundo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>
                <a:latin typeface="Arial"/>
              </a:rPr>
              <a:t>Terceiro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000" b="0" strike="noStrike" spc="-1">
                <a:latin typeface="Arial"/>
              </a:rPr>
              <a:t>Quarto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Quinto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Sexto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Sétimo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hugomathien/soccer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81040" y="2394000"/>
            <a:ext cx="11028600" cy="214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3600" b="0" strike="noStrike" cap="all" spc="-1">
                <a:solidFill>
                  <a:srgbClr val="404040"/>
                </a:solidFill>
                <a:latin typeface="Franklin Gothic Demi"/>
                <a:ea typeface="DejaVu Sans"/>
              </a:rPr>
              <a:t>Inteligência Artificial</a:t>
            </a:r>
            <a:endParaRPr lang="pt-PT" sz="36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81040" y="4541400"/>
            <a:ext cx="11028600" cy="59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10000"/>
              </a:lnSpc>
              <a:spcBef>
                <a:spcPts val="360"/>
              </a:spcBef>
              <a:spcAft>
                <a:spcPts val="601"/>
              </a:spcAft>
            </a:pPr>
            <a:r>
              <a:rPr lang="pt-PT" sz="1800" b="0" strike="noStrike" cap="all" spc="-1">
                <a:solidFill>
                  <a:srgbClr val="1CADE4"/>
                </a:solidFill>
                <a:latin typeface="Franklin Gothic Book"/>
                <a:ea typeface="DejaVu Sans"/>
              </a:rPr>
              <a:t>prediction of football European teams game outcome </a:t>
            </a:r>
            <a:endParaRPr lang="pt-PT" sz="1800" b="0" strike="noStrike" spc="-1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8959320" y="6423840"/>
            <a:ext cx="2843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53B214CF-F5BE-4E75-A59B-3269F328DF4B}" type="datetime1">
              <a:rPr lang="pt-PT" sz="900" b="0" strike="noStrike" spc="-1">
                <a:solidFill>
                  <a:srgbClr val="404040"/>
                </a:solidFill>
                <a:latin typeface="Franklin Gothic Book"/>
                <a:ea typeface="DejaVu Sans"/>
              </a:rPr>
              <a:t>07/05/2020</a:t>
            </a:fld>
            <a:endParaRPr lang="pt-PT" sz="900" b="0" strike="noStrike" spc="-1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581040" y="5321160"/>
            <a:ext cx="1102860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pt-PT" sz="1800" b="0" strike="noStrike" spc="-1">
                <a:solidFill>
                  <a:srgbClr val="FFFFFF"/>
                </a:solidFill>
                <a:latin typeface="Franklin Gothic Book"/>
                <a:ea typeface="DejaVu Sans"/>
              </a:rPr>
              <a:t>Cláudia Mamede – 201604832@fe.up.pt</a:t>
            </a:r>
            <a:endParaRPr lang="pt-PT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pt-PT" sz="1800" b="0" strike="noStrike" spc="-1">
                <a:solidFill>
                  <a:srgbClr val="FFFFFF"/>
                </a:solidFill>
                <a:latin typeface="Franklin Gothic Book"/>
                <a:ea typeface="DejaVu Sans"/>
              </a:rPr>
              <a:t>João Macedo - 201704464@fe.up.pt</a:t>
            </a:r>
            <a:endParaRPr lang="pt-PT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pt-PT" sz="1800" b="0" strike="noStrike" spc="-1">
                <a:solidFill>
                  <a:srgbClr val="FFFFFF"/>
                </a:solidFill>
                <a:latin typeface="Franklin Gothic Book"/>
                <a:ea typeface="DejaVu Sans"/>
              </a:rPr>
              <a:t>Raúl Viana -  up201208089@fe.up.pt</a:t>
            </a:r>
            <a:endParaRPr lang="pt-PT" sz="1800" b="0" strike="noStrike" spc="-1">
              <a:latin typeface="Arial"/>
            </a:endParaRPr>
          </a:p>
        </p:txBody>
      </p:sp>
      <p:pic>
        <p:nvPicPr>
          <p:cNvPr id="129" name="Picture 2" descr="Resultado de imagem para feup"/>
          <p:cNvPicPr/>
          <p:nvPr/>
        </p:nvPicPr>
        <p:blipFill>
          <a:blip r:embed="rId2"/>
          <a:stretch/>
        </p:blipFill>
        <p:spPr>
          <a:xfrm>
            <a:off x="457200" y="694800"/>
            <a:ext cx="3254040" cy="1249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2"/>
          <p:cNvSpPr/>
          <p:nvPr/>
        </p:nvSpPr>
        <p:spPr>
          <a:xfrm>
            <a:off x="729000" y="771840"/>
            <a:ext cx="10741320" cy="57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PT" sz="2800" b="0" strike="noStrike" cap="all" spc="-1">
                <a:solidFill>
                  <a:srgbClr val="404040"/>
                </a:solidFill>
                <a:latin typeface="Franklin Gothic Demi"/>
                <a:ea typeface="DejaVu Sans"/>
              </a:rPr>
              <a:t>Inteligência Artificial – trabalho 2</a:t>
            </a:r>
            <a:endParaRPr lang="pt-PT" sz="2800" b="0" strike="noStrike" spc="-1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728280" y="1415160"/>
            <a:ext cx="5913152" cy="61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</a:pPr>
            <a:r>
              <a:rPr lang="pt-PT" sz="2000" b="1" strike="noStrike" spc="-1" dirty="0" smtClean="0">
                <a:solidFill>
                  <a:srgbClr val="1CADE4"/>
                </a:solidFill>
                <a:latin typeface="Franklin Gothic Book"/>
                <a:ea typeface="DejaVu Sans"/>
              </a:rPr>
              <a:t>Aprendizagem supervisionada - Classificação</a:t>
            </a:r>
            <a:endParaRPr lang="pt-PT" sz="2000" b="0" strike="noStrike" spc="-1" dirty="0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4" name="CustomShape 5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5" name="CustomShape 6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6" name="CustomShape 7"/>
          <p:cNvSpPr/>
          <p:nvPr/>
        </p:nvSpPr>
        <p:spPr>
          <a:xfrm>
            <a:off x="728280" y="1720440"/>
            <a:ext cx="10771200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600" b="1" strike="noStrike" spc="-1" dirty="0" smtClean="0">
                <a:solidFill>
                  <a:srgbClr val="000000"/>
                </a:solidFill>
                <a:latin typeface="Franklin Gothic Book"/>
                <a:ea typeface="DejaVu Sans"/>
              </a:rPr>
              <a:t>Aprendizagem Supervisionada </a:t>
            </a:r>
            <a:r>
              <a:rPr lang="pt-PT" sz="1600" b="0" strike="noStrike" spc="-1" dirty="0" smtClean="0">
                <a:solidFill>
                  <a:srgbClr val="000000"/>
                </a:solidFill>
                <a:latin typeface="Franklin Gothic Book"/>
                <a:ea typeface="DejaVu Sans"/>
              </a:rPr>
              <a:t>consiste em, partindo de um conjunto de dados previamente “rotulado”, encontrar uma função capaz de mapear esses </a:t>
            </a:r>
            <a:r>
              <a:rPr lang="pt-PT" sz="1600" b="0" i="1" strike="noStrike" spc="-1" dirty="0" smtClean="0">
                <a:solidFill>
                  <a:srgbClr val="000000"/>
                </a:solidFill>
                <a:latin typeface="Franklin Gothic Book"/>
                <a:ea typeface="DejaVu Sans"/>
              </a:rPr>
              <a:t>inputs </a:t>
            </a:r>
            <a:r>
              <a:rPr lang="pt-PT" sz="1600" b="0" strike="noStrike" spc="-1" dirty="0" smtClean="0">
                <a:solidFill>
                  <a:srgbClr val="000000"/>
                </a:solidFill>
                <a:latin typeface="Franklin Gothic Book"/>
                <a:ea typeface="DejaVu Sans"/>
              </a:rPr>
              <a:t>para </a:t>
            </a:r>
            <a:r>
              <a:rPr lang="pt-PT" sz="1600" b="0" i="1" strike="noStrike" spc="-1" dirty="0" smtClean="0">
                <a:solidFill>
                  <a:srgbClr val="000000"/>
                </a:solidFill>
                <a:latin typeface="Franklin Gothic Book"/>
                <a:ea typeface="DejaVu Sans"/>
              </a:rPr>
              <a:t>outputs </a:t>
            </a:r>
            <a:r>
              <a:rPr lang="pt-PT" sz="1600" b="0" strike="noStrike" spc="-1" dirty="0" smtClean="0">
                <a:solidFill>
                  <a:srgbClr val="000000"/>
                </a:solidFill>
                <a:latin typeface="Franklin Gothic Book"/>
                <a:ea typeface="DejaVu Sans"/>
              </a:rPr>
              <a:t>Esta previsão dos </a:t>
            </a:r>
            <a:r>
              <a:rPr lang="pt-PT" sz="1600" b="0" i="1" strike="noStrike" spc="-1" dirty="0" smtClean="0">
                <a:solidFill>
                  <a:srgbClr val="000000"/>
                </a:solidFill>
                <a:latin typeface="Franklin Gothic Book"/>
                <a:ea typeface="DejaVu Sans"/>
              </a:rPr>
              <a:t>outputs </a:t>
            </a:r>
            <a:r>
              <a:rPr lang="pt-PT" sz="1600" b="0" strike="noStrike" spc="-1" dirty="0" smtClean="0">
                <a:solidFill>
                  <a:srgbClr val="000000"/>
                </a:solidFill>
                <a:latin typeface="Franklin Gothic Book"/>
                <a:ea typeface="DejaVu Sans"/>
              </a:rPr>
              <a:t>pode ser obtida de duas maneiras:</a:t>
            </a:r>
            <a:r>
              <a:rPr lang="pt-PT" sz="1600" spc="-1" dirty="0" smtClean="0">
                <a:solidFill>
                  <a:srgbClr val="000000"/>
                </a:solidFill>
                <a:latin typeface="Franklin Gothic Book"/>
                <a:ea typeface="DejaVu Sans"/>
              </a:rPr>
              <a:t> Regressão (estimam-se valores reais, não discretos) e </a:t>
            </a:r>
            <a:r>
              <a:rPr lang="pt-PT" sz="1600" b="1" strike="noStrike" spc="-1" dirty="0" smtClean="0">
                <a:solidFill>
                  <a:srgbClr val="000000"/>
                </a:solidFill>
                <a:latin typeface="Franklin Gothic Book"/>
                <a:ea typeface="DejaVu Sans"/>
              </a:rPr>
              <a:t>Classificação</a:t>
            </a:r>
            <a:r>
              <a:rPr lang="pt-PT" sz="1600" b="0" strike="noStrike" spc="-1" dirty="0" smtClean="0">
                <a:solidFill>
                  <a:srgbClr val="000000"/>
                </a:solidFill>
                <a:latin typeface="Franklin Gothic Book"/>
                <a:ea typeface="DejaVu Sans"/>
              </a:rPr>
              <a:t> (estimas feitas com um conjunto finito de </a:t>
            </a:r>
            <a:r>
              <a:rPr lang="pt-PT" sz="1600" b="0" i="1" strike="noStrike" spc="-1" dirty="0" err="1" smtClean="0">
                <a:solidFill>
                  <a:srgbClr val="000000"/>
                </a:solidFill>
                <a:latin typeface="Franklin Gothic Book"/>
                <a:ea typeface="DejaVu Sans"/>
              </a:rPr>
              <a:t>labels</a:t>
            </a:r>
            <a:r>
              <a:rPr lang="pt-PT" sz="1600" b="0" i="1" strike="noStrike" spc="-1" dirty="0" smtClean="0">
                <a:solidFill>
                  <a:srgbClr val="000000"/>
                </a:solidFill>
                <a:latin typeface="Franklin Gothic Book"/>
                <a:ea typeface="DejaVu Sans"/>
              </a:rPr>
              <a:t>; </a:t>
            </a:r>
            <a:r>
              <a:rPr lang="pt-PT" sz="1600" spc="-1" dirty="0" smtClean="0">
                <a:solidFill>
                  <a:srgbClr val="000000"/>
                </a:solidFill>
                <a:latin typeface="Franklin Gothic Book"/>
                <a:ea typeface="DejaVu Sans"/>
              </a:rPr>
              <a:t>a solução é um valor discreto e corresponde a uma categoria em que o </a:t>
            </a:r>
            <a:r>
              <a:rPr lang="pt-PT" sz="1600" i="1" spc="-1" dirty="0" smtClean="0">
                <a:solidFill>
                  <a:srgbClr val="000000"/>
                </a:solidFill>
                <a:latin typeface="Franklin Gothic Book"/>
                <a:ea typeface="DejaVu Sans"/>
              </a:rPr>
              <a:t>input </a:t>
            </a:r>
            <a:r>
              <a:rPr lang="pt-PT" sz="1600" spc="-1" dirty="0" smtClean="0">
                <a:solidFill>
                  <a:srgbClr val="000000"/>
                </a:solidFill>
                <a:latin typeface="Franklin Gothic Book"/>
                <a:ea typeface="DejaVu Sans"/>
              </a:rPr>
              <a:t>se insere). </a:t>
            </a:r>
          </a:p>
          <a:p>
            <a:pPr algn="just">
              <a:lnSpc>
                <a:spcPct val="150000"/>
              </a:lnSpc>
            </a:pPr>
            <a:endParaRPr lang="pt-PT" sz="1600" b="0" strike="noStrike" spc="-1" dirty="0" smtClean="0">
              <a:solidFill>
                <a:srgbClr val="000000"/>
              </a:solidFill>
              <a:latin typeface="Franklin Gothic Book"/>
              <a:ea typeface="DejaVu Sans"/>
            </a:endParaRPr>
          </a:p>
        </p:txBody>
      </p:sp>
      <p:sp>
        <p:nvSpPr>
          <p:cNvPr id="10" name="CustomShape 7"/>
          <p:cNvSpPr/>
          <p:nvPr/>
        </p:nvSpPr>
        <p:spPr>
          <a:xfrm>
            <a:off x="742500" y="3430181"/>
            <a:ext cx="10742760" cy="4555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b="1" strike="noStrike" spc="-1" dirty="0" smtClean="0">
                <a:solidFill>
                  <a:srgbClr val="000000"/>
                </a:solidFill>
                <a:latin typeface="Franklin Gothic Book"/>
                <a:ea typeface="DejaVu Sans"/>
              </a:rPr>
              <a:t>Especificação do trabalho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2"/>
          <p:cNvSpPr/>
          <p:nvPr/>
        </p:nvSpPr>
        <p:spPr>
          <a:xfrm>
            <a:off x="729000" y="771840"/>
            <a:ext cx="10741320" cy="57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PT" sz="2800" b="0" strike="noStrike" cap="all" spc="-1">
                <a:solidFill>
                  <a:srgbClr val="404040"/>
                </a:solidFill>
                <a:latin typeface="Franklin Gothic Demi"/>
                <a:ea typeface="DejaVu Sans"/>
              </a:rPr>
              <a:t>Inteligência Artificial – trabalho 1</a:t>
            </a:r>
            <a:endParaRPr lang="pt-PT" sz="28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728280" y="1370916"/>
            <a:ext cx="3294000" cy="61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</a:pPr>
            <a:r>
              <a:rPr lang="pt-PT" sz="2000" b="1" strike="noStrike" spc="-1" dirty="0">
                <a:solidFill>
                  <a:srgbClr val="1CADE4"/>
                </a:solidFill>
                <a:latin typeface="Franklin Gothic Book"/>
                <a:ea typeface="DejaVu Sans"/>
              </a:rPr>
              <a:t>DATA SET</a:t>
            </a:r>
            <a:endParaRPr lang="pt-PT" sz="2000" b="0" strike="noStrike" spc="-1" dirty="0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2" name="CustomShape 5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3" name="CustomShape 6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4" name="CustomShape 7"/>
          <p:cNvSpPr/>
          <p:nvPr/>
        </p:nvSpPr>
        <p:spPr>
          <a:xfrm>
            <a:off x="728280" y="2553406"/>
            <a:ext cx="10742760" cy="4555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b="1" strike="noStrike" spc="-1" dirty="0" smtClean="0">
                <a:solidFill>
                  <a:srgbClr val="000000"/>
                </a:solidFill>
                <a:latin typeface="Franklin Gothic Book"/>
                <a:ea typeface="DejaVu Sans"/>
              </a:rPr>
              <a:t>Pré processamento</a:t>
            </a:r>
          </a:p>
        </p:txBody>
      </p:sp>
      <p:sp>
        <p:nvSpPr>
          <p:cNvPr id="145" name="CustomShape 8"/>
          <p:cNvSpPr/>
          <p:nvPr/>
        </p:nvSpPr>
        <p:spPr>
          <a:xfrm>
            <a:off x="727560" y="1865520"/>
            <a:ext cx="1074276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600" b="1" strike="noStrike" spc="-1" dirty="0" smtClean="0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r>
              <a:rPr lang="pt-PT" sz="1600" b="0" i="1" strike="noStrike" spc="-1" dirty="0" smtClean="0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r>
              <a:rPr lang="pt-PT" sz="1600" b="0" strike="noStrike" spc="-1" dirty="0" smtClean="0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endParaRPr lang="pt-PT" sz="1600" b="0" strike="noStrike" spc="-1" dirty="0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lang="pt-PT" sz="16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endParaRPr lang="pt-PT" sz="1600" b="0" strike="noStrike" spc="-1" dirty="0">
              <a:latin typeface="Arial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27560" y="1727625"/>
            <a:ext cx="110167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1600" spc="-1" dirty="0">
                <a:solidFill>
                  <a:srgbClr val="000000"/>
                </a:solidFill>
                <a:latin typeface="Franklin Gothic Book"/>
              </a:rPr>
              <a:t>O </a:t>
            </a:r>
            <a:r>
              <a:rPr lang="pt-PT" sz="1600" i="1" spc="-1" dirty="0">
                <a:solidFill>
                  <a:srgbClr val="000000"/>
                </a:solidFill>
                <a:latin typeface="Franklin Gothic Book"/>
              </a:rPr>
              <a:t>data set</a:t>
            </a:r>
            <a:r>
              <a:rPr lang="pt-PT" sz="1600" spc="-1" dirty="0">
                <a:solidFill>
                  <a:srgbClr val="000000"/>
                </a:solidFill>
                <a:latin typeface="Franklin Gothic Book"/>
              </a:rPr>
              <a:t> utilizado pode ser encontrado em </a:t>
            </a:r>
            <a:r>
              <a:rPr lang="pt-PT" sz="1600" spc="-1" dirty="0">
                <a:solidFill>
                  <a:srgbClr val="000000"/>
                </a:solidFill>
                <a:latin typeface="Franklin Gothic Book"/>
                <a:hlinkClick r:id="rId2"/>
              </a:rPr>
              <a:t>https://www.kaggle.com/hugomathien/soccer</a:t>
            </a:r>
            <a:r>
              <a:rPr lang="pt-PT" sz="1600" spc="-1" dirty="0">
                <a:solidFill>
                  <a:srgbClr val="000000"/>
                </a:solidFill>
                <a:latin typeface="Franklin Gothic Book"/>
              </a:rPr>
              <a:t>. Contém uma base de dados com cerca de 25000 jogos das principais ligas europeias entre 2008 e 2016. A informação é complementada com os atributos das equipas e dos jogadores que integraram esses jogos.  </a:t>
            </a:r>
          </a:p>
        </p:txBody>
      </p:sp>
      <p:sp>
        <p:nvSpPr>
          <p:cNvPr id="3" name="Retângulo 2"/>
          <p:cNvSpPr/>
          <p:nvPr/>
        </p:nvSpPr>
        <p:spPr>
          <a:xfrm>
            <a:off x="727560" y="2978691"/>
            <a:ext cx="1099116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1600" spc="-1" dirty="0" smtClean="0">
                <a:solidFill>
                  <a:srgbClr val="000000"/>
                </a:solidFill>
                <a:latin typeface="Franklin Gothic Book"/>
              </a:rPr>
              <a:t>Existem 3 tipos de dados (numéricos, categóricos e ordinais), no entanto, os modelos de aprendizagem trabalham com variáveis numéricas logo é necessário converter dados categóricos e ordinais. Neste caso, a variável de classe foi transformada numa variável </a:t>
            </a:r>
            <a:r>
              <a:rPr lang="pt-PT" sz="1600" spc="-1" dirty="0" smtClean="0">
                <a:solidFill>
                  <a:srgbClr val="000000"/>
                </a:solidFill>
                <a:latin typeface="Franklin Gothic Book"/>
              </a:rPr>
              <a:t>numérica (</a:t>
            </a:r>
            <a:r>
              <a:rPr lang="pt-PT" sz="1600" spc="-1" dirty="0" err="1" smtClean="0">
                <a:solidFill>
                  <a:srgbClr val="000000"/>
                </a:solidFill>
                <a:latin typeface="Franklin Gothic Book"/>
              </a:rPr>
              <a:t>HomeWin</a:t>
            </a:r>
            <a:r>
              <a:rPr lang="pt-PT" sz="1600" spc="-1" dirty="0" smtClean="0">
                <a:solidFill>
                  <a:srgbClr val="000000"/>
                </a:solidFill>
                <a:latin typeface="Franklin Gothic Book"/>
              </a:rPr>
              <a:t> = 1; </a:t>
            </a:r>
            <a:r>
              <a:rPr lang="pt-PT" sz="1600" spc="-1" dirty="0" err="1" smtClean="0">
                <a:solidFill>
                  <a:srgbClr val="000000"/>
                </a:solidFill>
                <a:latin typeface="Franklin Gothic Book"/>
              </a:rPr>
              <a:t>Draw</a:t>
            </a:r>
            <a:r>
              <a:rPr lang="pt-PT" sz="1600" spc="-1" dirty="0" smtClean="0">
                <a:solidFill>
                  <a:srgbClr val="000000"/>
                </a:solidFill>
                <a:latin typeface="Franklin Gothic Book"/>
              </a:rPr>
              <a:t> = 0 ; </a:t>
            </a:r>
            <a:r>
              <a:rPr lang="pt-PT" sz="1600" spc="-1" dirty="0" err="1" smtClean="0">
                <a:solidFill>
                  <a:srgbClr val="000000"/>
                </a:solidFill>
                <a:latin typeface="Franklin Gothic Book"/>
              </a:rPr>
              <a:t>AwayWin</a:t>
            </a:r>
            <a:r>
              <a:rPr lang="pt-PT" sz="1600" spc="-1" dirty="0" smtClean="0">
                <a:solidFill>
                  <a:srgbClr val="000000"/>
                </a:solidFill>
                <a:latin typeface="Franklin Gothic Book"/>
              </a:rPr>
              <a:t> = -1). </a:t>
            </a:r>
          </a:p>
          <a:p>
            <a:pPr algn="just"/>
            <a:endParaRPr lang="pt-PT" spc="-1" dirty="0" smtClean="0">
              <a:solidFill>
                <a:srgbClr val="000000"/>
              </a:solidFill>
              <a:latin typeface="Franklin Gothic Book"/>
            </a:endParaRPr>
          </a:p>
          <a:p>
            <a:pPr algn="just"/>
            <a:r>
              <a:rPr lang="pt-PT" sz="1600" spc="-1" dirty="0" smtClean="0">
                <a:solidFill>
                  <a:srgbClr val="000000"/>
                </a:solidFill>
                <a:latin typeface="Franklin Gothic Book"/>
              </a:rPr>
              <a:t>Ao longo da análise dos dados verificou-se que existiam </a:t>
            </a:r>
            <a:r>
              <a:rPr lang="pt-PT" sz="1600" b="1" spc="-1" dirty="0" smtClean="0">
                <a:solidFill>
                  <a:srgbClr val="000000"/>
                </a:solidFill>
                <a:latin typeface="Franklin Gothic Book"/>
              </a:rPr>
              <a:t>inúmeros atributos irrelevantes </a:t>
            </a:r>
            <a:r>
              <a:rPr lang="pt-PT" sz="1600" spc="-1" dirty="0" smtClean="0">
                <a:solidFill>
                  <a:srgbClr val="000000"/>
                </a:solidFill>
                <a:latin typeface="Franklin Gothic Book"/>
              </a:rPr>
              <a:t>para o problema de classificação em questão, pelo que estes foram </a:t>
            </a:r>
            <a:r>
              <a:rPr lang="pt-PT" sz="1600" b="1" spc="-1" dirty="0" smtClean="0">
                <a:solidFill>
                  <a:srgbClr val="000000"/>
                </a:solidFill>
                <a:latin typeface="Franklin Gothic Book"/>
              </a:rPr>
              <a:t>removidos</a:t>
            </a:r>
            <a:r>
              <a:rPr lang="pt-PT" sz="1600" spc="-1" dirty="0" smtClean="0">
                <a:solidFill>
                  <a:srgbClr val="000000"/>
                </a:solidFill>
                <a:latin typeface="Franklin Gothic Book"/>
              </a:rPr>
              <a:t> (por exemplo: </a:t>
            </a:r>
            <a:r>
              <a:rPr lang="pt-PT" sz="1600" i="1" spc="-1" dirty="0" err="1" smtClean="0">
                <a:solidFill>
                  <a:srgbClr val="000000"/>
                </a:solidFill>
                <a:latin typeface="Franklin Gothic Book"/>
              </a:rPr>
              <a:t>season</a:t>
            </a:r>
            <a:r>
              <a:rPr lang="pt-PT" sz="1600" i="1" spc="-1" dirty="0" smtClean="0">
                <a:solidFill>
                  <a:srgbClr val="000000"/>
                </a:solidFill>
                <a:latin typeface="Franklin Gothic Book"/>
              </a:rPr>
              <a:t>, country, …</a:t>
            </a:r>
            <a:r>
              <a:rPr lang="pt-PT" sz="1600" spc="-1" dirty="0" smtClean="0">
                <a:solidFill>
                  <a:srgbClr val="000000"/>
                </a:solidFill>
                <a:latin typeface="Franklin Gothic Book"/>
              </a:rPr>
              <a:t>)</a:t>
            </a:r>
            <a:r>
              <a:rPr lang="pt-PT" spc="-1" dirty="0" smtClean="0">
                <a:solidFill>
                  <a:srgbClr val="000000"/>
                </a:solidFill>
                <a:latin typeface="Franklin Gothic Book"/>
              </a:rPr>
              <a:t>. </a:t>
            </a:r>
            <a:r>
              <a:rPr lang="pt-PT" sz="1600" spc="-1" dirty="0" smtClean="0">
                <a:solidFill>
                  <a:srgbClr val="000000"/>
                </a:solidFill>
                <a:latin typeface="Franklin Gothic Book"/>
              </a:rPr>
              <a:t>Posteriormente, procedemos à </a:t>
            </a:r>
            <a:r>
              <a:rPr lang="pt-PT" sz="1600" b="1" spc="-1" dirty="0" smtClean="0">
                <a:solidFill>
                  <a:srgbClr val="000000"/>
                </a:solidFill>
                <a:latin typeface="Franklin Gothic Book"/>
              </a:rPr>
              <a:t>agregação de alguns atributos</a:t>
            </a:r>
            <a:r>
              <a:rPr lang="pt-PT" sz="1600" spc="-1" dirty="0" smtClean="0">
                <a:solidFill>
                  <a:srgbClr val="000000"/>
                </a:solidFill>
                <a:latin typeface="Franklin Gothic Book"/>
              </a:rPr>
              <a:t>: definiram-se os atributos </a:t>
            </a:r>
            <a:r>
              <a:rPr lang="pt-PT" sz="1600" i="1" spc="-1" dirty="0" err="1" smtClean="0">
                <a:solidFill>
                  <a:srgbClr val="000000"/>
                </a:solidFill>
                <a:latin typeface="Franklin Gothic Book"/>
              </a:rPr>
              <a:t>overall_rating_home</a:t>
            </a:r>
            <a:r>
              <a:rPr lang="pt-PT" sz="1600" i="1" spc="-1" dirty="0" smtClean="0">
                <a:solidFill>
                  <a:srgbClr val="000000"/>
                </a:solidFill>
                <a:latin typeface="Franklin Gothic Book"/>
              </a:rPr>
              <a:t>,</a:t>
            </a:r>
            <a:r>
              <a:rPr lang="pt-PT" sz="1600" spc="-1" dirty="0" smtClean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pt-PT" sz="1600" i="1" spc="-1" dirty="0" err="1" smtClean="0">
                <a:solidFill>
                  <a:srgbClr val="000000"/>
                </a:solidFill>
                <a:latin typeface="Franklin Gothic Book"/>
              </a:rPr>
              <a:t>overall_rating_away</a:t>
            </a:r>
            <a:r>
              <a:rPr lang="pt-PT" sz="1600" i="1" spc="-1" dirty="0" smtClean="0">
                <a:solidFill>
                  <a:srgbClr val="000000"/>
                </a:solidFill>
                <a:latin typeface="Franklin Gothic Book"/>
              </a:rPr>
              <a:t>, </a:t>
            </a:r>
            <a:r>
              <a:rPr lang="pt-PT" sz="1600" spc="-1" dirty="0" smtClean="0">
                <a:solidFill>
                  <a:srgbClr val="000000"/>
                </a:solidFill>
                <a:latin typeface="Franklin Gothic Book"/>
              </a:rPr>
              <a:t>entre outros, que condensam a informação relativa aos jogadores de cada equipa (reduzimos o número de colunas ). </a:t>
            </a:r>
          </a:p>
          <a:p>
            <a:pPr algn="just"/>
            <a:endParaRPr lang="pt-PT" sz="1600" spc="-1" dirty="0" smtClean="0">
              <a:solidFill>
                <a:srgbClr val="000000"/>
              </a:solidFill>
              <a:latin typeface="Franklin Gothic Book"/>
            </a:endParaRPr>
          </a:p>
          <a:p>
            <a:pPr algn="just"/>
            <a:r>
              <a:rPr lang="pt-PT" sz="1600" spc="-1" dirty="0" smtClean="0">
                <a:solidFill>
                  <a:srgbClr val="000000"/>
                </a:solidFill>
                <a:latin typeface="Franklin Gothic Book"/>
              </a:rPr>
              <a:t>Encontraram-se também algumas entradas na base de dados com </a:t>
            </a:r>
            <a:r>
              <a:rPr lang="pt-PT" sz="1600" b="1" i="1" spc="-1" dirty="0" err="1" smtClean="0">
                <a:solidFill>
                  <a:srgbClr val="000000"/>
                </a:solidFill>
                <a:latin typeface="Franklin Gothic Book"/>
              </a:rPr>
              <a:t>missing</a:t>
            </a:r>
            <a:r>
              <a:rPr lang="pt-PT" sz="1600" b="1" i="1" spc="-1" dirty="0" smtClean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pt-PT" sz="1600" b="1" i="1" spc="-1" dirty="0" err="1" smtClean="0">
                <a:solidFill>
                  <a:srgbClr val="000000"/>
                </a:solidFill>
                <a:latin typeface="Franklin Gothic Book"/>
              </a:rPr>
              <a:t>values</a:t>
            </a:r>
            <a:r>
              <a:rPr lang="pt-PT" sz="1600" b="1" i="1" spc="-1" dirty="0" smtClean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pt-PT" sz="1600" b="1" spc="-1" dirty="0" smtClean="0">
                <a:solidFill>
                  <a:srgbClr val="000000"/>
                </a:solidFill>
                <a:latin typeface="Franklin Gothic Book"/>
              </a:rPr>
              <a:t>em atributos bastante importantes </a:t>
            </a:r>
            <a:r>
              <a:rPr lang="pt-PT" sz="1600" spc="-1" dirty="0" smtClean="0">
                <a:solidFill>
                  <a:srgbClr val="000000"/>
                </a:solidFill>
                <a:latin typeface="Franklin Gothic Book"/>
              </a:rPr>
              <a:t>(relativos aos jogadores e identificação das próprias equipas) o que </a:t>
            </a:r>
            <a:r>
              <a:rPr lang="pt-PT" sz="1600" b="1" spc="-1" dirty="0" smtClean="0">
                <a:solidFill>
                  <a:srgbClr val="000000"/>
                </a:solidFill>
                <a:latin typeface="Franklin Gothic Book"/>
              </a:rPr>
              <a:t>impossibilitou a utilização dessas mesmas entradas</a:t>
            </a:r>
            <a:r>
              <a:rPr lang="pt-PT" sz="1600" spc="-1" dirty="0" smtClean="0">
                <a:solidFill>
                  <a:srgbClr val="000000"/>
                </a:solidFill>
                <a:latin typeface="Franklin Gothic Book"/>
              </a:rPr>
              <a:t>. Poderia ter-se utilizado, por exemplo, uma estratégia como a substituição dos valores de </a:t>
            </a:r>
            <a:r>
              <a:rPr lang="pt-PT" sz="1600" i="1" spc="-1" dirty="0" err="1" smtClean="0">
                <a:solidFill>
                  <a:srgbClr val="000000"/>
                </a:solidFill>
                <a:latin typeface="Franklin Gothic Book"/>
              </a:rPr>
              <a:t>overall</a:t>
            </a:r>
            <a:r>
              <a:rPr lang="pt-PT" sz="1600" i="1" spc="-1" dirty="0" smtClean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pt-PT" sz="1600" spc="-1" dirty="0" smtClean="0">
                <a:solidFill>
                  <a:srgbClr val="000000"/>
                </a:solidFill>
                <a:latin typeface="Franklin Gothic Book"/>
              </a:rPr>
              <a:t>por médias obtidas em outros jogos, contudo, não tendo a identificação das equipas isso torna-se impossível.</a:t>
            </a:r>
          </a:p>
          <a:p>
            <a:pPr algn="just"/>
            <a:endParaRPr lang="pt-PT" sz="1600" spc="-1" dirty="0">
              <a:solidFill>
                <a:srgbClr val="000000"/>
              </a:solidFill>
              <a:latin typeface="Franklin Gothic Book"/>
            </a:endParaRPr>
          </a:p>
          <a:p>
            <a:pPr algn="just"/>
            <a:endParaRPr lang="pt-PT" sz="1600" spc="-1" dirty="0">
              <a:solidFill>
                <a:srgbClr val="000000"/>
              </a:solidFill>
              <a:latin typeface="Franklin Gothic Book"/>
            </a:endParaRPr>
          </a:p>
          <a:p>
            <a:pPr algn="just"/>
            <a:endParaRPr lang="pt-PT" spc="-1" dirty="0">
              <a:solidFill>
                <a:srgbClr val="000000"/>
              </a:solidFill>
              <a:latin typeface="Franklin Gothic Boo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2"/>
          <p:cNvSpPr/>
          <p:nvPr/>
        </p:nvSpPr>
        <p:spPr>
          <a:xfrm>
            <a:off x="729000" y="771840"/>
            <a:ext cx="10741320" cy="57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PT" sz="2800" b="0" strike="noStrike" cap="all" spc="-1" dirty="0">
                <a:solidFill>
                  <a:srgbClr val="404040"/>
                </a:solidFill>
                <a:latin typeface="Franklin Gothic Demi"/>
                <a:ea typeface="DejaVu Sans"/>
              </a:rPr>
              <a:t>Inteligência Artificial – trabalho 2</a:t>
            </a:r>
            <a:endParaRPr lang="pt-PT" sz="2800" b="0" strike="noStrike" spc="-1" dirty="0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1" name="CustomShape 5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2" name="CustomShape 6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CustomShape 3"/>
          <p:cNvSpPr/>
          <p:nvPr/>
        </p:nvSpPr>
        <p:spPr>
          <a:xfrm>
            <a:off x="728280" y="1415160"/>
            <a:ext cx="3788302" cy="61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</a:pPr>
            <a:r>
              <a:rPr lang="pt-PT" sz="2000" b="1" strike="noStrike" spc="-1" dirty="0" smtClean="0">
                <a:solidFill>
                  <a:srgbClr val="1CADE4"/>
                </a:solidFill>
                <a:latin typeface="Franklin Gothic Book"/>
                <a:ea typeface="DejaVu Sans"/>
              </a:rPr>
              <a:t>MODELOS DE APRENDIZAGEM</a:t>
            </a:r>
            <a:endParaRPr lang="pt-PT" sz="2000" b="0" strike="noStrike" spc="-1" dirty="0">
              <a:latin typeface="Arial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27560" y="1771869"/>
            <a:ext cx="110167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1600" dirty="0" smtClean="0">
                <a:latin typeface="Franklin Gothic Book" panose="020B0503020102020204" pitchFamily="34" charset="0"/>
              </a:rPr>
              <a:t>Um modelo procura prever as classes de novos exemplos através do conjunto de treino com indivíduos previamente classificados. </a:t>
            </a:r>
            <a:r>
              <a:rPr lang="pt-PT" sz="1600" spc="-1" dirty="0" smtClean="0">
                <a:solidFill>
                  <a:srgbClr val="000000"/>
                </a:solidFill>
                <a:latin typeface="Franklin Gothic Book" panose="020B0503020102020204" pitchFamily="34" charset="0"/>
              </a:rPr>
              <a:t>Para escolher o conjunto de treino e conjunto de teste, irá optar-se por um </a:t>
            </a:r>
            <a:r>
              <a:rPr lang="pt-PT" sz="1600" i="1" spc="-1" dirty="0" err="1" smtClean="0">
                <a:solidFill>
                  <a:srgbClr val="000000"/>
                </a:solidFill>
                <a:latin typeface="Franklin Gothic Book" panose="020B0503020102020204" pitchFamily="34" charset="0"/>
              </a:rPr>
              <a:t>random</a:t>
            </a:r>
            <a:r>
              <a:rPr lang="pt-PT" sz="1600" i="1" spc="-1" dirty="0" smtClean="0">
                <a:solidFill>
                  <a:srgbClr val="000000"/>
                </a:solidFill>
                <a:latin typeface="Franklin Gothic Book" panose="020B0503020102020204" pitchFamily="34" charset="0"/>
              </a:rPr>
              <a:t> </a:t>
            </a:r>
            <a:r>
              <a:rPr lang="pt-PT" sz="1600" i="1" spc="-1" dirty="0" err="1" smtClean="0">
                <a:solidFill>
                  <a:srgbClr val="000000"/>
                </a:solidFill>
                <a:latin typeface="Franklin Gothic Book" panose="020B0503020102020204" pitchFamily="34" charset="0"/>
              </a:rPr>
              <a:t>split</a:t>
            </a:r>
            <a:r>
              <a:rPr lang="pt-PT" sz="1600" i="1" spc="-1" dirty="0" smtClean="0">
                <a:solidFill>
                  <a:srgbClr val="000000"/>
                </a:solidFill>
                <a:latin typeface="Franklin Gothic Book" panose="020B0503020102020204" pitchFamily="34" charset="0"/>
              </a:rPr>
              <a:t> </a:t>
            </a:r>
            <a:r>
              <a:rPr lang="pt-PT" sz="1600" spc="-1" dirty="0" smtClean="0">
                <a:solidFill>
                  <a:srgbClr val="000000"/>
                </a:solidFill>
                <a:latin typeface="Franklin Gothic Book" panose="020B0503020102020204" pitchFamily="34" charset="0"/>
              </a:rPr>
              <a:t>de 70/30%.</a:t>
            </a:r>
            <a:r>
              <a:rPr lang="pt-PT" sz="1600" i="1" spc="-1" dirty="0" smtClean="0">
                <a:solidFill>
                  <a:srgbClr val="000000"/>
                </a:solidFill>
                <a:latin typeface="Franklin Gothic Book" panose="020B0503020102020204" pitchFamily="34" charset="0"/>
              </a:rPr>
              <a:t>  </a:t>
            </a:r>
            <a:endParaRPr lang="pt-PT" sz="1600" spc="-1" dirty="0" smtClean="0">
              <a:solidFill>
                <a:srgbClr val="000000"/>
              </a:solidFill>
              <a:latin typeface="Franklin Gothic Book" panose="020B0503020102020204" pitchFamily="34" charset="0"/>
            </a:endParaRPr>
          </a:p>
          <a:p>
            <a:pPr algn="just"/>
            <a:r>
              <a:rPr lang="pt-PT" sz="1600" spc="-1" dirty="0" smtClean="0">
                <a:solidFill>
                  <a:srgbClr val="000000"/>
                </a:solidFill>
                <a:latin typeface="Franklin Gothic Book" panose="020B0503020102020204" pitchFamily="34" charset="0"/>
              </a:rPr>
              <a:t>Os modelos escolhidos são: árvore de decisão</a:t>
            </a:r>
            <a:r>
              <a:rPr lang="pt-PT" sz="1600" spc="-1" dirty="0" smtClean="0">
                <a:solidFill>
                  <a:srgbClr val="000000"/>
                </a:solidFill>
                <a:latin typeface="Franklin Gothic Book"/>
              </a:rPr>
              <a:t>, // Continuar</a:t>
            </a:r>
            <a:endParaRPr lang="pt-PT" sz="1600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" name="CustomShape 7"/>
          <p:cNvSpPr/>
          <p:nvPr/>
        </p:nvSpPr>
        <p:spPr>
          <a:xfrm>
            <a:off x="721620" y="2659252"/>
            <a:ext cx="10742760" cy="4555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b="1" strike="noStrike" spc="-1" dirty="0" smtClean="0">
                <a:solidFill>
                  <a:srgbClr val="000000"/>
                </a:solidFill>
                <a:latin typeface="Franklin Gothic Book"/>
                <a:ea typeface="DejaVu Sans"/>
              </a:rPr>
              <a:t>Árvore de decisão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721620" y="3114846"/>
            <a:ext cx="1101672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1600" spc="-1" dirty="0" smtClean="0">
                <a:solidFill>
                  <a:srgbClr val="000000"/>
                </a:solidFill>
                <a:latin typeface="Franklin Gothic Book"/>
              </a:rPr>
              <a:t>As árvores de decisão têm como objetivo dividir um conjunto de dados em subconjuntos cada vez mais pequenos, construindo assim uma árvore com nós de decisão e folhas a representar uma classificação. Existem vários algoritmos para construir a árvore, contudo, e considerando que nem todos os nossos dados de entrada têm valores discretos, optou-se pelo </a:t>
            </a:r>
            <a:r>
              <a:rPr lang="pt-PT" sz="1600" b="1" spc="-1" dirty="0" smtClean="0">
                <a:solidFill>
                  <a:srgbClr val="000000"/>
                </a:solidFill>
                <a:latin typeface="Franklin Gothic Book"/>
              </a:rPr>
              <a:t>C4.5.</a:t>
            </a:r>
          </a:p>
          <a:p>
            <a:pPr algn="just"/>
            <a:endParaRPr lang="pt-PT" sz="1600" b="1" spc="-1" dirty="0" smtClean="0">
              <a:solidFill>
                <a:srgbClr val="000000"/>
              </a:solidFill>
              <a:latin typeface="Franklin Gothic Book"/>
            </a:endParaRPr>
          </a:p>
          <a:p>
            <a:pPr algn="just"/>
            <a:r>
              <a:rPr lang="pt-PT" sz="1600" spc="-1" dirty="0" smtClean="0">
                <a:solidFill>
                  <a:srgbClr val="000000"/>
                </a:solidFill>
                <a:latin typeface="Franklin Gothic Book"/>
              </a:rPr>
              <a:t>Para avaliar a ordem pela qual cada atributo aparece na árvore irá avaliar-se o </a:t>
            </a:r>
            <a:r>
              <a:rPr lang="pt-PT" sz="1600" b="1" spc="-1" dirty="0" smtClean="0">
                <a:solidFill>
                  <a:srgbClr val="000000"/>
                </a:solidFill>
                <a:latin typeface="Franklin Gothic Book"/>
              </a:rPr>
              <a:t>ganho de informação </a:t>
            </a:r>
            <a:r>
              <a:rPr lang="pt-PT" sz="1600" spc="-1" dirty="0" smtClean="0">
                <a:solidFill>
                  <a:srgbClr val="000000"/>
                </a:solidFill>
                <a:latin typeface="Franklin Gothic Book"/>
              </a:rPr>
              <a:t>obtido com esse atributo e, </a:t>
            </a:r>
            <a:r>
              <a:rPr lang="pt-PT" sz="1600" b="1" spc="-1" dirty="0" smtClean="0">
                <a:solidFill>
                  <a:srgbClr val="000000"/>
                </a:solidFill>
                <a:latin typeface="Franklin Gothic Book"/>
              </a:rPr>
              <a:t>quanto maior for o ganho mais próximo da </a:t>
            </a:r>
            <a:r>
              <a:rPr lang="pt-PT" sz="1600" b="1" i="1" spc="-1" dirty="0" err="1" smtClean="0">
                <a:solidFill>
                  <a:srgbClr val="000000"/>
                </a:solidFill>
                <a:latin typeface="Franklin Gothic Book"/>
              </a:rPr>
              <a:t>root</a:t>
            </a:r>
            <a:r>
              <a:rPr lang="pt-PT" sz="1600" b="1" i="1" spc="-1" dirty="0" smtClean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pt-PT" sz="1600" b="1" spc="-1" dirty="0" smtClean="0">
                <a:solidFill>
                  <a:srgbClr val="000000"/>
                </a:solidFill>
                <a:latin typeface="Franklin Gothic Book"/>
              </a:rPr>
              <a:t>da árvore esse nó de decisão estará</a:t>
            </a:r>
            <a:r>
              <a:rPr lang="pt-PT" sz="1600" spc="-1" dirty="0" smtClean="0">
                <a:solidFill>
                  <a:srgbClr val="000000"/>
                </a:solidFill>
                <a:latin typeface="Franklin Gothic Book"/>
              </a:rPr>
              <a:t>.</a:t>
            </a:r>
          </a:p>
          <a:p>
            <a:pPr algn="just"/>
            <a:endParaRPr lang="pt-PT" sz="1600" spc="-1" dirty="0" smtClean="0">
              <a:solidFill>
                <a:srgbClr val="000000"/>
              </a:solidFill>
              <a:latin typeface="Franklin Gothic Book"/>
            </a:endParaRPr>
          </a:p>
          <a:p>
            <a:pPr algn="just"/>
            <a:endParaRPr lang="pt-PT" sz="1600" spc="-1" dirty="0">
              <a:solidFill>
                <a:srgbClr val="000000"/>
              </a:solidFill>
              <a:latin typeface="Franklin Gothic Boo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2"/>
          <p:cNvSpPr/>
          <p:nvPr/>
        </p:nvSpPr>
        <p:spPr>
          <a:xfrm>
            <a:off x="729000" y="771840"/>
            <a:ext cx="10741320" cy="57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PT" sz="2800" b="0" strike="noStrike" cap="all" spc="-1">
                <a:solidFill>
                  <a:srgbClr val="404040"/>
                </a:solidFill>
                <a:latin typeface="Franklin Gothic Demi"/>
                <a:ea typeface="DejaVu Sans"/>
              </a:rPr>
              <a:t>Inteligência Artificial – trabalho 2</a:t>
            </a:r>
            <a:endParaRPr lang="pt-PT" sz="2800" b="0" strike="noStrike" spc="-1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748440" y="1409400"/>
            <a:ext cx="8943120" cy="61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</a:pPr>
            <a:r>
              <a:rPr lang="pt-PT" sz="2000" b="1" strike="noStrike" spc="-1">
                <a:solidFill>
                  <a:srgbClr val="1CADE4"/>
                </a:solidFill>
                <a:latin typeface="Franklin Gothic Book"/>
                <a:ea typeface="DejaVu Sans"/>
              </a:rPr>
              <a:t>TRABALHOS RELACIONADOS</a:t>
            </a:r>
            <a:endParaRPr lang="pt-PT" sz="2000" b="0" strike="noStrike" spc="-1"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9" name="CustomShape 5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0" name="CustomShape 6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81040" y="814320"/>
            <a:ext cx="11028960" cy="49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PT" sz="2800" b="0" strike="noStrike" cap="all" spc="-1">
                <a:solidFill>
                  <a:srgbClr val="404040"/>
                </a:solidFill>
                <a:latin typeface="Franklin Gothic Demi"/>
                <a:ea typeface="DejaVu Sans"/>
              </a:rPr>
              <a:t>Inteligência Artificial – trabalho 1</a:t>
            </a:r>
            <a:endParaRPr lang="pt-PT" sz="28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81040" y="1653480"/>
            <a:ext cx="287496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PT" sz="1600" b="0" strike="noStrike" spc="-1">
                <a:solidFill>
                  <a:srgbClr val="1CADE4"/>
                </a:solidFill>
                <a:latin typeface="Franklin Gothic Book"/>
                <a:ea typeface="DejaVu Sans"/>
              </a:rPr>
              <a:t>DESENVOLVIMENTO</a:t>
            </a:r>
            <a:endParaRPr lang="pt-PT" sz="1600" b="0" strike="noStrike" spc="-1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1916640" y="2943720"/>
            <a:ext cx="750204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47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1" strike="noStrike" spc="-1">
                <a:solidFill>
                  <a:srgbClr val="000000"/>
                </a:solidFill>
                <a:latin typeface="Franklin Gothic Book"/>
                <a:ea typeface="DejaVu Sans"/>
              </a:rPr>
              <a:t>Ambiente de desenvolvimento: </a:t>
            </a:r>
            <a:r>
              <a:rPr lang="pt-PT" sz="1800" b="0" strike="noStrike" spc="-1">
                <a:solidFill>
                  <a:srgbClr val="000000"/>
                </a:solidFill>
                <a:latin typeface="Franklin Gothic Book"/>
                <a:ea typeface="DejaVu Sans"/>
              </a:rPr>
              <a:t>Jupyter Notebook</a:t>
            </a:r>
            <a:endParaRPr lang="pt-PT" sz="1800" b="0" strike="noStrike" spc="-1">
              <a:latin typeface="Arial"/>
            </a:endParaRPr>
          </a:p>
          <a:p>
            <a:pPr marL="285840" indent="-2847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1" strike="noStrike" spc="-1">
                <a:solidFill>
                  <a:srgbClr val="000000"/>
                </a:solidFill>
                <a:latin typeface="Franklin Gothic Book"/>
                <a:ea typeface="DejaVu Sans"/>
              </a:rPr>
              <a:t>Bibliotecas:</a:t>
            </a:r>
            <a:endParaRPr lang="pt-PT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549</Words>
  <Application>Microsoft Office PowerPoint</Application>
  <PresentationFormat>Ecrã Panorâmico</PresentationFormat>
  <Paragraphs>36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6</vt:i4>
      </vt:variant>
    </vt:vector>
  </HeadingPairs>
  <TitlesOfParts>
    <vt:vector size="14" baseType="lpstr">
      <vt:lpstr>Arial</vt:lpstr>
      <vt:lpstr>DejaVu Sans</vt:lpstr>
      <vt:lpstr>Franklin Gothic Book</vt:lpstr>
      <vt:lpstr>Franklin Gothic Demi</vt:lpstr>
      <vt:lpstr>Symbol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</dc:title>
  <dc:subject/>
  <dc:creator/>
  <dc:description/>
  <cp:lastModifiedBy>Claudia</cp:lastModifiedBy>
  <cp:revision>23</cp:revision>
  <dcterms:created xsi:type="dcterms:W3CDTF">2020-03-06T18:53:41Z</dcterms:created>
  <dcterms:modified xsi:type="dcterms:W3CDTF">2020-05-07T17:50:01Z</dcterms:modified>
  <dc:language>pt-PT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Ecrã Panorâmico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