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12192000"/>
  <p:notesSz cx="7559675" cy="10691800"/>
  <p:embeddedFontLst>
    <p:embeddedFont>
      <p:font typeface="Libre Franklin"/>
      <p:regular r:id="rId19"/>
      <p:bold r:id="rId20"/>
      <p:italic r:id="rId21"/>
      <p:boldItalic r:id="rId22"/>
    </p:embeddedFont>
    <p:embeddedFont>
      <p:font typeface="Franklin Gothic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6OANeWR9YRL8NfN7B8cNT4oHv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EE4250-2E95-42B0-9397-4F970C42CDAE}">
  <a:tblStyle styleId="{A8EE4250-2E95-42B0-9397-4F970C42C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11" Type="http://schemas.openxmlformats.org/officeDocument/2006/relationships/slide" Target="slides/slide4.xml"/><Relationship Id="rId22" Type="http://schemas.openxmlformats.org/officeDocument/2006/relationships/font" Target="fonts/LibreFranklin-boldItalic.fntdata"/><Relationship Id="rId10" Type="http://schemas.openxmlformats.org/officeDocument/2006/relationships/slide" Target="slides/slide3.xml"/><Relationship Id="rId21" Type="http://schemas.openxmlformats.org/officeDocument/2006/relationships/font" Target="fonts/LibreFranklin-italic.fntdata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font" Target="fonts/FranklinGothic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LibreFranklin-regular.fnt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75dfabd0d_0_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775dfabd0d_0_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75dfabd0d_0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775dfabd0d_0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75dfabd0d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775dfabd0d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4e012c81b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84e012c81b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idx="1" type="subTitle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7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8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9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"/>
          <p:cNvSpPr txBox="1"/>
          <p:nvPr>
            <p:ph idx="1" type="subTitle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2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3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4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5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idx="1" type="subTitle"/>
          </p:nvPr>
        </p:nvSpPr>
        <p:spPr>
          <a:xfrm>
            <a:off x="576000" y="729720"/>
            <a:ext cx="11028240" cy="457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8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8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8"/>
          <p:cNvSpPr/>
          <p:nvPr/>
        </p:nvSpPr>
        <p:spPr>
          <a:xfrm>
            <a:off x="447840" y="5141880"/>
            <a:ext cx="11289600" cy="12574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2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type="title"/>
          </p:nvPr>
        </p:nvSpPr>
        <p:spPr>
          <a:xfrm>
            <a:off x="576000" y="729720"/>
            <a:ext cx="11028240" cy="98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hugomathien/socc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hugomathien/socc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/>
          <p:nvPr/>
        </p:nvSpPr>
        <p:spPr>
          <a:xfrm>
            <a:off x="581040" y="2394000"/>
            <a:ext cx="11028240" cy="2145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36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581040" y="4541400"/>
            <a:ext cx="11028240" cy="59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PREDICTION OF FOOTBALL EUROPEAN TEAMS GAME OUTCOME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959320" y="6423840"/>
            <a:ext cx="284328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07-05-2020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581040" y="5321160"/>
            <a:ext cx="1102824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Cláudia Mamede – 201604832@fe.up.pt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João Macedo - 201704464@fe.up.pt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Raúl Viana -  up201208089@fe.up.pt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feup" id="176" name="Google Shape;1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94800"/>
            <a:ext cx="3253680" cy="124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748440" y="1409400"/>
            <a:ext cx="894276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TRABALHOS RELACIONADOS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/>
          <p:nvPr/>
        </p:nvSpPr>
        <p:spPr>
          <a:xfrm>
            <a:off x="581040" y="814320"/>
            <a:ext cx="11028600" cy="498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581040" y="1653480"/>
            <a:ext cx="2874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DESENVOLVIMENTO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1916640" y="2943720"/>
            <a:ext cx="750168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8440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pt-PT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Ambiente de desenvolvimento: </a:t>
            </a:r>
            <a:r>
              <a:rPr b="0" i="0" lang="pt-PT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Jupyter Notebook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4400" lvl="0" marL="2858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pt-PT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Bibliotecas: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728280" y="1415160"/>
            <a:ext cx="591264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Aprendizagem supervisionada - Classificação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728280" y="1756440"/>
            <a:ext cx="10770840" cy="227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Aprendizagem Supervisionada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consiste em, partindo de um conjunto de dados previamente “rotulado”, encontrar uma função capaz de mapear esses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inputs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outputs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Esta previsão dos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outputs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pode ser obtida de duas maneiras: Regressão (estimam-se valores reais, não discretos) e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Classificação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(estimas feitas com um conjunto finito de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labels;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solução é um valor discreto e corresponde a uma categoria em que o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 insere).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42675" y="3682053"/>
            <a:ext cx="10742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Especificação do trabalho</a:t>
            </a:r>
            <a:endParaRPr b="1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>
                <a:solidFill>
                  <a:schemeClr val="dk1"/>
                </a:solidFill>
              </a:rPr>
              <a:t>A partir do </a:t>
            </a:r>
            <a:r>
              <a:rPr i="1" lang="pt-PT" sz="1800">
                <a:solidFill>
                  <a:schemeClr val="dk1"/>
                </a:solidFill>
              </a:rPr>
              <a:t>data set </a:t>
            </a:r>
            <a:r>
              <a:rPr lang="pt-PT" sz="1800">
                <a:solidFill>
                  <a:schemeClr val="dk1"/>
                </a:solidFill>
              </a:rPr>
              <a:t>utilizado espera-se aplicar uma correta rotulação do desfecho de um evento, neste caso um jogo de futebol. Esta rotulação será realizada por um de </a:t>
            </a:r>
            <a:r>
              <a:rPr lang="pt-PT" sz="1800"/>
              <a:t>três </a:t>
            </a:r>
            <a:r>
              <a:rPr lang="pt-PT" sz="1800">
                <a:solidFill>
                  <a:schemeClr val="dk1"/>
                </a:solidFill>
              </a:rPr>
              <a:t>algoritmos, sendo que posteriormente será analisada a exatidão dos resultados e as diferenças entre estes algortimos.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728280" y="1370880"/>
            <a:ext cx="329364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"/>
          <p:cNvSpPr/>
          <p:nvPr/>
        </p:nvSpPr>
        <p:spPr>
          <a:xfrm>
            <a:off x="728280" y="2705880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Fatores</a:t>
            </a:r>
            <a:r>
              <a:rPr b="1" lang="pt-PT" sz="1800">
                <a:latin typeface="Libre Franklin"/>
                <a:ea typeface="Libre Franklin"/>
                <a:cs typeface="Libre Franklin"/>
                <a:sym typeface="Libre Franklin"/>
              </a:rPr>
              <a:t> Influenciadores do resultado do jogo    </a:t>
            </a:r>
            <a:r>
              <a:rPr b="1" lang="pt-PT" sz="18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TODO melhorar esta frase</a:t>
            </a:r>
            <a:r>
              <a:rPr b="1" i="0" lang="pt-PT" sz="18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27560" y="1865520"/>
            <a:ext cx="107424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27560" y="1727640"/>
            <a:ext cx="1101636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utilizado pode ser encontrado em </a:t>
            </a:r>
            <a:r>
              <a:rPr b="0" i="0" lang="pt-PT" sz="1600" u="sng" cap="none" strike="noStrike">
                <a:solidFill>
                  <a:srgbClr val="6EAC1C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https://www.kaggle.com/hugomathien/soccer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Contém uma base de dados com cerca de 25000 jogos das principais ligas europeias entre 2008 e 2016. A informação é complementada com os atributos das equipas e dos jogadores que integraram esses jogos. 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" name="Google Shape;200;p3"/>
          <p:cNvGraphicFramePr/>
          <p:nvPr/>
        </p:nvGraphicFramePr>
        <p:xfrm>
          <a:off x="1516150" y="330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{A8EE4250-2E95-42B0-9397-4F970C42CDAE}</a:tableStyleId>
              </a:tblPr>
              <a:tblGrid>
                <a:gridCol w="4313925"/>
                <a:gridCol w="431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Brainstormed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Presentes ou possíveis de extrair da BD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Fator casa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Posição da equipa na tabela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Força da equipa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Média dos atributos dos jogadores titulares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Pontos conseguidos nos últimos jogos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Últimos Confrontos entre estas duas equipas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Probabilidades </a:t>
                      </a:r>
                      <a:r>
                        <a:rPr lang="pt-PT"/>
                        <a:t>atribuídas</a:t>
                      </a:r>
                      <a:r>
                        <a:rPr lang="pt-PT"/>
                        <a:t> pelas casas de apostas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75dfabd0d_0_20"/>
          <p:cNvSpPr/>
          <p:nvPr/>
        </p:nvSpPr>
        <p:spPr>
          <a:xfrm>
            <a:off x="729000" y="771840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775dfabd0d_0_20"/>
          <p:cNvSpPr/>
          <p:nvPr/>
        </p:nvSpPr>
        <p:spPr>
          <a:xfrm>
            <a:off x="728280" y="1370880"/>
            <a:ext cx="32937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775dfabd0d_0_20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775dfabd0d_0_20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775dfabd0d_0_20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775dfabd0d_0_20"/>
          <p:cNvSpPr/>
          <p:nvPr/>
        </p:nvSpPr>
        <p:spPr>
          <a:xfrm>
            <a:off x="728280" y="2705880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Fatores</a:t>
            </a:r>
            <a:r>
              <a:rPr b="1" lang="pt-PT" sz="1800">
                <a:latin typeface="Libre Franklin"/>
                <a:ea typeface="Libre Franklin"/>
                <a:cs typeface="Libre Franklin"/>
                <a:sym typeface="Libre Franklin"/>
              </a:rPr>
              <a:t> Influenciadores do resultado do jogo    </a:t>
            </a:r>
            <a:r>
              <a:rPr b="1" lang="pt-PT" sz="18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TODO melhorar esta frase</a:t>
            </a:r>
            <a:r>
              <a:rPr b="1" i="0" lang="pt-PT" sz="18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775dfabd0d_0_20"/>
          <p:cNvSpPr/>
          <p:nvPr/>
        </p:nvSpPr>
        <p:spPr>
          <a:xfrm>
            <a:off x="727560" y="1865520"/>
            <a:ext cx="107424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775dfabd0d_0_20"/>
          <p:cNvSpPr/>
          <p:nvPr/>
        </p:nvSpPr>
        <p:spPr>
          <a:xfrm>
            <a:off x="727560" y="1727640"/>
            <a:ext cx="110163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set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utilizado pode ser encontrado em </a:t>
            </a:r>
            <a:r>
              <a:rPr b="0" i="0" lang="pt-PT" sz="1600" u="sng" cap="none" strike="noStrike">
                <a:solidFill>
                  <a:srgbClr val="6EAC1C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https://www.kaggle.com/hugomathien/soccer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Contém uma base de dados com cerca de 25000 jogos das principais ligas europeias entre 2008 e 2016. A informação é complementada com os atributos das equipas e dos jogadores que integraram esses jogos. 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g775dfabd0d_0_20"/>
          <p:cNvGraphicFramePr/>
          <p:nvPr/>
        </p:nvGraphicFramePr>
        <p:xfrm>
          <a:off x="1516150" y="330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{A8EE4250-2E95-42B0-9397-4F970C42CDAE}</a:tableStyleId>
              </a:tblPr>
              <a:tblGrid>
                <a:gridCol w="4313925"/>
                <a:gridCol w="4313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Brainstormed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Presentes ou possíveis de extrair da BD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Fator casa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Posição da equipa na tabela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Força da equipa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Média dos atributos dos jogadores titulares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Pontos conseguidos nos últimos jogos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Últimos Confrontos entre estas duas equipas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Probabilidades atribuídas pelas casas de apostas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5dfabd0d_0_32"/>
          <p:cNvSpPr/>
          <p:nvPr/>
        </p:nvSpPr>
        <p:spPr>
          <a:xfrm>
            <a:off x="729000" y="771840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775dfabd0d_0_32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775dfabd0d_0_32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775dfabd0d_0_32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775dfabd0d_0_32"/>
          <p:cNvSpPr/>
          <p:nvPr/>
        </p:nvSpPr>
        <p:spPr>
          <a:xfrm>
            <a:off x="728280" y="1791480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Fatores</a:t>
            </a:r>
            <a:r>
              <a:rPr b="1" lang="pt-PT" sz="1800">
                <a:latin typeface="Libre Franklin"/>
                <a:ea typeface="Libre Franklin"/>
                <a:cs typeface="Libre Franklin"/>
                <a:sym typeface="Libre Franklin"/>
              </a:rPr>
              <a:t> escolhidos para integrar os  dados em análise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g775dfabd0d_0_32"/>
          <p:cNvGraphicFramePr/>
          <p:nvPr/>
        </p:nvGraphicFramePr>
        <p:xfrm>
          <a:off x="1331775" y="2611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{A8EE4250-2E95-42B0-9397-4F970C42CDAE}</a:tableStyleId>
              </a:tblPr>
              <a:tblGrid>
                <a:gridCol w="4313925"/>
                <a:gridCol w="4313925"/>
              </a:tblGrid>
              <a:tr h="40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Brainstormed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Presentes ou possíveis de extrair da BD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Fator casa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Força da equipa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Média dos atributos dos jogadores titulares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Pontos conseguidos nos últimos jogos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Últimos Confrontos entre estas duas equipas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Probabilidades atribuídas pelas casas de apostas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chemeClr val="dk1"/>
                          </a:solidFill>
                        </a:rPr>
                        <a:t>✔️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"/>
          <p:cNvSpPr/>
          <p:nvPr/>
        </p:nvSpPr>
        <p:spPr>
          <a:xfrm>
            <a:off x="728280" y="1370880"/>
            <a:ext cx="3293640" cy="6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"/>
          <p:cNvSpPr/>
          <p:nvPr/>
        </p:nvSpPr>
        <p:spPr>
          <a:xfrm>
            <a:off x="705600" y="1440000"/>
            <a:ext cx="10742400" cy="50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Pré processamento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727560" y="1865520"/>
            <a:ext cx="10742400" cy="8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"/>
          <p:cNvSpPr/>
          <p:nvPr/>
        </p:nvSpPr>
        <p:spPr>
          <a:xfrm>
            <a:off x="705600" y="1989000"/>
            <a:ext cx="10990800" cy="4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Existem 3 tipos de dados (numéricos, categóricos e ordinais), no entanto, os modelos de aprendizagem trabalham com variáveis numéricas logo é necessário converter dados categóricos e ordinais. Neste caso, a variável de classe foi transformada numa variável numérica (HomeWin = 1; Draw = 0 ; AwayWin = -1).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Ao longo da análise dos dados verificou-se que existiam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inúmeros atributos irrelevantes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o problema de classificação em questão, pelo que estes foram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removidos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(por exemplo: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season, country, …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r>
              <a:rPr b="0" i="0" lang="pt-PT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Posteriormente, procedemos à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agregação de alguns atributos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definiram-se os atributos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overall_rating_home,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overall_rating_away,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entre outros, que condensam a informação relativa aos jogadores de cada equipa (reduzimos o número de colunas ).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Encontraram-se também algumas entradas na base de dados com </a:t>
            </a:r>
            <a:r>
              <a:rPr b="1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missing values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 atributos bastante importantes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(relativos aos jogadores e identificação das próprias equipas) o que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impossibilitou a utilização dessas mesmas entradas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Poderia ter-se utilizado, por exemplo, uma estratégia como a substituição dos valores de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overall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por médias obtidas em outros jogos, contudo, não tendo a identificação das equipas isso torna-se impossível.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/>
          <p:nvPr/>
        </p:nvSpPr>
        <p:spPr>
          <a:xfrm>
            <a:off x="729000" y="771840"/>
            <a:ext cx="1074096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446400" y="457200"/>
            <a:ext cx="370188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"/>
          <p:cNvSpPr/>
          <p:nvPr/>
        </p:nvSpPr>
        <p:spPr>
          <a:xfrm>
            <a:off x="4241880" y="457200"/>
            <a:ext cx="370188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"/>
          <p:cNvSpPr/>
          <p:nvPr/>
        </p:nvSpPr>
        <p:spPr>
          <a:xfrm>
            <a:off x="8042040" y="453600"/>
            <a:ext cx="370188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"/>
          <p:cNvSpPr/>
          <p:nvPr/>
        </p:nvSpPr>
        <p:spPr>
          <a:xfrm>
            <a:off x="728280" y="1415160"/>
            <a:ext cx="378792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MODELOS DE APRENDIZAGEM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727560" y="1771920"/>
            <a:ext cx="11016360" cy="106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Um modelo procura prever as classes de novos exemplos através do conjunto de treino com indivíduos previamente classificados. Para escolher o conjunto de treino e conjunto de teste, irá optar-se por um 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 split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70/30%.</a:t>
            </a:r>
            <a:r>
              <a:rPr b="0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Os modelos escolhidos são: 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Á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rvore de 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D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ecisão, Rede Neuro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nal e </a:t>
            </a:r>
            <a:r>
              <a:rPr i="1" lang="pt-PT" sz="1600">
                <a:latin typeface="Libre Franklin"/>
                <a:ea typeface="Libre Franklin"/>
                <a:cs typeface="Libre Franklin"/>
                <a:sym typeface="Libre Franklin"/>
              </a:rPr>
              <a:t>k-nearest neighbor</a:t>
            </a: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b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746159" y="3162135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Árvore de decisão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727563" y="3791195"/>
            <a:ext cx="110163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árvores de decisão têm como objetivo dividir um conjunto de dados em subconjuntos cada vez mais pequenos, construindo assim uma árvore com nós de decisão e folhas a representar uma classificação. Existem vários algoritmos para construir a árvore, contudo, e considerando que nem todos os nossos dados de entrada têm valores discretos, optou-se pelo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C4.5.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Para avaliar a ordem pela qual cada atributo aparece na árvore irá avaliar-se o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ganho de informação 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obtido com esse atributo e,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quanto maior for o ganho mais próximo da </a:t>
            </a:r>
            <a:r>
              <a:rPr b="1" i="1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root </a:t>
            </a:r>
            <a:r>
              <a:rPr b="1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 árvore esse nó de decisão estará</a:t>
            </a:r>
            <a:r>
              <a:rPr b="0" i="0" lang="pt-PT" sz="16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75dfabd0d_0_1"/>
          <p:cNvSpPr/>
          <p:nvPr/>
        </p:nvSpPr>
        <p:spPr>
          <a:xfrm>
            <a:off x="729000" y="771840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775dfabd0d_0_1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775dfabd0d_0_1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775dfabd0d_0_1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775dfabd0d_0_1"/>
          <p:cNvSpPr/>
          <p:nvPr/>
        </p:nvSpPr>
        <p:spPr>
          <a:xfrm>
            <a:off x="728275" y="1415154"/>
            <a:ext cx="3787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1CADE4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MODELOS DE APRENDIZAGEM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775dfabd0d_0_1"/>
          <p:cNvSpPr/>
          <p:nvPr/>
        </p:nvSpPr>
        <p:spPr>
          <a:xfrm>
            <a:off x="956175" y="2343401"/>
            <a:ext cx="110163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chemeClr val="dk1"/>
                </a:solidFill>
              </a:rPr>
              <a:t>O algoritmo KNN é baseado em instâncias</a:t>
            </a:r>
            <a:r>
              <a:rPr b="1" lang="pt-PT" sz="1600">
                <a:solidFill>
                  <a:schemeClr val="dk1"/>
                </a:solidFill>
              </a:rPr>
              <a:t> e denominado “preguiçoso”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>
                <a:solidFill>
                  <a:schemeClr val="dk1"/>
                </a:solidFill>
              </a:rPr>
              <a:t>É baseado em instâncias porque classifica um novo exemplo baseado nas instâncias dos vizinhos mais próximos;;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>
                <a:solidFill>
                  <a:schemeClr val="dk1"/>
                </a:solidFill>
              </a:rPr>
              <a:t>É considerado “preguiçoso” porque não necessita de treino para a geração do modelo pois não </a:t>
            </a:r>
            <a:r>
              <a:rPr lang="pt-PT" sz="1600">
                <a:solidFill>
                  <a:schemeClr val="dk1"/>
                </a:solidFill>
              </a:rPr>
              <a:t>constrói</a:t>
            </a:r>
            <a:r>
              <a:rPr lang="pt-PT" sz="1600">
                <a:solidFill>
                  <a:schemeClr val="dk1"/>
                </a:solidFill>
              </a:rPr>
              <a:t> um modelo dos dados.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chemeClr val="dk1"/>
                </a:solidFill>
              </a:rPr>
              <a:t>Desta forma a fase de treino é muito rápida em oposição à fase de teste, que é lenta e dispendiosa em termos de memória.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600">
                <a:solidFill>
                  <a:schemeClr val="dk1"/>
                </a:solidFill>
              </a:rPr>
              <a:t>KNN tem um melhor desempenho quando lida com poucas dimensões.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>
                <a:solidFill>
                  <a:schemeClr val="dk1"/>
                </a:solidFill>
              </a:rPr>
              <a:t>Quando o número de dimensões aumenta, o tamanho dos dados tem de aumentar consideravelmente;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PT" sz="1600">
                <a:solidFill>
                  <a:schemeClr val="dk1"/>
                </a:solidFill>
              </a:rPr>
              <a:t>O aumento de dimensões leva também a um aumento do fenómeno de </a:t>
            </a:r>
            <a:r>
              <a:rPr i="1" lang="pt-PT" sz="1600">
                <a:solidFill>
                  <a:schemeClr val="dk1"/>
                </a:solidFill>
              </a:rPr>
              <a:t>overfitting.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775dfabd0d_0_1"/>
          <p:cNvSpPr txBox="1"/>
          <p:nvPr/>
        </p:nvSpPr>
        <p:spPr>
          <a:xfrm>
            <a:off x="843125" y="1772275"/>
            <a:ext cx="56412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800">
                <a:solidFill>
                  <a:schemeClr val="dk1"/>
                </a:solidFill>
              </a:rPr>
              <a:t>K-nearest neighbor (KNN)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4e012c81b_0_0"/>
          <p:cNvSpPr/>
          <p:nvPr/>
        </p:nvSpPr>
        <p:spPr>
          <a:xfrm>
            <a:off x="722425" y="748515"/>
            <a:ext cx="107409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INTELIGÊNCIA ARTIFICIAL – TRABALHO 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84e012c81b_0_0"/>
          <p:cNvSpPr/>
          <p:nvPr/>
        </p:nvSpPr>
        <p:spPr>
          <a:xfrm>
            <a:off x="446400" y="457200"/>
            <a:ext cx="3702000" cy="93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84e012c81b_0_0"/>
          <p:cNvSpPr/>
          <p:nvPr/>
        </p:nvSpPr>
        <p:spPr>
          <a:xfrm>
            <a:off x="4241880" y="457200"/>
            <a:ext cx="3702000" cy="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84e012c81b_0_0"/>
          <p:cNvSpPr/>
          <p:nvPr/>
        </p:nvSpPr>
        <p:spPr>
          <a:xfrm>
            <a:off x="8042040" y="453600"/>
            <a:ext cx="3702000" cy="9720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rotWithShape="0" dir="5400000" dist="2556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84e012c81b_0_0"/>
          <p:cNvSpPr/>
          <p:nvPr/>
        </p:nvSpPr>
        <p:spPr>
          <a:xfrm>
            <a:off x="724809" y="1424310"/>
            <a:ext cx="107424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800">
                <a:latin typeface="Libre Franklin"/>
                <a:ea typeface="Libre Franklin"/>
                <a:cs typeface="Libre Franklin"/>
                <a:sym typeface="Libre Franklin"/>
              </a:rPr>
              <a:t>Rede Neuronal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84e012c81b_0_0"/>
          <p:cNvSpPr/>
          <p:nvPr/>
        </p:nvSpPr>
        <p:spPr>
          <a:xfrm>
            <a:off x="727563" y="3791195"/>
            <a:ext cx="110163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latin typeface="Libre Franklin"/>
                <a:ea typeface="Libre Franklin"/>
                <a:cs typeface="Libre Franklin"/>
                <a:sym typeface="Libre Franklin"/>
              </a:rPr>
              <a:t>Para a classificação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2020-03-06T18:53:41Z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Ecrã Panorâmico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