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8240" cy="457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8240" cy="457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8240" cy="457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7840" y="5141880"/>
            <a:ext cx="11289600" cy="12574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Clique para editar o formato do título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Clique para editar o formato do título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" name="CustomShape 3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Clique para editar o formato do título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kaggle.com/hugomathien/soccer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81040" y="2394000"/>
            <a:ext cx="11028240" cy="21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pt-PT" sz="3600" spc="-1" strike="noStrike" cap="all">
                <a:solidFill>
                  <a:srgbClr val="404040"/>
                </a:solidFill>
                <a:latin typeface="Franklin Gothic Demi"/>
                <a:ea typeface="DejaVu Sans"/>
              </a:rPr>
              <a:t>Inteligência Artificial</a:t>
            </a:r>
            <a:endParaRPr b="0" lang="pt-PT" sz="3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81040" y="4541400"/>
            <a:ext cx="1102824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pt-PT" sz="1800" spc="-1" strike="noStrike" cap="all">
                <a:solidFill>
                  <a:srgbClr val="1cade4"/>
                </a:solidFill>
                <a:latin typeface="Franklin Gothic Book"/>
                <a:ea typeface="DejaVu Sans"/>
              </a:rPr>
              <a:t>prediction of football European teams game outcome 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8959320" y="6423840"/>
            <a:ext cx="2843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1F9EBA3E-0AEE-4EE3-90B5-BC9B60094931}" type="datetime1">
              <a:rPr b="0" lang="pt-PT" sz="9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07-05-2020</a:t>
            </a:fld>
            <a:endParaRPr b="0" lang="pt-PT" sz="9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581040" y="5321160"/>
            <a:ext cx="110282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Cláudia Mamede – 201604832@fe.up.pt</a:t>
            </a:r>
            <a:endParaRPr b="0" lang="pt-PT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João Macedo - 201704464@fe.up.pt</a:t>
            </a:r>
            <a:endParaRPr b="0" lang="pt-PT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Raúl Viana -  up201208089@fe.up.pt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128" name="Picture 2" descr="Resultado de imagem para feup"/>
          <p:cNvPicPr/>
          <p:nvPr/>
        </p:nvPicPr>
        <p:blipFill>
          <a:blip r:embed="rId1"/>
          <a:stretch/>
        </p:blipFill>
        <p:spPr>
          <a:xfrm>
            <a:off x="457200" y="694800"/>
            <a:ext cx="3253680" cy="124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729000" y="771840"/>
            <a:ext cx="1074096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 cap="all">
                <a:solidFill>
                  <a:srgbClr val="404040"/>
                </a:solidFill>
                <a:latin typeface="Franklin Gothic Demi"/>
                <a:ea typeface="DejaVu Sans"/>
              </a:rPr>
              <a:t>Inteligência Artificial – trabalho 2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728280" y="1415160"/>
            <a:ext cx="591264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</a:pPr>
            <a:r>
              <a:rPr b="1" lang="pt-PT" sz="2000" spc="-1" strike="noStrike">
                <a:solidFill>
                  <a:srgbClr val="1cade4"/>
                </a:solidFill>
                <a:latin typeface="Franklin Gothic Book"/>
                <a:ea typeface="DejaVu Sans"/>
              </a:rPr>
              <a:t>Aprendizagem supervisionada - Classificação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2" name="CustomShape 4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4" name="CustomShape 6"/>
          <p:cNvSpPr/>
          <p:nvPr/>
        </p:nvSpPr>
        <p:spPr>
          <a:xfrm>
            <a:off x="728280" y="1756440"/>
            <a:ext cx="10770840" cy="227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Aprendizagem Supervisionada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consiste em, partindo de um conjunto de dados previamente “rotulado”, encontrar uma função capaz de mapear esses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inputs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para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outputs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Esta previsão dos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outputs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pode ser obtida de duas maneiras: Regressão (estimam-se valores reais, não discretos) e </a:t>
            </a: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Classificação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(estimas feitas com um conjunto finito de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labels;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a solução é um valor discreto e corresponde a uma categoria em que o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input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se insere). 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pt-PT" sz="1600" spc="-1" strike="noStrike"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742680" y="3682080"/>
            <a:ext cx="1074240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Especificação do trabalho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29000" y="771840"/>
            <a:ext cx="1074096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 cap="all">
                <a:solidFill>
                  <a:srgbClr val="404040"/>
                </a:solidFill>
                <a:latin typeface="Franklin Gothic Demi"/>
                <a:ea typeface="DejaVu Sans"/>
              </a:rPr>
              <a:t>Inteligência Artificial – trabalho 2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28280" y="1370880"/>
            <a:ext cx="329364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</a:pPr>
            <a:r>
              <a:rPr b="1" lang="pt-PT" sz="2000" spc="-1" strike="noStrike">
                <a:solidFill>
                  <a:srgbClr val="1cade4"/>
                </a:solidFill>
                <a:latin typeface="Franklin Gothic Book"/>
                <a:ea typeface="DejaVu Sans"/>
              </a:rPr>
              <a:t>DATA SET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9" name="CustomShape 4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0" name="CustomShape 5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1" name="CustomShape 6"/>
          <p:cNvSpPr/>
          <p:nvPr/>
        </p:nvSpPr>
        <p:spPr>
          <a:xfrm>
            <a:off x="728280" y="2553480"/>
            <a:ext cx="1074240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Fatores 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42" name="CustomShape 7"/>
          <p:cNvSpPr/>
          <p:nvPr/>
        </p:nvSpPr>
        <p:spPr>
          <a:xfrm>
            <a:off x="727560" y="1865520"/>
            <a:ext cx="1074240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143" name="CustomShape 8"/>
          <p:cNvSpPr/>
          <p:nvPr/>
        </p:nvSpPr>
        <p:spPr>
          <a:xfrm>
            <a:off x="727560" y="1727640"/>
            <a:ext cx="1101636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data set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utilizado pode ser encontrado em </a:t>
            </a:r>
            <a:r>
              <a:rPr b="0" lang="pt-PT" sz="1600" spc="-1" strike="noStrike" u="sng">
                <a:solidFill>
                  <a:srgbClr val="6eac1c"/>
                </a:solidFill>
                <a:uFillTx/>
                <a:latin typeface="Franklin Gothic Book"/>
                <a:ea typeface="DejaVu Sans"/>
                <a:hlinkClick r:id="rId1"/>
              </a:rPr>
              <a:t>https://www.kaggle.com/hugomathien/soccer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. Contém uma base de dados com cerca de 25000 jogos das principais ligas europeias entre 2008 e 2016. A informação é complementada com os atributos das equipas e dos jogadores que integraram esses jogos.  </a:t>
            </a:r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29000" y="771840"/>
            <a:ext cx="1074096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 cap="all">
                <a:solidFill>
                  <a:srgbClr val="404040"/>
                </a:solidFill>
                <a:latin typeface="Franklin Gothic Demi"/>
                <a:ea typeface="DejaVu Sans"/>
              </a:rPr>
              <a:t>Inteligência Artificial – trabalho 2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28280" y="1370880"/>
            <a:ext cx="329364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705600" y="1440000"/>
            <a:ext cx="1074240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Pré processamento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50" name="CustomShape 7"/>
          <p:cNvSpPr/>
          <p:nvPr/>
        </p:nvSpPr>
        <p:spPr>
          <a:xfrm>
            <a:off x="727560" y="1865520"/>
            <a:ext cx="1074240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151" name="CustomShape 8"/>
          <p:cNvSpPr/>
          <p:nvPr/>
        </p:nvSpPr>
        <p:spPr>
          <a:xfrm>
            <a:off x="705600" y="1989000"/>
            <a:ext cx="10990800" cy="456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Existem 3 tipos de dados (numéricos, categóricos e ordinais), no entanto, os modelos de aprendizagem trabalham com variáveis numéricas logo é necessário converter dados categóricos e ordinais. Neste caso, a variável de classe foi transformada numa variável numérica (HomeWin = 1; Draw = 0 ; AwayWin = -1). 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Ao longo da análise dos dados verificou-se que existiam </a:t>
            </a: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inúmeros atributos irrelevantes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para o problema de classificação em questão, pelo que estes foram </a:t>
            </a: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removidos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(por exemplo: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season, country, …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)</a:t>
            </a:r>
            <a:r>
              <a:rPr b="0" lang="pt-PT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.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Posteriormente, procedemos à </a:t>
            </a: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agregação de alguns atributos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: definiram-se os atributos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overall_rating_home,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overall_rating_away,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entre outros, que condensam a informação relativa aos jogadores de cada equipa (reduzimos o número de colunas ). 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Encontraram-se também algumas entradas na base de dados com </a:t>
            </a:r>
            <a:r>
              <a:rPr b="1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missing values </a:t>
            </a: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em atributos bastante importantes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(relativos aos jogadores e identificação das próprias equipas) o que </a:t>
            </a: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impossibilitou a utilização dessas mesmas entradas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. Poderia ter-se utilizado, por exemplo, uma estratégia como a substituição dos valores de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overall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por médias obtidas em outros jogos, contudo, não tendo a identificação das equipas isso torna-se impossível.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9000" y="771840"/>
            <a:ext cx="1074096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 cap="all">
                <a:solidFill>
                  <a:srgbClr val="404040"/>
                </a:solidFill>
                <a:latin typeface="Franklin Gothic Demi"/>
                <a:ea typeface="DejaVu Sans"/>
              </a:rPr>
              <a:t>Inteligência Artificial – trabalho 2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6" name="CustomShape 5"/>
          <p:cNvSpPr/>
          <p:nvPr/>
        </p:nvSpPr>
        <p:spPr>
          <a:xfrm>
            <a:off x="728280" y="1415160"/>
            <a:ext cx="378792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</a:pPr>
            <a:r>
              <a:rPr b="1" lang="pt-PT" sz="2000" spc="-1" strike="noStrike">
                <a:solidFill>
                  <a:srgbClr val="1cade4"/>
                </a:solidFill>
                <a:latin typeface="Franklin Gothic Book"/>
                <a:ea typeface="DejaVu Sans"/>
              </a:rPr>
              <a:t>MODELOS DE APRENDIZAGEM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727560" y="1771920"/>
            <a:ext cx="11016360" cy="10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Um modelo procura prever as classes de novos exemplos através do conjunto de treino com indivíduos previamente classificados. Para escolher o conjunto de treino e conjunto de teste, irá optar-se por um 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random split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de 70/30%.</a:t>
            </a:r>
            <a:r>
              <a:rPr b="0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 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Os modelos escolhidos são: árvore de decisão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, // Continuar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721800" y="2659320"/>
            <a:ext cx="1074240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Árvore de decisão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59" name="CustomShape 8"/>
          <p:cNvSpPr/>
          <p:nvPr/>
        </p:nvSpPr>
        <p:spPr>
          <a:xfrm>
            <a:off x="721800" y="3114720"/>
            <a:ext cx="11016360" cy="25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As árvores de decisão têm como objetivo dividir um conjunto de dados em subconjuntos cada vez mais pequenos, construindo assim uma árvore com nós de decisão e folhas a representar uma classificação. Existem vários algoritmos para construir a árvore, contudo, e considerando que nem todos os nossos dados de entrada têm valores discretos, optou-se pelo </a:t>
            </a: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C4.5.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Para avaliar a ordem pela qual cada atributo aparece na árvore irá avaliar-se o </a:t>
            </a: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ganho de informação 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obtido com esse atributo e, </a:t>
            </a: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quanto maior for o ganho mais próximo da </a:t>
            </a:r>
            <a:r>
              <a:rPr b="1" i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root </a:t>
            </a:r>
            <a:r>
              <a:rPr b="1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da árvore esse nó de decisão estará</a:t>
            </a:r>
            <a:r>
              <a:rPr b="0" lang="pt-PT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.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29000" y="771840"/>
            <a:ext cx="1074096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 cap="all">
                <a:solidFill>
                  <a:srgbClr val="404040"/>
                </a:solidFill>
                <a:latin typeface="Franklin Gothic Demi"/>
                <a:ea typeface="DejaVu Sans"/>
              </a:rPr>
              <a:t>Inteligência Artificial – trabalho 2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748440" y="1409400"/>
            <a:ext cx="894276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</a:pPr>
            <a:r>
              <a:rPr b="1" lang="pt-PT" sz="2000" spc="-1" strike="noStrike">
                <a:solidFill>
                  <a:srgbClr val="1cade4"/>
                </a:solidFill>
                <a:latin typeface="Franklin Gothic Book"/>
                <a:ea typeface="DejaVu Sans"/>
              </a:rPr>
              <a:t>TRABALHOS RELACIONADOS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3" name="CustomShape 4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4" name="CustomShape 5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81040" y="814320"/>
            <a:ext cx="1102860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pt-PT" sz="2800" spc="-1" strike="noStrike" cap="all">
                <a:solidFill>
                  <a:srgbClr val="404040"/>
                </a:solidFill>
                <a:latin typeface="Franklin Gothic Demi"/>
                <a:ea typeface="DejaVu Sans"/>
              </a:rPr>
              <a:t>Inteligência Artificial – trabalho 2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81040" y="1653480"/>
            <a:ext cx="28746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1cade4"/>
                </a:solidFill>
                <a:latin typeface="Franklin Gothic Book"/>
                <a:ea typeface="DejaVu Sans"/>
              </a:rPr>
              <a:t>DESENVOLVIMENTO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1916640" y="2943720"/>
            <a:ext cx="75016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pt-PT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Ambiente de desenvolvimento: </a:t>
            </a:r>
            <a:r>
              <a:rPr b="0" lang="pt-PT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Jupyter Notebook</a:t>
            </a:r>
            <a:endParaRPr b="0" lang="pt-PT" sz="1800" spc="-1" strike="noStrike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pt-PT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Bibliotecas: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Application>LibreOffice/6.3.5.2$Linux_X86_64 LibreOffice_project/30$Build-2</Application>
  <Words>549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2020-03-06T18:53:41Z</dcterms:created>
  <dc:creator/>
  <dc:description/>
  <dc:language>pt-PT</dc:language>
  <cp:lastModifiedBy/>
  <dcterms:modified xsi:type="dcterms:W3CDTF">2020-05-07T20:36:39Z</dcterms:modified>
  <cp:revision>24</cp:revision>
  <dc:subject/>
  <dc:title>Inteligência Artificial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Ecrã Panorâmico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