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5" r:id="rId13"/>
    <p:sldId id="266" r:id="rId14"/>
  </p:sldIdLst>
  <p:sldSz cx="12192000" cy="6858000"/>
  <p:notesSz cx="7559675" cy="10691813"/>
  <p:embeddedFontLst>
    <p:embeddedFont>
      <p:font typeface="Franklin Gothic" panose="020B0604020202020204" charset="0"/>
      <p:bold r:id="rId16"/>
    </p:embeddedFont>
    <p:embeddedFont>
      <p:font typeface="Libre Franklin" panose="0000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6OANeWR9YRL8NfN7B8cNT4oHv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EE4250-2E95-42B0-9397-4F970C42CDAE}">
  <a:tblStyle styleId="{A8EE4250-2E95-42B0-9397-4F970C42C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75dfabd0d_0_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775dfabd0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75dfabd0d_0_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775dfabd0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75dfabd0d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775dfabd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75dfabd0d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775dfabd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>
            <a:spLocks noGrp="1"/>
          </p:cNvSpPr>
          <p:nvPr>
            <p:ph type="subTitle" idx="1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8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 txBox="1">
            <a:spLocks noGrp="1"/>
          </p:cNvSpPr>
          <p:nvPr>
            <p:ph type="subTitle" idx="1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2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3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4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5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subTitle" idx="1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8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447840" y="5141880"/>
            <a:ext cx="11289600" cy="12574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mathien/socc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mathien/socc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581040" y="2394000"/>
            <a:ext cx="11028240" cy="214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581040" y="4541400"/>
            <a:ext cx="11028240" cy="59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PREDICTION OF FOOTBALL EUROPEAN TEAMS GAME OUTCOME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959320" y="6423840"/>
            <a:ext cx="28432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07-05-2020</a:t>
            </a:r>
            <a:endParaRPr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581040" y="5321160"/>
            <a:ext cx="1102824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Cláudia Mamede – 201604832@fe.up.pt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João Macedo - 201704464@fe.up.pt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Raúl Viana -  up201208089@fe.up.pt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" descr="Resultado de imagem para fe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94800"/>
            <a:ext cx="3253680" cy="124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748440" y="1409400"/>
            <a:ext cx="894276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TRABALHOS RELACIONADOS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6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/>
          <p:nvPr/>
        </p:nvSpPr>
        <p:spPr>
          <a:xfrm>
            <a:off x="581040" y="814320"/>
            <a:ext cx="11028600" cy="4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581040" y="1653480"/>
            <a:ext cx="28746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DESENVOLVIMENTO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1849373" y="2620651"/>
            <a:ext cx="8429995" cy="258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85840" marR="0" lvl="0" indent="-284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PT" sz="18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Ambiente de desenvolvimento: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Jupyter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Notebook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PT" sz="18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Bibliotecas: </a:t>
            </a:r>
          </a:p>
          <a:p>
            <a:pPr marL="1440" lvl="2">
              <a:lnSpc>
                <a:spcPct val="150000"/>
              </a:lnSpc>
              <a:buSzPts val="1800"/>
            </a:pPr>
            <a:r>
              <a:rPr lang="pt-PT" sz="1800" b="1" dirty="0">
                <a:latin typeface="Libre Franklin"/>
                <a:ea typeface="Libre Franklin"/>
                <a:cs typeface="Libre Franklin"/>
                <a:sym typeface="Libre Franklin"/>
              </a:rPr>
              <a:t>	Extração de Dados: </a:t>
            </a:r>
            <a:r>
              <a:rPr lang="pt-PT" sz="1800" dirty="0">
                <a:latin typeface="Libre Franklin"/>
                <a:ea typeface="Libre Franklin"/>
                <a:cs typeface="Libre Franklin"/>
                <a:sym typeface="Libre Franklin"/>
              </a:rPr>
              <a:t>pandas, sqlite3</a:t>
            </a:r>
          </a:p>
          <a:p>
            <a:pPr marL="1440" lvl="2">
              <a:lnSpc>
                <a:spcPct val="150000"/>
              </a:lnSpc>
              <a:buSzPts val="1800"/>
            </a:pPr>
            <a:r>
              <a:rPr lang="pt-PT" sz="1800" b="1" dirty="0">
                <a:latin typeface="Libre Franklin"/>
                <a:ea typeface="Libre Franklin"/>
                <a:cs typeface="Libre Franklin"/>
                <a:sym typeface="Libre Franklin"/>
              </a:rPr>
              <a:t>	Manipulação de Dados: </a:t>
            </a:r>
            <a:r>
              <a:rPr lang="pt-PT" sz="1800" dirty="0" err="1">
                <a:latin typeface="Libre Franklin"/>
                <a:ea typeface="Libre Franklin"/>
                <a:cs typeface="Libre Franklin"/>
                <a:sym typeface="Libre Franklin"/>
              </a:rPr>
              <a:t>numpy</a:t>
            </a:r>
            <a:r>
              <a:rPr lang="pt-PT" sz="1800" dirty="0"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pt-PT" sz="1800" dirty="0" err="1">
                <a:latin typeface="Libre Franklin"/>
                <a:ea typeface="Libre Franklin"/>
                <a:cs typeface="Libre Franklin"/>
                <a:sym typeface="Libre Franklin"/>
              </a:rPr>
              <a:t>scipy</a:t>
            </a:r>
            <a:endParaRPr lang="pt-PT" sz="18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440" lvl="2">
              <a:lnSpc>
                <a:spcPct val="150000"/>
              </a:lnSpc>
              <a:buSzPts val="1800"/>
            </a:pPr>
            <a:r>
              <a:rPr lang="pt-PT" sz="1800" b="1" dirty="0">
                <a:latin typeface="Libre Franklin"/>
                <a:ea typeface="Libre Franklin"/>
                <a:cs typeface="Libre Franklin"/>
                <a:sym typeface="Libre Franklin"/>
              </a:rPr>
              <a:t>	Visualização: </a:t>
            </a:r>
            <a:r>
              <a:rPr lang="pt-PT" sz="1800" dirty="0" err="1">
                <a:latin typeface="Libre Franklin"/>
                <a:ea typeface="Libre Franklin"/>
                <a:cs typeface="Libre Franklin"/>
                <a:sym typeface="Libre Franklin"/>
              </a:rPr>
              <a:t>seaborn</a:t>
            </a:r>
            <a:r>
              <a:rPr lang="pt-PT" sz="1800" dirty="0"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pt-PT" sz="1800" dirty="0" err="1">
                <a:latin typeface="Libre Franklin"/>
                <a:ea typeface="Libre Franklin"/>
                <a:cs typeface="Libre Franklin"/>
                <a:sym typeface="Libre Franklin"/>
              </a:rPr>
              <a:t>matplotlib.pyplot</a:t>
            </a:r>
            <a:endParaRPr lang="pt-PT" sz="1800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44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PT" sz="1800" i="0" u="none" strike="noStrike" cap="none" dirty="0">
                <a:latin typeface="Libre Franklin"/>
                <a:sym typeface="Libre Franklin"/>
              </a:rPr>
              <a:t>	</a:t>
            </a:r>
            <a:r>
              <a:rPr lang="pt-PT" sz="1800" b="1" dirty="0">
                <a:latin typeface="Libre Franklin"/>
                <a:sym typeface="Libre Franklin"/>
              </a:rPr>
              <a:t>Algoritmos de Aprendizagem:  </a:t>
            </a:r>
            <a:r>
              <a:rPr lang="pt-PT" sz="1800" dirty="0" err="1">
                <a:latin typeface="Libre Franklin"/>
                <a:sym typeface="Libre Franklin"/>
              </a:rPr>
              <a:t>scikit-learn</a:t>
            </a:r>
            <a:endParaRPr lang="pt-PT" sz="18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728280" y="1415160"/>
            <a:ext cx="591264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Aprendizagem supervisionada - Classificação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728280" y="1756440"/>
            <a:ext cx="10770840" cy="227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Aprendizagem Supervisionada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consiste em, partindo de um conjunto de dados previamente “rotulado”, encontrar uma função capaz de mapear esses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inputs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outputs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Esta previsão dos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outputs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pode ser obtida de duas maneiras: Regressão (estimam-se valores reais, não discretos) e </a:t>
            </a: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Classificação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(estimas feitas com um conjunto finito de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labels;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solução é um valor discreto e corresponde a uma categoria em que o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 insere).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42675" y="3682053"/>
            <a:ext cx="107424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Especificação do trabalho</a:t>
            </a:r>
            <a:endParaRPr sz="1800" b="1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</a:rPr>
              <a:t>A partir do </a:t>
            </a:r>
            <a:r>
              <a:rPr lang="pt-PT" sz="1800" i="1">
                <a:solidFill>
                  <a:schemeClr val="dk1"/>
                </a:solidFill>
              </a:rPr>
              <a:t>data set </a:t>
            </a:r>
            <a:r>
              <a:rPr lang="pt-PT" sz="1800">
                <a:solidFill>
                  <a:schemeClr val="dk1"/>
                </a:solidFill>
              </a:rPr>
              <a:t>utilizado espera-se aplicar uma correta rotulação do desfecho de um evento, neste caso um jogo de futebol. Esta rotulação será realizada por um de </a:t>
            </a:r>
            <a:r>
              <a:rPr lang="pt-PT" sz="1800"/>
              <a:t>três </a:t>
            </a:r>
            <a:r>
              <a:rPr lang="pt-PT" sz="1800">
                <a:solidFill>
                  <a:schemeClr val="dk1"/>
                </a:solidFill>
              </a:rPr>
              <a:t>algoritmos, sendo que posteriormente será analisada a exatidão dos resultados e as diferenças entre estes algortimos.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728280" y="1370880"/>
            <a:ext cx="329364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728280" y="270588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Fatores</a:t>
            </a:r>
            <a:r>
              <a:rPr lang="pt-PT" sz="1800" b="1">
                <a:latin typeface="Libre Franklin"/>
                <a:ea typeface="Libre Franklin"/>
                <a:cs typeface="Libre Franklin"/>
                <a:sym typeface="Libre Franklin"/>
              </a:rPr>
              <a:t> Influenciadores do resultado do jogo    </a:t>
            </a:r>
            <a:r>
              <a:rPr lang="pt-PT" sz="18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TODO melhorar esta frase</a:t>
            </a:r>
            <a:r>
              <a:rPr lang="pt-PT" sz="1800" b="1" i="0" u="none" strike="noStrike" cap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27560" y="1865520"/>
            <a:ext cx="107424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27560" y="1727640"/>
            <a:ext cx="11016360" cy="8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utilizado pode ser encontrado em </a:t>
            </a:r>
            <a:r>
              <a:rPr lang="pt-PT" sz="1600" b="0" i="0" u="sng" strike="noStrike" cap="none">
                <a:solidFill>
                  <a:srgbClr val="6EAC1C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https://www.kaggle.com/hugomathien/soccer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Contém uma base de dados com cerca de 25000 jogos das principais ligas europeias entre 2008 e 2016. A informação é complementada com os atributos das equipas e dos jogadores que integraram esses jogos. 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3"/>
          <p:cNvGraphicFramePr/>
          <p:nvPr/>
        </p:nvGraphicFramePr>
        <p:xfrm>
          <a:off x="1516150" y="3302925"/>
          <a:ext cx="8627850" cy="3169680"/>
        </p:xfrm>
        <a:graphic>
          <a:graphicData uri="http://schemas.openxmlformats.org/drawingml/2006/table">
            <a:tbl>
              <a:tblPr>
                <a:noFill/>
                <a:tableStyleId>{A8EE4250-2E95-42B0-9397-4F970C42CDAE}</a:tableStyleId>
              </a:tblPr>
              <a:tblGrid>
                <a:gridCol w="431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Brainstormed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Presentes ou possíveis de extrair da BD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Fator casa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Posição da equipa na tabela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Força da equipa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Média dos atributos dos jogadores titulares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Pontos conseguidos nos últimos jogos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Últimos Confrontos entre estas duas equipas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Probabilidades atribuídas pelas casas de apostas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75dfabd0d_0_20"/>
          <p:cNvSpPr/>
          <p:nvPr/>
        </p:nvSpPr>
        <p:spPr>
          <a:xfrm>
            <a:off x="729000" y="771840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775dfabd0d_0_20"/>
          <p:cNvSpPr/>
          <p:nvPr/>
        </p:nvSpPr>
        <p:spPr>
          <a:xfrm>
            <a:off x="728280" y="1370880"/>
            <a:ext cx="32937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775dfabd0d_0_20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75dfabd0d_0_20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775dfabd0d_0_20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75dfabd0d_0_20"/>
          <p:cNvSpPr/>
          <p:nvPr/>
        </p:nvSpPr>
        <p:spPr>
          <a:xfrm>
            <a:off x="728280" y="270588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Fatores</a:t>
            </a:r>
            <a:r>
              <a:rPr lang="pt-PT" sz="1800" b="1">
                <a:latin typeface="Libre Franklin"/>
                <a:ea typeface="Libre Franklin"/>
                <a:cs typeface="Libre Franklin"/>
                <a:sym typeface="Libre Franklin"/>
              </a:rPr>
              <a:t> Influenciadores do resultado do jogo    </a:t>
            </a:r>
            <a:r>
              <a:rPr lang="pt-PT" sz="1800" b="1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TODO melhorar esta frase</a:t>
            </a:r>
            <a:r>
              <a:rPr lang="pt-PT" sz="1800" b="1" i="0" u="none" strike="noStrike" cap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775dfabd0d_0_20"/>
          <p:cNvSpPr/>
          <p:nvPr/>
        </p:nvSpPr>
        <p:spPr>
          <a:xfrm>
            <a:off x="727560" y="1865520"/>
            <a:ext cx="107424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75dfabd0d_0_20"/>
          <p:cNvSpPr/>
          <p:nvPr/>
        </p:nvSpPr>
        <p:spPr>
          <a:xfrm>
            <a:off x="727560" y="1727640"/>
            <a:ext cx="110163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utilizado pode ser encontrado em </a:t>
            </a:r>
            <a:r>
              <a:rPr lang="pt-PT" sz="1600" b="0" i="0" u="sng" strike="noStrike" cap="none">
                <a:solidFill>
                  <a:srgbClr val="6EAC1C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https://www.kaggle.com/hugomathien/soccer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Contém uma base de dados com cerca de 25000 jogos das principais ligas europeias entre 2008 e 2016. A informação é complementada com os atributos das equipas e dos jogadores que integraram esses jogos. 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g775dfabd0d_0_20"/>
          <p:cNvGraphicFramePr/>
          <p:nvPr/>
        </p:nvGraphicFramePr>
        <p:xfrm>
          <a:off x="1516150" y="3302925"/>
          <a:ext cx="8627850" cy="3169680"/>
        </p:xfrm>
        <a:graphic>
          <a:graphicData uri="http://schemas.openxmlformats.org/drawingml/2006/table">
            <a:tbl>
              <a:tblPr>
                <a:noFill/>
                <a:tableStyleId>{A8EE4250-2E95-42B0-9397-4F970C42CDAE}</a:tableStyleId>
              </a:tblPr>
              <a:tblGrid>
                <a:gridCol w="431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Brainstormed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Presentes ou possíveis de extrair da BD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Fator casa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Posição da equipa na tabela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Força da equipa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Média dos atributos dos jogadores titulares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Pontos conseguidos nos últimos jogos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Últimos Confrontos entre estas duas equipas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Probabilidades atribuídas pelas casas de apostas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5dfabd0d_0_32"/>
          <p:cNvSpPr/>
          <p:nvPr/>
        </p:nvSpPr>
        <p:spPr>
          <a:xfrm>
            <a:off x="729000" y="771840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775dfabd0d_0_32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775dfabd0d_0_32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75dfabd0d_0_32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775dfabd0d_0_32"/>
          <p:cNvSpPr/>
          <p:nvPr/>
        </p:nvSpPr>
        <p:spPr>
          <a:xfrm>
            <a:off x="728280" y="179148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Fatores</a:t>
            </a:r>
            <a:r>
              <a:rPr lang="pt-PT" sz="1800" b="1">
                <a:latin typeface="Libre Franklin"/>
                <a:ea typeface="Libre Franklin"/>
                <a:cs typeface="Libre Franklin"/>
                <a:sym typeface="Libre Franklin"/>
              </a:rPr>
              <a:t> escolhidos para integrar os  dados em análise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g775dfabd0d_0_32"/>
          <p:cNvGraphicFramePr/>
          <p:nvPr/>
        </p:nvGraphicFramePr>
        <p:xfrm>
          <a:off x="1331775" y="2611635"/>
          <a:ext cx="8627850" cy="2842125"/>
        </p:xfrm>
        <a:graphic>
          <a:graphicData uri="http://schemas.openxmlformats.org/drawingml/2006/table">
            <a:tbl>
              <a:tblPr>
                <a:noFill/>
                <a:tableStyleId>{A8EE4250-2E95-42B0-9397-4F970C42CDAE}</a:tableStyleId>
              </a:tblPr>
              <a:tblGrid>
                <a:gridCol w="431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Brainstormed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Presentes ou possíveis de extrair da BD</a:t>
                      </a:r>
                      <a:endParaRPr b="1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Fator casa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Força da equipa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Média dos atributos dos jogadores titulares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Pontos conseguidos nos últimos jogos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Últimos Confrontos entre estas duas equipas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Probabilidades atribuídas pelas casas de apostas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728280" y="1370880"/>
            <a:ext cx="329364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"/>
          <p:cNvSpPr/>
          <p:nvPr/>
        </p:nvSpPr>
        <p:spPr>
          <a:xfrm>
            <a:off x="705600" y="1233360"/>
            <a:ext cx="10742400" cy="50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Pré processamento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727560" y="1865520"/>
            <a:ext cx="10742400" cy="8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705600" y="1757113"/>
            <a:ext cx="10990800" cy="455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Existem 3 tipos de dados (numéricos, categóricos e ordinais), no entanto, os modelos de aprendizagem trabalham com variáveis numéricas logo é necessário converter dados categóricos e ordinais. Neste caso, a variável de classe foi transformada numa variável numérica (</a:t>
            </a:r>
            <a:r>
              <a:rPr lang="pt-PT" sz="1600" b="0" i="0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HomeWin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1; </a:t>
            </a:r>
            <a:r>
              <a:rPr lang="pt-PT" sz="1600" b="0" i="0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Draw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0 ; </a:t>
            </a:r>
            <a:r>
              <a:rPr lang="pt-PT" sz="1600" b="0" i="0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AwayWin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-1). 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Ao longo da análise dos dados verificou-se que existiam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inúmeros atributos irrelevantes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o problema de classificação em questão, pelo que estes foram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removidos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(por exemplo: </a:t>
            </a:r>
            <a:r>
              <a:rPr lang="pt-PT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season</a:t>
            </a:r>
            <a:r>
              <a:rPr lang="pt-PT" sz="1600" b="0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country, …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Posteriormente, procedemos à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agregação de alguns atributos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definiram-se os atributos </a:t>
            </a:r>
            <a:r>
              <a:rPr lang="pt-PT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overall_rating_home</a:t>
            </a:r>
            <a:r>
              <a:rPr lang="pt-PT" sz="1600" b="0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overall_rating_away</a:t>
            </a:r>
            <a:r>
              <a:rPr lang="pt-PT" sz="1600" b="0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entre outros, que condensam a informação relativa aos jogadores de cada equipa (reduzimos o número de colunas ). 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Encontraram-se também algumas entradas na base de dados com </a:t>
            </a:r>
            <a:r>
              <a:rPr lang="pt-PT" sz="1600" b="1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missing</a:t>
            </a:r>
            <a:r>
              <a:rPr lang="pt-PT" sz="1600" b="1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1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values</a:t>
            </a:r>
            <a:r>
              <a:rPr lang="pt-PT" sz="1600" b="1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 atributos bastante importantes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(relativos aos jogadores e identificação das próprias equipas) o que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impossibilitou a utilização dessas mesmas entradas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Poderia ter-se utilizado, por exemplo, uma estratégia como a substituição dos valores de </a:t>
            </a:r>
            <a:r>
              <a:rPr lang="pt-PT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overall</a:t>
            </a:r>
            <a:r>
              <a:rPr lang="pt-PT" sz="1600" b="0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por médias obtidas em outros jogos, contudo, não tendo a identificação das equipas isso torna-se impossível.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1600" dirty="0">
              <a:latin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 dirty="0">
                <a:latin typeface="Libre Franklin"/>
                <a:ea typeface="Arial"/>
                <a:cs typeface="Arial"/>
                <a:sym typeface="Libre Franklin"/>
              </a:rPr>
              <a:t>Utilizaremos ainda, para normalização dos dados o </a:t>
            </a:r>
            <a:r>
              <a:rPr lang="en-US" sz="1600" b="1" dirty="0" err="1">
                <a:latin typeface="Libre Franklin"/>
              </a:rPr>
              <a:t>StandardScaler</a:t>
            </a:r>
            <a:r>
              <a:rPr lang="en-US" sz="1600" dirty="0">
                <a:latin typeface="Libre Franklin"/>
              </a:rPr>
              <a:t> do modulo </a:t>
            </a:r>
            <a:r>
              <a:rPr lang="en-US" sz="1600" b="1" dirty="0" err="1">
                <a:latin typeface="Libre Franklin"/>
              </a:rPr>
              <a:t>sklearn.preprocessing</a:t>
            </a:r>
            <a:r>
              <a:rPr lang="en-US" sz="1600" dirty="0">
                <a:latin typeface="Libre Franklin"/>
              </a:rPr>
              <a:t>.</a:t>
            </a:r>
            <a:endParaRPr sz="1600" dirty="0">
              <a:latin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5"/>
          <p:cNvSpPr/>
          <p:nvPr/>
        </p:nvSpPr>
        <p:spPr>
          <a:xfrm>
            <a:off x="728280" y="1415160"/>
            <a:ext cx="378792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MODELOS DE APRENDIZAGEM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727560" y="1771920"/>
            <a:ext cx="11016360" cy="132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Um modelo procura prever as classes de novos exemplos através do conjunto de treino com indivíduos previamente classificados. Para escolher o conjunto de treino e conjunto de teste, irá optar-se por um </a:t>
            </a:r>
            <a:r>
              <a:rPr lang="pt-PT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</a:t>
            </a:r>
            <a:r>
              <a:rPr lang="pt-PT" sz="1600" b="0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split</a:t>
            </a:r>
            <a:r>
              <a:rPr lang="pt-PT" sz="1600" b="0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70/30%.</a:t>
            </a:r>
            <a:r>
              <a:rPr lang="pt-PT" sz="1600" b="0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(utilizando para o efeito 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train_test_split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do modulo 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sklearn.model_selection</a:t>
            </a:r>
            <a:r>
              <a:rPr lang="en-US" sz="1600" i="1" dirty="0"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Os modelos escolhidos são: 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Á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rvore de 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ecisão, Rede Neuro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nal e </a:t>
            </a:r>
            <a:r>
              <a:rPr lang="pt-PT" sz="1600" i="1" dirty="0">
                <a:latin typeface="Libre Franklin"/>
                <a:ea typeface="Libre Franklin"/>
                <a:cs typeface="Libre Franklin"/>
                <a:sym typeface="Libre Franklin"/>
              </a:rPr>
              <a:t>k-</a:t>
            </a:r>
            <a:r>
              <a:rPr lang="pt-PT" sz="1600" i="1" dirty="0" err="1">
                <a:latin typeface="Libre Franklin"/>
                <a:ea typeface="Libre Franklin"/>
                <a:cs typeface="Libre Franklin"/>
                <a:sym typeface="Libre Franklin"/>
              </a:rPr>
              <a:t>nearest</a:t>
            </a:r>
            <a:r>
              <a:rPr lang="pt-PT" sz="1600" i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i="1" dirty="0" err="1">
                <a:latin typeface="Libre Franklin"/>
                <a:ea typeface="Libre Franklin"/>
                <a:cs typeface="Libre Franklin"/>
                <a:sym typeface="Libre Franklin"/>
              </a:rPr>
              <a:t>neighbor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600" b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746159" y="3162135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Árvore de decisão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727563" y="3791195"/>
            <a:ext cx="11016300" cy="25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árvores de decisão têm como objetivo dividir um conjunto de dados em subconjuntos cada vez mais pequenos, construindo assim uma árvore com nós de decisão e folhas a representar uma classificação. Existem vários algoritmos para construir a árvore, contudo, e considerando que nem todos os nossos dados de entrada têm valores discretos, optou-se pelo </a:t>
            </a: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C4.5.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avaliar a ordem pela qual cada atributo aparece na árvore irá avaliar-se o </a:t>
            </a: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ganho de informação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obtido com esse atributo e, </a:t>
            </a: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quanto maior for o ganho mais próximo da </a:t>
            </a:r>
            <a:r>
              <a:rPr lang="pt-PT" sz="1600" b="1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root </a:t>
            </a: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 árvore esse nó de decisão estará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5dfabd0d_0_1"/>
          <p:cNvSpPr/>
          <p:nvPr/>
        </p:nvSpPr>
        <p:spPr>
          <a:xfrm>
            <a:off x="729000" y="771840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775dfabd0d_0_1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775dfabd0d_0_1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75dfabd0d_0_1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775dfabd0d_0_1"/>
          <p:cNvSpPr/>
          <p:nvPr/>
        </p:nvSpPr>
        <p:spPr>
          <a:xfrm>
            <a:off x="728275" y="1415154"/>
            <a:ext cx="3787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MODELOS DE APRENDIZAGEM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775dfabd0d_0_1"/>
          <p:cNvSpPr/>
          <p:nvPr/>
        </p:nvSpPr>
        <p:spPr>
          <a:xfrm>
            <a:off x="956175" y="2343401"/>
            <a:ext cx="110163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 dirty="0">
                <a:solidFill>
                  <a:schemeClr val="dk1"/>
                </a:solidFill>
              </a:rPr>
              <a:t>O algoritmo KNN é baseado em instâncias</a:t>
            </a:r>
            <a:r>
              <a:rPr lang="pt-PT" sz="1600" b="1" dirty="0">
                <a:solidFill>
                  <a:schemeClr val="dk1"/>
                </a:solidFill>
              </a:rPr>
              <a:t> e denominado “preguiçoso”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 dirty="0">
                <a:solidFill>
                  <a:schemeClr val="dk1"/>
                </a:solidFill>
              </a:rPr>
              <a:t>É baseado em instâncias porque classifica um novo exemplo baseado nas instâncias dos vizinhos mais próximos;;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 dirty="0">
                <a:solidFill>
                  <a:schemeClr val="dk1"/>
                </a:solidFill>
              </a:rPr>
              <a:t>É considerado “preguiçoso” porque não necessita de treino para a geração do modelo pois não constrói um modelo dos dados.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 dirty="0">
                <a:solidFill>
                  <a:schemeClr val="dk1"/>
                </a:solidFill>
              </a:rPr>
              <a:t>Desta forma a fase de treino é muito rápida em oposição à fase de teste, que é lenta e dispendiosa em termos de memória.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 b="1" dirty="0">
                <a:solidFill>
                  <a:schemeClr val="dk1"/>
                </a:solidFill>
              </a:rPr>
              <a:t>KNN tem um melhor desempenho quando lida com poucas dimensões.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 dirty="0">
                <a:solidFill>
                  <a:schemeClr val="dk1"/>
                </a:solidFill>
              </a:rPr>
              <a:t>Quando o número de dimensões aumenta, o tamanho dos dados tem de aumentar consideravelmente;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 dirty="0">
                <a:solidFill>
                  <a:schemeClr val="dk1"/>
                </a:solidFill>
              </a:rPr>
              <a:t>O aumento de dimensões leva também a um aumento do fenómeno de </a:t>
            </a:r>
            <a:r>
              <a:rPr lang="pt-PT" sz="1600" i="1" dirty="0" err="1">
                <a:solidFill>
                  <a:schemeClr val="dk1"/>
                </a:solidFill>
              </a:rPr>
              <a:t>overfitting</a:t>
            </a:r>
            <a:r>
              <a:rPr lang="pt-PT" sz="1600" i="1" dirty="0">
                <a:solidFill>
                  <a:schemeClr val="dk1"/>
                </a:solidFill>
              </a:rPr>
              <a:t>.</a:t>
            </a:r>
            <a:endParaRPr sz="1600" i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775dfabd0d_0_1"/>
          <p:cNvSpPr txBox="1"/>
          <p:nvPr/>
        </p:nvSpPr>
        <p:spPr>
          <a:xfrm>
            <a:off x="843125" y="1772275"/>
            <a:ext cx="5641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b="1">
                <a:solidFill>
                  <a:schemeClr val="dk1"/>
                </a:solidFill>
              </a:rPr>
              <a:t>K-nearest neighbor (KNN)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5dfabd0d_0_1"/>
          <p:cNvSpPr/>
          <p:nvPr/>
        </p:nvSpPr>
        <p:spPr>
          <a:xfrm>
            <a:off x="729000" y="771840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 dirty="0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775dfabd0d_0_1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775dfabd0d_0_1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75dfabd0d_0_1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775dfabd0d_0_1"/>
          <p:cNvSpPr/>
          <p:nvPr/>
        </p:nvSpPr>
        <p:spPr>
          <a:xfrm>
            <a:off x="728275" y="1415154"/>
            <a:ext cx="3787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MODELOS DE APRENDIZAGEM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775dfabd0d_0_1"/>
          <p:cNvSpPr/>
          <p:nvPr/>
        </p:nvSpPr>
        <p:spPr>
          <a:xfrm>
            <a:off x="843125" y="2129832"/>
            <a:ext cx="11099990" cy="4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 dirty="0">
                <a:solidFill>
                  <a:schemeClr val="dk1"/>
                </a:solidFill>
              </a:rPr>
              <a:t>O modelo de rede neuronal para previsão do vencedor de jogos que pretendemos utilizar será um </a:t>
            </a:r>
            <a:r>
              <a:rPr lang="pt-PT" sz="1600" dirty="0" err="1">
                <a:solidFill>
                  <a:schemeClr val="dk1"/>
                </a:solidFill>
              </a:rPr>
              <a:t>Multi-layer</a:t>
            </a:r>
            <a:r>
              <a:rPr lang="pt-PT" sz="1600" dirty="0">
                <a:solidFill>
                  <a:schemeClr val="dk1"/>
                </a:solidFill>
              </a:rPr>
              <a:t> </a:t>
            </a:r>
            <a:r>
              <a:rPr lang="pt-PT" sz="1600" dirty="0" err="1">
                <a:solidFill>
                  <a:schemeClr val="dk1"/>
                </a:solidFill>
              </a:rPr>
              <a:t>Perceptron</a:t>
            </a:r>
            <a:r>
              <a:rPr lang="pt-PT" sz="1600" dirty="0">
                <a:solidFill>
                  <a:schemeClr val="dk1"/>
                </a:solidFill>
              </a:rPr>
              <a:t> (MLP), utilizando </a:t>
            </a:r>
            <a:r>
              <a:rPr lang="pt-PT" sz="1600" dirty="0" err="1">
                <a:solidFill>
                  <a:schemeClr val="dk1"/>
                </a:solidFill>
              </a:rPr>
              <a:t>scikit-learn</a:t>
            </a:r>
            <a:r>
              <a:rPr lang="pt-PT" sz="1600" dirty="0">
                <a:solidFill>
                  <a:schemeClr val="dk1"/>
                </a:solidFill>
              </a:rPr>
              <a:t>, particularmente a classe </a:t>
            </a:r>
            <a:r>
              <a:rPr lang="pt-PT" sz="1600" dirty="0" err="1">
                <a:solidFill>
                  <a:schemeClr val="dk1"/>
                </a:solidFill>
              </a:rPr>
              <a:t>MLPClassifier</a:t>
            </a:r>
            <a:r>
              <a:rPr lang="pt-PT" sz="1600" dirty="0">
                <a:solidFill>
                  <a:schemeClr val="dk1"/>
                </a:solidFill>
              </a:rPr>
              <a:t> do módulo </a:t>
            </a:r>
            <a:r>
              <a:rPr lang="pt-PT" sz="1600" dirty="0" err="1">
                <a:solidFill>
                  <a:schemeClr val="dk1"/>
                </a:solidFill>
              </a:rPr>
              <a:t>sklearn.neural_network</a:t>
            </a:r>
            <a:r>
              <a:rPr lang="pt-PT" sz="1600" dirty="0">
                <a:solidFill>
                  <a:schemeClr val="dk1"/>
                </a:solidFill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 dirty="0">
                <a:solidFill>
                  <a:schemeClr val="dk1"/>
                </a:solidFill>
              </a:rPr>
              <a:t>Partiremos neste momento da implementação presente no </a:t>
            </a:r>
            <a:r>
              <a:rPr lang="pt-PT" sz="1600" dirty="0" err="1">
                <a:solidFill>
                  <a:schemeClr val="dk1"/>
                </a:solidFill>
              </a:rPr>
              <a:t>jupyter</a:t>
            </a:r>
            <a:r>
              <a:rPr lang="pt-PT" sz="1600" dirty="0">
                <a:solidFill>
                  <a:schemeClr val="dk1"/>
                </a:solidFill>
              </a:rPr>
              <a:t> </a:t>
            </a:r>
            <a:r>
              <a:rPr lang="pt-PT" sz="1600" dirty="0" err="1">
                <a:solidFill>
                  <a:schemeClr val="dk1"/>
                </a:solidFill>
              </a:rPr>
              <a:t>notebook</a:t>
            </a:r>
            <a:r>
              <a:rPr lang="pt-PT" sz="1600" dirty="0">
                <a:solidFill>
                  <a:schemeClr val="dk1"/>
                </a:solidFill>
              </a:rPr>
              <a:t> intitulado NN que se encontra no nosso repositório. No momento da escrita deste </a:t>
            </a:r>
            <a:r>
              <a:rPr lang="pt-PT" sz="1600" dirty="0" err="1">
                <a:solidFill>
                  <a:schemeClr val="dk1"/>
                </a:solidFill>
              </a:rPr>
              <a:t>powerpoint</a:t>
            </a:r>
            <a:r>
              <a:rPr lang="pt-PT" sz="1600" dirty="0">
                <a:solidFill>
                  <a:schemeClr val="dk1"/>
                </a:solidFill>
              </a:rPr>
              <a:t> o </a:t>
            </a:r>
            <a:r>
              <a:rPr lang="pt-PT" sz="1600" dirty="0" err="1">
                <a:solidFill>
                  <a:schemeClr val="dk1"/>
                </a:solidFill>
              </a:rPr>
              <a:t>accuracy_score</a:t>
            </a:r>
            <a:r>
              <a:rPr lang="pt-PT" sz="1600" dirty="0">
                <a:solidFill>
                  <a:schemeClr val="dk1"/>
                </a:solidFill>
              </a:rPr>
              <a:t> do mesmo é ~0.45, um valor muito baixo para os nossos objetivos.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PT" sz="16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 dirty="0">
                <a:solidFill>
                  <a:schemeClr val="dk1"/>
                </a:solidFill>
              </a:rPr>
              <a:t>Para melhorar este resultado iremos proceder do seguinte modo: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K-</a:t>
            </a:r>
            <a:r>
              <a:rPr lang="pt-PT" sz="1600" dirty="0" err="1">
                <a:solidFill>
                  <a:schemeClr val="dk1"/>
                </a:solidFill>
              </a:rPr>
              <a:t>Folds</a:t>
            </a:r>
            <a:r>
              <a:rPr lang="pt-PT" sz="1600" dirty="0">
                <a:solidFill>
                  <a:schemeClr val="dk1"/>
                </a:solidFill>
              </a:rPr>
              <a:t> cross-</a:t>
            </a:r>
            <a:r>
              <a:rPr lang="pt-PT" sz="1600" dirty="0" err="1">
                <a:solidFill>
                  <a:schemeClr val="dk1"/>
                </a:solidFill>
              </a:rPr>
              <a:t>validation</a:t>
            </a:r>
            <a:r>
              <a:rPr lang="pt-PT" sz="1600" dirty="0">
                <a:solidFill>
                  <a:schemeClr val="dk1"/>
                </a:solidFill>
              </a:rPr>
              <a:t> para treino, utilizando o </a:t>
            </a:r>
            <a:r>
              <a:rPr lang="pt-PT" sz="1600" dirty="0" err="1">
                <a:solidFill>
                  <a:schemeClr val="dk1"/>
                </a:solidFill>
              </a:rPr>
              <a:t>sklearn.model_selection.Kfold</a:t>
            </a:r>
            <a:r>
              <a:rPr lang="pt-PT" sz="1600" dirty="0">
                <a:solidFill>
                  <a:schemeClr val="dk1"/>
                </a:solidFill>
              </a:rPr>
              <a:t>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600" dirty="0" err="1">
                <a:solidFill>
                  <a:schemeClr val="dk1"/>
                </a:solidFill>
              </a:rPr>
              <a:t>Hyperparamether</a:t>
            </a:r>
            <a:r>
              <a:rPr lang="pt-PT" sz="1600" dirty="0">
                <a:solidFill>
                  <a:schemeClr val="dk1"/>
                </a:solidFill>
              </a:rPr>
              <a:t> </a:t>
            </a:r>
            <a:r>
              <a:rPr lang="pt-PT" sz="1600" dirty="0" err="1">
                <a:solidFill>
                  <a:schemeClr val="dk1"/>
                </a:solidFill>
              </a:rPr>
              <a:t>tunning</a:t>
            </a:r>
            <a:r>
              <a:rPr lang="pt-PT" sz="1600" dirty="0">
                <a:solidFill>
                  <a:schemeClr val="dk1"/>
                </a:solidFill>
              </a:rPr>
              <a:t> utilizando o </a:t>
            </a:r>
            <a:r>
              <a:rPr lang="pt-PT" sz="1600" dirty="0" err="1">
                <a:solidFill>
                  <a:schemeClr val="dk1"/>
                </a:solidFill>
              </a:rPr>
              <a:t>sklearn.model_selection.GridSearchCV</a:t>
            </a:r>
            <a:endParaRPr lang="pt-PT" sz="1600" dirty="0">
              <a:solidFill>
                <a:schemeClr val="dk1"/>
              </a:solidFill>
            </a:endParaRPr>
          </a:p>
          <a:p>
            <a:pPr lvl="3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PT" sz="1600" dirty="0">
                <a:solidFill>
                  <a:schemeClr val="dk1"/>
                </a:solidFill>
              </a:rPr>
              <a:t>	Variando o número de </a:t>
            </a:r>
            <a:r>
              <a:rPr lang="pt-PT" sz="1600" dirty="0" err="1">
                <a:solidFill>
                  <a:schemeClr val="dk1"/>
                </a:solidFill>
              </a:rPr>
              <a:t>hidden</a:t>
            </a:r>
            <a:r>
              <a:rPr lang="pt-PT" sz="1600" dirty="0">
                <a:solidFill>
                  <a:schemeClr val="dk1"/>
                </a:solidFill>
              </a:rPr>
              <a:t> </a:t>
            </a:r>
            <a:r>
              <a:rPr lang="pt-PT" sz="1600" dirty="0" err="1">
                <a:solidFill>
                  <a:schemeClr val="dk1"/>
                </a:solidFill>
              </a:rPr>
              <a:t>layers</a:t>
            </a:r>
            <a:r>
              <a:rPr lang="pt-PT" sz="1600" dirty="0">
                <a:solidFill>
                  <a:schemeClr val="dk1"/>
                </a:solidFill>
              </a:rPr>
              <a:t> e o número de neurónios nas mesmas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PT" sz="1600" dirty="0">
                <a:solidFill>
                  <a:schemeClr val="dk1"/>
                </a:solidFill>
              </a:rPr>
              <a:t>	Variando o parâmetro </a:t>
            </a:r>
            <a:r>
              <a:rPr lang="pt-PT" sz="1600" dirty="0" err="1">
                <a:solidFill>
                  <a:schemeClr val="dk1"/>
                </a:solidFill>
              </a:rPr>
              <a:t>alpha</a:t>
            </a:r>
            <a:r>
              <a:rPr lang="pt-PT" sz="1600" dirty="0">
                <a:solidFill>
                  <a:schemeClr val="dk1"/>
                </a:solidFill>
              </a:rPr>
              <a:t> que é utilizado para L2 </a:t>
            </a:r>
            <a:r>
              <a:rPr lang="pt-PT" sz="1600" dirty="0" err="1">
                <a:solidFill>
                  <a:schemeClr val="dk1"/>
                </a:solidFill>
              </a:rPr>
              <a:t>Regularization</a:t>
            </a:r>
            <a:endParaRPr lang="pt-PT" sz="1600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PT" sz="1600" dirty="0">
                <a:solidFill>
                  <a:schemeClr val="dk1"/>
                </a:solidFill>
              </a:rPr>
              <a:t>	Variando a função de ativação (</a:t>
            </a:r>
            <a:r>
              <a:rPr lang="pt-PT" sz="1600" dirty="0" err="1">
                <a:solidFill>
                  <a:schemeClr val="dk1"/>
                </a:solidFill>
              </a:rPr>
              <a:t>activation</a:t>
            </a:r>
            <a:r>
              <a:rPr lang="pt-PT" sz="1600" dirty="0">
                <a:solidFill>
                  <a:schemeClr val="dk1"/>
                </a:solidFill>
              </a:rPr>
              <a:t>{‘</a:t>
            </a:r>
            <a:r>
              <a:rPr lang="pt-PT" sz="1600" dirty="0" err="1">
                <a:solidFill>
                  <a:schemeClr val="dk1"/>
                </a:solidFill>
              </a:rPr>
              <a:t>identity</a:t>
            </a:r>
            <a:r>
              <a:rPr lang="pt-PT" sz="1600" dirty="0">
                <a:solidFill>
                  <a:schemeClr val="dk1"/>
                </a:solidFill>
              </a:rPr>
              <a:t>’, ‘</a:t>
            </a:r>
            <a:r>
              <a:rPr lang="pt-PT" sz="1600" dirty="0" err="1">
                <a:solidFill>
                  <a:schemeClr val="dk1"/>
                </a:solidFill>
              </a:rPr>
              <a:t>logistic</a:t>
            </a:r>
            <a:r>
              <a:rPr lang="pt-PT" sz="1600" dirty="0">
                <a:solidFill>
                  <a:schemeClr val="dk1"/>
                </a:solidFill>
              </a:rPr>
              <a:t>’, ‘</a:t>
            </a:r>
            <a:r>
              <a:rPr lang="pt-PT" sz="1600" dirty="0" err="1">
                <a:solidFill>
                  <a:schemeClr val="dk1"/>
                </a:solidFill>
              </a:rPr>
              <a:t>tanh</a:t>
            </a:r>
            <a:r>
              <a:rPr lang="pt-PT" sz="1600" dirty="0">
                <a:solidFill>
                  <a:schemeClr val="dk1"/>
                </a:solidFill>
              </a:rPr>
              <a:t>’, ‘</a:t>
            </a:r>
            <a:r>
              <a:rPr lang="pt-PT" sz="1600" dirty="0" err="1">
                <a:solidFill>
                  <a:schemeClr val="dk1"/>
                </a:solidFill>
              </a:rPr>
              <a:t>relu</a:t>
            </a:r>
            <a:r>
              <a:rPr lang="pt-PT" sz="1600" dirty="0">
                <a:solidFill>
                  <a:schemeClr val="dk1"/>
                </a:solidFill>
              </a:rPr>
              <a:t>’}), …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Aumentando o número de dimensões dos </a:t>
            </a:r>
            <a:r>
              <a:rPr lang="pt-PT" sz="1600" dirty="0" err="1">
                <a:solidFill>
                  <a:schemeClr val="dk1"/>
                </a:solidFill>
              </a:rPr>
              <a:t>dataset</a:t>
            </a:r>
            <a:r>
              <a:rPr lang="pt-PT" sz="1600" dirty="0">
                <a:solidFill>
                  <a:schemeClr val="dk1"/>
                </a:solidFill>
              </a:rPr>
              <a:t>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PT" sz="1600" dirty="0">
                <a:solidFill>
                  <a:schemeClr val="dk1"/>
                </a:solidFill>
              </a:rPr>
              <a:t>	Mantendo os atributos dos jogadores e das equipas separados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PT" sz="1600" dirty="0">
                <a:solidFill>
                  <a:schemeClr val="dk1"/>
                </a:solidFill>
              </a:rPr>
              <a:t>	Acrescentando atributos de resultados nos últimos x jogos, e de resultados em jogos passados contra a 	mesma equipa.</a:t>
            </a:r>
          </a:p>
        </p:txBody>
      </p:sp>
      <p:sp>
        <p:nvSpPr>
          <p:cNvPr id="258" name="Google Shape;258;g775dfabd0d_0_1"/>
          <p:cNvSpPr txBox="1"/>
          <p:nvPr/>
        </p:nvSpPr>
        <p:spPr>
          <a:xfrm>
            <a:off x="843125" y="1674618"/>
            <a:ext cx="5641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b="1" dirty="0">
                <a:solidFill>
                  <a:schemeClr val="dk1"/>
                </a:solidFill>
              </a:rPr>
              <a:t>Rede Neuronal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60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Microsoft Office PowerPoint</Application>
  <PresentationFormat>Ecrã Panorâmico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Libre Franklin</vt:lpstr>
      <vt:lpstr>Franklin Gothic</vt:lpstr>
      <vt:lpstr>Arial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João Macedo</cp:lastModifiedBy>
  <cp:revision>1</cp:revision>
  <dcterms:created xsi:type="dcterms:W3CDTF">2020-03-06T18:53:41Z</dcterms:created>
  <dcterms:modified xsi:type="dcterms:W3CDTF">2020-05-12T13:54:50Z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