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7840" y="5141880"/>
            <a:ext cx="11290320" cy="12582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Clique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editar 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Clique para editar o formato de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texto dos tópicos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Sétimo nível de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qu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ra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ed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ita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 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Editar os estilos de texto do Modelo Global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51893EB-6E1F-4029-8A76-8A49AD59AAD6}" type="datetime">
              <a:rPr b="0" lang="pt-PT" sz="1200" spc="-1" strike="noStrike">
                <a:solidFill>
                  <a:srgbClr val="8b8b8b"/>
                </a:solidFill>
                <a:latin typeface="Calibri"/>
              </a:rPr>
              <a:t>31-03-2020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158DA8B-DBF3-415D-A653-242CFEC205FB}" type="slidenum">
              <a:rPr b="0" lang="pt-PT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P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81040" y="2394000"/>
            <a:ext cx="11028960" cy="21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pt-PT" sz="3600" spc="-1" strike="noStrike" cap="all">
                <a:solidFill>
                  <a:srgbClr val="404040"/>
                </a:solidFill>
                <a:latin typeface="Franklin Gothic Demi"/>
                <a:ea typeface="DejaVu Sans"/>
              </a:rPr>
              <a:t>Inteligência Artificial</a:t>
            </a:r>
            <a:endParaRPr b="0" lang="pt-PT" sz="36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81040" y="4541400"/>
            <a:ext cx="1102896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pt-PT" sz="1800" spc="-1" strike="noStrike" cap="all">
                <a:solidFill>
                  <a:srgbClr val="1cade4"/>
                </a:solidFill>
                <a:latin typeface="Franklin Gothic Book"/>
                <a:ea typeface="DejaVu Sans"/>
              </a:rPr>
              <a:t>Hash code 2019: Photo slideshow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8959320" y="642384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  <a:spcAft>
                <a:spcPts val="601"/>
              </a:spcAft>
            </a:pPr>
            <a:fld id="{C111842B-5CA0-41AA-8399-976525A583FF}" type="datetime1">
              <a:rPr b="0" lang="pt-PT" sz="9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31-03-2020</a:t>
            </a:fld>
            <a:endParaRPr b="0" lang="pt-PT" sz="9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581040" y="5321160"/>
            <a:ext cx="110289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Cláudia Mamede – 201604832@fe.up.pt</a:t>
            </a:r>
            <a:endParaRPr b="0" lang="pt-PT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João Macedo - 201704464@fe.up.pt</a:t>
            </a:r>
            <a:endParaRPr b="0" lang="pt-PT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Raúl Viana -  up201208089@fe.up.pt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457200" y="694800"/>
            <a:ext cx="3254400" cy="125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80200" y="509040"/>
            <a:ext cx="10058040" cy="65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Si</a:t>
            </a: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ul</a:t>
            </a: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at</a:t>
            </a: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ed </a:t>
            </a: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An</a:t>
            </a: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ne</a:t>
            </a: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ali</a:t>
            </a: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ng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31080" y="1167480"/>
            <a:ext cx="5851800" cy="5443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1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Solução inicial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: lista de slides ordenada por número de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tags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Função de vizinhança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: aplicação de um operador sobre a solução corrente para gerar uma nova solução vizinha (aleatória ou não).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64960" indent="274680" algn="just">
              <a:lnSpc>
                <a:spcPct val="1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Operador aleatório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: seleciona aleatoriamente um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slide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 índice i,  e efetua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swap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entre os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slides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 e i+1.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64960" indent="274680" algn="just">
              <a:lnSpc>
                <a:spcPct val="1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Operador “rigoroso”: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seleciona aleatoriamente um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slide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 índice i, determina o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slide x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que maximiza o “interesse” e efetua o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swap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entre o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slide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 índice i+1 pelo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slide x.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Função de avaliação: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assumindo um problema de maximização, uma solução é aceite consoante o valor da função de probabilidade de aceitação, após calcular o valor da função objetivo para a lista de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slides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Função de probabilidade de aceitação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: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7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631080" y="1167480"/>
            <a:ext cx="5851800" cy="54432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6708600" y="1121760"/>
            <a:ext cx="5205600" cy="4754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pt-PT" sz="900" spc="-1" strike="noStrike">
                <a:solidFill>
                  <a:srgbClr val="cc7832"/>
                </a:solidFill>
                <a:latin typeface="Consolas"/>
              </a:rPr>
              <a:t>def </a:t>
            </a:r>
            <a:r>
              <a:rPr b="0" lang="pt-PT" sz="900" spc="-1" strike="noStrike">
                <a:solidFill>
                  <a:srgbClr val="ffc66d"/>
                </a:solidFill>
                <a:latin typeface="Consolas"/>
              </a:rPr>
              <a:t>simulated_annealing</a:t>
            </a:r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(photos):</a:t>
            </a:r>
            <a:br/>
            <a:br/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    s = generate_slides(photos) </a:t>
            </a:r>
            <a:endParaRPr b="0" lang="pt-PT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    </a:t>
            </a:r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solution = organize_slides(s)</a:t>
            </a:r>
            <a:br/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    score = ObjectiveFunction(solution)</a:t>
            </a:r>
            <a:br/>
            <a:br/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    temp = </a:t>
            </a:r>
            <a:r>
              <a:rPr b="0" lang="pt-PT" sz="900" spc="-1" strike="noStrike">
                <a:solidFill>
                  <a:srgbClr val="6897bb"/>
                </a:solidFill>
                <a:latin typeface="Consolas"/>
              </a:rPr>
              <a:t>100</a:t>
            </a:r>
            <a:br/>
            <a:r>
              <a:rPr b="0" lang="pt-PT" sz="900" spc="-1" strike="noStrike">
                <a:solidFill>
                  <a:srgbClr val="808080"/>
                </a:solidFill>
                <a:latin typeface="Consolas"/>
              </a:rPr>
              <a:t>    </a:t>
            </a:r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initial_temp = </a:t>
            </a:r>
            <a:r>
              <a:rPr b="0" lang="pt-PT" sz="900" spc="-1" strike="noStrike">
                <a:solidFill>
                  <a:srgbClr val="6897bb"/>
                </a:solidFill>
                <a:latin typeface="Consolas"/>
              </a:rPr>
              <a:t>100 </a:t>
            </a:r>
            <a:endParaRPr b="0" lang="pt-PT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900" spc="-1" strike="noStrike">
                <a:solidFill>
                  <a:srgbClr val="6897bb"/>
                </a:solidFill>
                <a:latin typeface="Consolas"/>
              </a:rPr>
              <a:t>    </a:t>
            </a:r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temp_min = </a:t>
            </a:r>
            <a:r>
              <a:rPr b="0" lang="pt-PT" sz="900" spc="-1" strike="noStrike">
                <a:solidFill>
                  <a:srgbClr val="6897bb"/>
                </a:solidFill>
                <a:latin typeface="Consolas"/>
              </a:rPr>
              <a:t>1</a:t>
            </a:r>
            <a:br/>
            <a:r>
              <a:rPr b="0" lang="pt-PT" sz="900" spc="-1" strike="noStrike">
                <a:solidFill>
                  <a:srgbClr val="808080"/>
                </a:solidFill>
                <a:latin typeface="Consolas"/>
              </a:rPr>
              <a:t>    </a:t>
            </a:r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cooling_rate = </a:t>
            </a:r>
            <a:r>
              <a:rPr b="0" lang="pt-PT" sz="900" spc="-1" strike="noStrike">
                <a:solidFill>
                  <a:srgbClr val="6897bb"/>
                </a:solidFill>
                <a:latin typeface="Consolas"/>
              </a:rPr>
              <a:t>5</a:t>
            </a:r>
            <a:br/>
            <a:r>
              <a:rPr b="0" lang="pt-PT" sz="900" spc="-1" strike="noStrike">
                <a:solidFill>
                  <a:srgbClr val="808080"/>
                </a:solidFill>
                <a:latin typeface="Consolas"/>
              </a:rPr>
              <a:t>    </a:t>
            </a:r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itPerTemp = </a:t>
            </a:r>
            <a:r>
              <a:rPr b="0" lang="pt-PT" sz="900" spc="-1" strike="noStrike">
                <a:solidFill>
                  <a:srgbClr val="6897bb"/>
                </a:solidFill>
                <a:latin typeface="Consolas"/>
              </a:rPr>
              <a:t>5</a:t>
            </a:r>
            <a:br/>
            <a:br/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    </a:t>
            </a:r>
            <a:r>
              <a:rPr b="0" lang="pt-PT" sz="900" spc="-1" strike="noStrike">
                <a:solidFill>
                  <a:srgbClr val="cc7832"/>
                </a:solidFill>
                <a:latin typeface="Consolas"/>
              </a:rPr>
              <a:t>while </a:t>
            </a:r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temp &gt; temp_min:</a:t>
            </a:r>
            <a:br/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        it = </a:t>
            </a:r>
            <a:r>
              <a:rPr b="0" lang="pt-PT" sz="900" spc="-1" strike="noStrike">
                <a:solidFill>
                  <a:srgbClr val="6897bb"/>
                </a:solidFill>
                <a:latin typeface="Consolas"/>
              </a:rPr>
              <a:t>0</a:t>
            </a:r>
            <a:br/>
            <a:br/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        </a:t>
            </a:r>
            <a:r>
              <a:rPr b="0" lang="pt-PT" sz="900" spc="-1" strike="noStrike">
                <a:solidFill>
                  <a:srgbClr val="cc7832"/>
                </a:solidFill>
                <a:latin typeface="Consolas"/>
              </a:rPr>
              <a:t>while </a:t>
            </a:r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it &lt; itPerTemp:</a:t>
            </a:r>
            <a:br/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            new_solution = addOperator(solution)</a:t>
            </a:r>
            <a:br/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            new_score = ObjectiveFunction(new_solution)</a:t>
            </a:r>
            <a:br/>
            <a:r>
              <a:rPr b="0" lang="pt-PT" sz="900" spc="-1" strike="noStrike">
                <a:solidFill>
                  <a:srgbClr val="808080"/>
                </a:solidFill>
                <a:latin typeface="Consolas"/>
              </a:rPr>
              <a:t>            </a:t>
            </a:r>
            <a:br/>
            <a:r>
              <a:rPr b="0" lang="pt-PT" sz="900" spc="-1" strike="noStrike">
                <a:solidFill>
                  <a:srgbClr val="808080"/>
                </a:solidFill>
                <a:latin typeface="Consolas"/>
              </a:rPr>
              <a:t>            </a:t>
            </a:r>
            <a:r>
              <a:rPr b="0" lang="pt-PT" sz="900" spc="-1" strike="noStrike">
                <a:solidFill>
                  <a:srgbClr val="cc7832"/>
                </a:solidFill>
                <a:latin typeface="Consolas"/>
              </a:rPr>
              <a:t>if </a:t>
            </a:r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new_score &gt;= score:</a:t>
            </a:r>
            <a:br/>
            <a:r>
              <a:rPr b="0" lang="pt-PT" sz="900" spc="-1" strike="noStrike">
                <a:solidFill>
                  <a:srgbClr val="808080"/>
                </a:solidFill>
                <a:latin typeface="Consolas"/>
              </a:rPr>
              <a:t>                </a:t>
            </a:r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solution = new_solution</a:t>
            </a:r>
            <a:br/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                score = new_score</a:t>
            </a:r>
            <a:br/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            </a:t>
            </a:r>
            <a:r>
              <a:rPr b="0" lang="pt-PT" sz="900" spc="-1" strike="noStrike">
                <a:solidFill>
                  <a:srgbClr val="cc7832"/>
                </a:solidFill>
                <a:latin typeface="Consolas"/>
              </a:rPr>
              <a:t>else</a:t>
            </a:r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:</a:t>
            </a:r>
            <a:br/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                accProbability = acceptanceProbability(score</a:t>
            </a:r>
            <a:r>
              <a:rPr b="0" lang="pt-PT" sz="900" spc="-1" strike="noStrike">
                <a:solidFill>
                  <a:srgbClr val="cc7832"/>
                </a:solidFill>
                <a:latin typeface="Consolas"/>
              </a:rPr>
              <a:t>, </a:t>
            </a:r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new_score</a:t>
            </a:r>
            <a:r>
              <a:rPr b="0" lang="pt-PT" sz="900" spc="-1" strike="noStrike">
                <a:solidFill>
                  <a:srgbClr val="cc7832"/>
                </a:solidFill>
                <a:latin typeface="Consolas"/>
              </a:rPr>
              <a:t>, </a:t>
            </a:r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temp)</a:t>
            </a:r>
            <a:br/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                </a:t>
            </a:r>
            <a:r>
              <a:rPr b="0" lang="pt-PT" sz="900" spc="-1" strike="noStrike">
                <a:solidFill>
                  <a:srgbClr val="cc7832"/>
                </a:solidFill>
                <a:latin typeface="Consolas"/>
              </a:rPr>
              <a:t>if </a:t>
            </a:r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accProbability &gt; random.random():</a:t>
            </a:r>
            <a:br/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                    solution = new_solution</a:t>
            </a:r>
            <a:br/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                    score = new_score</a:t>
            </a:r>
            <a:br/>
            <a:br/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            it = it + </a:t>
            </a:r>
            <a:r>
              <a:rPr b="0" lang="pt-PT" sz="900" spc="-1" strike="noStrike">
                <a:solidFill>
                  <a:srgbClr val="6897bb"/>
                </a:solidFill>
                <a:latin typeface="Consolas"/>
              </a:rPr>
              <a:t>1</a:t>
            </a:r>
            <a:br/>
            <a:br/>
            <a:r>
              <a:rPr b="0" lang="pt-PT" sz="900" spc="-1" strike="noStrike">
                <a:solidFill>
                  <a:srgbClr val="6897bb"/>
                </a:solidFill>
                <a:latin typeface="Consolas"/>
              </a:rPr>
              <a:t>        </a:t>
            </a:r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temp = temp-cooling_rate</a:t>
            </a:r>
            <a:br/>
            <a:br/>
            <a:r>
              <a:rPr b="0" lang="pt-PT" sz="900" spc="-1" strike="noStrike">
                <a:solidFill>
                  <a:srgbClr val="cc7832"/>
                </a:solidFill>
                <a:latin typeface="Consolas"/>
              </a:rPr>
              <a:t>return </a:t>
            </a:r>
            <a:r>
              <a:rPr b="0" lang="pt-PT" sz="900" spc="-1" strike="noStrike">
                <a:solidFill>
                  <a:srgbClr val="a9b7c6"/>
                </a:solidFill>
                <a:latin typeface="Consolas"/>
              </a:rPr>
              <a:t>new_solution</a:t>
            </a:r>
            <a:endParaRPr b="0" lang="pt-PT" sz="9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Table 1"/>
          <p:cNvGraphicFramePr/>
          <p:nvPr/>
        </p:nvGraphicFramePr>
        <p:xfrm>
          <a:off x="6480360" y="3651120"/>
          <a:ext cx="4782960" cy="2270160"/>
        </p:xfrm>
        <a:graphic>
          <a:graphicData uri="http://schemas.openxmlformats.org/drawingml/2006/table">
            <a:tbl>
              <a:tblPr/>
              <a:tblGrid>
                <a:gridCol w="956520"/>
                <a:gridCol w="956520"/>
                <a:gridCol w="956520"/>
                <a:gridCol w="956520"/>
                <a:gridCol w="956880"/>
              </a:tblGrid>
              <a:tr h="509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Ficheiro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e75b6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Operador aleatório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e75b6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Operador rigoroso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e75b6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094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Tempo (s)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Score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Tempo (s)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Score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dc3e6"/>
                    </a:solidFill>
                  </a:tcPr>
                </a:tc>
              </a:tr>
              <a:tr h="300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0.0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0.0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00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35.94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52.02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311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00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0.188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173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0.28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241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00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26.39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207293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39.03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207317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00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35.39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113459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45.58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113568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93" name="CustomShape 2"/>
          <p:cNvSpPr/>
          <p:nvPr/>
        </p:nvSpPr>
        <p:spPr>
          <a:xfrm>
            <a:off x="6480360" y="3227040"/>
            <a:ext cx="44780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</a:rPr>
              <a:t>Initial temp: 100</a:t>
            </a:r>
            <a:r>
              <a:rPr b="0" lang="pt-PT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Calibri"/>
              </a:rPr>
              <a:t>  Cooling rate: 5</a:t>
            </a:r>
            <a:r>
              <a:rPr b="0" lang="pt-PT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Calibri"/>
              </a:rPr>
              <a:t> It/Temp: 5</a:t>
            </a:r>
            <a:endParaRPr b="0" lang="pt-PT" sz="1400" spc="-1" strike="noStrike">
              <a:latin typeface="Arial"/>
            </a:endParaRPr>
          </a:p>
        </p:txBody>
      </p:sp>
      <p:graphicFrame>
        <p:nvGraphicFramePr>
          <p:cNvPr id="94" name="Table 3"/>
          <p:cNvGraphicFramePr/>
          <p:nvPr/>
        </p:nvGraphicFramePr>
        <p:xfrm>
          <a:off x="973440" y="3651120"/>
          <a:ext cx="4782960" cy="2270160"/>
        </p:xfrm>
        <a:graphic>
          <a:graphicData uri="http://schemas.openxmlformats.org/drawingml/2006/table">
            <a:tbl>
              <a:tblPr/>
              <a:tblGrid>
                <a:gridCol w="956520"/>
                <a:gridCol w="956520"/>
                <a:gridCol w="956520"/>
                <a:gridCol w="956520"/>
                <a:gridCol w="956880"/>
              </a:tblGrid>
              <a:tr h="518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Ficheiro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e75b6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Operador aleatório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e75b6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Operador rigoroso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e75b6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180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Tempo (s)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Score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Tempo (s)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Score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dc3e6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0.031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376.90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552.6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2907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2.14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3.844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435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269.0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207299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391.03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207731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04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373.91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112392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519.58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113568</a:t>
                      </a:r>
                      <a:endParaRPr b="0" lang="pt-P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95" name="CustomShape 4"/>
          <p:cNvSpPr/>
          <p:nvPr/>
        </p:nvSpPr>
        <p:spPr>
          <a:xfrm>
            <a:off x="973440" y="3227040"/>
            <a:ext cx="44780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</a:rPr>
              <a:t>Initial temp: 1000</a:t>
            </a:r>
            <a:r>
              <a:rPr b="0" lang="pt-PT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Calibri"/>
              </a:rPr>
              <a:t>   Cooling rate: 5</a:t>
            </a:r>
            <a:r>
              <a:rPr b="0" lang="pt-PT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Calibri"/>
              </a:rPr>
              <a:t>  It/Temp: 5</a:t>
            </a:r>
            <a:r>
              <a:rPr b="0" lang="pt-PT" sz="14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973440" y="1302480"/>
            <a:ext cx="10290240" cy="155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4460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600" spc="-1" strike="noStrike">
                <a:solidFill>
                  <a:srgbClr val="000000"/>
                </a:solidFill>
                <a:latin typeface="Calibri"/>
              </a:rPr>
              <a:t>Os resultados obtidos, quando aplicado o operador mais rigoroso, são melhores;</a:t>
            </a:r>
            <a:endParaRPr b="0" lang="pt-PT" sz="1600" spc="-1" strike="noStrike">
              <a:latin typeface="Arial"/>
            </a:endParaRPr>
          </a:p>
          <a:p>
            <a:pPr indent="4460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600" spc="-1" strike="noStrike">
                <a:solidFill>
                  <a:srgbClr val="000000"/>
                </a:solidFill>
                <a:latin typeface="Calibri"/>
              </a:rPr>
              <a:t>Ao aplicar o operador aleatório, o tempo de execução diminui consideravelmente.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Calibri"/>
              </a:rPr>
              <a:t>Posto isto, conclui-se que, sacrificando um pouco a qualidade dos resultados, é possível obter soluções razoáveis num menor intervalo de tempo.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97" name="TextShape 6"/>
          <p:cNvSpPr txBox="1"/>
          <p:nvPr/>
        </p:nvSpPr>
        <p:spPr>
          <a:xfrm>
            <a:off x="973440" y="490320"/>
            <a:ext cx="10058040" cy="65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Si</a:t>
            </a: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ul</a:t>
            </a: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at</a:t>
            </a: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ed </a:t>
            </a: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An</a:t>
            </a: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ne</a:t>
            </a: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ali</a:t>
            </a: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ng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3567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Ta</a:t>
            </a: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bu </a:t>
            </a: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Se</a:t>
            </a: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ar</a:t>
            </a: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ch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72120" y="1433880"/>
            <a:ext cx="5624640" cy="47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Critério de paragem: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efetua tantas iterações quanto o número de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slides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existentes;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Solução inicial: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slide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com maior número de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tags;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Função de vizinhança: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retorna uma lista dos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slides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que têm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tags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em comum com o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slide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atual;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Função de avaliação: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verifica, na vizinhança, qual o slide que maximiza a função objetivo para o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slide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atual. Posteriormente, adiciona-o ao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slideshow.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6723000" y="1139400"/>
            <a:ext cx="5292000" cy="4965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br/>
            <a:r>
              <a:rPr b="0" lang="pt-PT" sz="1000" spc="-1" strike="noStrike">
                <a:solidFill>
                  <a:srgbClr val="cc7832"/>
                </a:solidFill>
                <a:latin typeface="Consolas"/>
              </a:rPr>
              <a:t>def </a:t>
            </a:r>
            <a:r>
              <a:rPr b="0" lang="pt-PT" sz="1000" spc="-1" strike="noStrike">
                <a:solidFill>
                  <a:srgbClr val="ffc66d"/>
                </a:solidFill>
                <a:latin typeface="Consolas"/>
              </a:rPr>
              <a:t>tabu_search</a:t>
            </a:r>
            <a:r>
              <a:rPr b="0" lang="pt-PT" sz="1000" spc="-1" strike="noStrike">
                <a:solidFill>
                  <a:srgbClr val="a9b7c6"/>
                </a:solidFill>
                <a:latin typeface="Consolas"/>
              </a:rPr>
              <a:t>(photos):</a:t>
            </a:r>
            <a:br/>
            <a:br/>
            <a:r>
              <a:rPr b="0" lang="pt-PT" sz="1000" spc="-1" strike="noStrike">
                <a:solidFill>
                  <a:srgbClr val="a9b7c6"/>
                </a:solidFill>
                <a:latin typeface="Consolas"/>
              </a:rPr>
              <a:t>    slides = generate_slides(photos)</a:t>
            </a:r>
            <a:br/>
            <a:br/>
            <a:r>
              <a:rPr b="0" lang="pt-PT" sz="1000" spc="-1" strike="noStrike">
                <a:solidFill>
                  <a:srgbClr val="a9b7c6"/>
                </a:solidFill>
                <a:latin typeface="Consolas"/>
              </a:rPr>
              <a:t>    last = []</a:t>
            </a:r>
            <a:br/>
            <a:r>
              <a:rPr b="0" lang="pt-PT" sz="1000" spc="-1" strike="noStrike">
                <a:solidFill>
                  <a:srgbClr val="a9b7c6"/>
                </a:solidFill>
                <a:latin typeface="Consolas"/>
              </a:rPr>
              <a:t>    solution = []</a:t>
            </a:r>
            <a:br/>
            <a:r>
              <a:rPr b="0" lang="pt-PT" sz="1000" spc="-1" strike="noStrike">
                <a:solidFill>
                  <a:srgbClr val="a9b7c6"/>
                </a:solidFill>
                <a:latin typeface="Consolas"/>
              </a:rPr>
              <a:t>    current = slides.pop()</a:t>
            </a:r>
            <a:br/>
            <a:r>
              <a:rPr b="0" lang="pt-PT" sz="1000" spc="-1" strike="noStrike">
                <a:solidFill>
                  <a:srgbClr val="a9b7c6"/>
                </a:solidFill>
                <a:latin typeface="Consolas"/>
              </a:rPr>
              <a:t>    solution.append(current)</a:t>
            </a:r>
            <a:br/>
            <a:br/>
            <a:r>
              <a:rPr b="0" lang="pt-PT" sz="1000" spc="-1" strike="noStrike">
                <a:solidFill>
                  <a:srgbClr val="a9b7c6"/>
                </a:solidFill>
                <a:latin typeface="Consolas"/>
              </a:rPr>
              <a:t>    it = </a:t>
            </a:r>
            <a:r>
              <a:rPr b="0" lang="pt-PT" sz="1000" spc="-1" strike="noStrike">
                <a:solidFill>
                  <a:srgbClr val="6897bb"/>
                </a:solidFill>
                <a:latin typeface="Consolas"/>
              </a:rPr>
              <a:t>0</a:t>
            </a:r>
            <a:br/>
            <a:r>
              <a:rPr b="0" lang="pt-PT" sz="1000" spc="-1" strike="noStrike">
                <a:solidFill>
                  <a:srgbClr val="6897bb"/>
                </a:solidFill>
                <a:latin typeface="Consolas"/>
              </a:rPr>
              <a:t>    </a:t>
            </a:r>
            <a:r>
              <a:rPr b="0" lang="pt-PT" sz="1000" spc="-1" strike="noStrike">
                <a:solidFill>
                  <a:srgbClr val="cc7832"/>
                </a:solidFill>
                <a:latin typeface="Consolas"/>
              </a:rPr>
              <a:t>while </a:t>
            </a:r>
            <a:r>
              <a:rPr b="0" lang="pt-PT" sz="1000" spc="-1" strike="noStrike">
                <a:solidFill>
                  <a:srgbClr val="a9b7c6"/>
                </a:solidFill>
                <a:latin typeface="Consolas"/>
              </a:rPr>
              <a:t>it &lt; </a:t>
            </a:r>
            <a:r>
              <a:rPr b="0" lang="pt-PT" sz="1000" spc="-1" strike="noStrike">
                <a:solidFill>
                  <a:srgbClr val="8888c6"/>
                </a:solidFill>
                <a:latin typeface="Consolas"/>
              </a:rPr>
              <a:t>len</a:t>
            </a:r>
            <a:r>
              <a:rPr b="0" lang="pt-PT" sz="1000" spc="-1" strike="noStrike">
                <a:solidFill>
                  <a:srgbClr val="a9b7c6"/>
                </a:solidFill>
                <a:latin typeface="Consolas"/>
              </a:rPr>
              <a:t>(slides):</a:t>
            </a:r>
            <a:br/>
            <a:r>
              <a:rPr b="0" lang="pt-PT" sz="1000" spc="-1" strike="noStrike">
                <a:solidFill>
                  <a:srgbClr val="a9b7c6"/>
                </a:solidFill>
                <a:latin typeface="Consolas"/>
              </a:rPr>
              <a:t>        </a:t>
            </a:r>
            <a:r>
              <a:rPr b="0" lang="pt-PT" sz="1000" spc="-1" strike="noStrike">
                <a:solidFill>
                  <a:srgbClr val="808080"/>
                </a:solidFill>
                <a:latin typeface="Consolas"/>
              </a:rPr>
              <a:t>#obtem lista de candidatos com tags em comum com o current slide</a:t>
            </a:r>
            <a:br/>
            <a:r>
              <a:rPr b="0" lang="pt-PT" sz="1000" spc="-1" strike="noStrike">
                <a:solidFill>
                  <a:srgbClr val="808080"/>
                </a:solidFill>
                <a:latin typeface="Consolas"/>
              </a:rPr>
              <a:t>        </a:t>
            </a:r>
            <a:r>
              <a:rPr b="0" lang="pt-PT" sz="1000" spc="-1" strike="noStrike">
                <a:solidFill>
                  <a:srgbClr val="a9b7c6"/>
                </a:solidFill>
                <a:latin typeface="Consolas"/>
              </a:rPr>
              <a:t>neighborhood = getCandidates(current</a:t>
            </a:r>
            <a:r>
              <a:rPr b="0" lang="pt-PT" sz="1000" spc="-1" strike="noStrike">
                <a:solidFill>
                  <a:srgbClr val="cc7832"/>
                </a:solidFill>
                <a:latin typeface="Consolas"/>
              </a:rPr>
              <a:t>, </a:t>
            </a:r>
            <a:r>
              <a:rPr b="0" lang="pt-PT" sz="1000" spc="-1" strike="noStrike">
                <a:solidFill>
                  <a:srgbClr val="a9b7c6"/>
                </a:solidFill>
                <a:latin typeface="Consolas"/>
              </a:rPr>
              <a:t>slides</a:t>
            </a:r>
            <a:r>
              <a:rPr b="0" lang="pt-PT" sz="1000" spc="-1" strike="noStrike">
                <a:solidFill>
                  <a:srgbClr val="cc7832"/>
                </a:solidFill>
                <a:latin typeface="Consolas"/>
              </a:rPr>
              <a:t>, </a:t>
            </a:r>
            <a:r>
              <a:rPr b="0" lang="pt-PT" sz="1000" spc="-1" strike="noStrike">
                <a:solidFill>
                  <a:srgbClr val="a9b7c6"/>
                </a:solidFill>
                <a:latin typeface="Consolas"/>
              </a:rPr>
              <a:t>solution)</a:t>
            </a:r>
            <a:br/>
            <a:br/>
            <a:r>
              <a:rPr b="0" lang="pt-PT" sz="1000" spc="-1" strike="noStrike">
                <a:solidFill>
                  <a:srgbClr val="a9b7c6"/>
                </a:solidFill>
                <a:latin typeface="Consolas"/>
              </a:rPr>
              <a:t>        </a:t>
            </a:r>
            <a:r>
              <a:rPr b="0" lang="pt-PT" sz="1000" spc="-1" strike="noStrike">
                <a:solidFill>
                  <a:srgbClr val="808080"/>
                </a:solidFill>
                <a:latin typeface="Consolas"/>
              </a:rPr>
              <a:t>#seleciona a melhor opcao</a:t>
            </a:r>
            <a:br/>
            <a:r>
              <a:rPr b="0" lang="pt-PT" sz="1000" spc="-1" strike="noStrike">
                <a:solidFill>
                  <a:srgbClr val="808080"/>
                </a:solidFill>
                <a:latin typeface="Consolas"/>
              </a:rPr>
              <a:t>        </a:t>
            </a:r>
            <a:r>
              <a:rPr b="0" lang="pt-PT" sz="1000" spc="-1" strike="noStrike">
                <a:solidFill>
                  <a:srgbClr val="a9b7c6"/>
                </a:solidFill>
                <a:latin typeface="Consolas"/>
              </a:rPr>
              <a:t>bestMatch = selectSolution(current</a:t>
            </a:r>
            <a:r>
              <a:rPr b="0" lang="pt-PT" sz="1000" spc="-1" strike="noStrike">
                <a:solidFill>
                  <a:srgbClr val="cc7832"/>
                </a:solidFill>
                <a:latin typeface="Consolas"/>
              </a:rPr>
              <a:t>, </a:t>
            </a:r>
            <a:r>
              <a:rPr b="0" lang="pt-PT" sz="1000" spc="-1" strike="noStrike">
                <a:solidFill>
                  <a:srgbClr val="a9b7c6"/>
                </a:solidFill>
                <a:latin typeface="Consolas"/>
              </a:rPr>
              <a:t>neighborhood)</a:t>
            </a:r>
            <a:br/>
            <a:br/>
            <a:r>
              <a:rPr b="0" lang="pt-PT" sz="1000" spc="-1" strike="noStrike">
                <a:solidFill>
                  <a:srgbClr val="a9b7c6"/>
                </a:solidFill>
                <a:latin typeface="Consolas"/>
              </a:rPr>
              <a:t>        </a:t>
            </a:r>
            <a:r>
              <a:rPr b="0" lang="pt-PT" sz="1000" spc="-1" strike="noStrike">
                <a:solidFill>
                  <a:srgbClr val="cc7832"/>
                </a:solidFill>
                <a:latin typeface="Consolas"/>
              </a:rPr>
              <a:t>if </a:t>
            </a:r>
            <a:r>
              <a:rPr b="0" lang="pt-PT" sz="1000" spc="-1" strike="noStrike">
                <a:solidFill>
                  <a:srgbClr val="a9b7c6"/>
                </a:solidFill>
                <a:latin typeface="Consolas"/>
              </a:rPr>
              <a:t>bestMatch == -</a:t>
            </a:r>
            <a:r>
              <a:rPr b="0" lang="pt-PT" sz="1000" spc="-1" strike="noStrike">
                <a:solidFill>
                  <a:srgbClr val="6897bb"/>
                </a:solidFill>
                <a:latin typeface="Consolas"/>
              </a:rPr>
              <a:t>1</a:t>
            </a:r>
            <a:r>
              <a:rPr b="0" lang="pt-PT" sz="1000" spc="-1" strike="noStrike">
                <a:solidFill>
                  <a:srgbClr val="a9b7c6"/>
                </a:solidFill>
                <a:latin typeface="Consolas"/>
              </a:rPr>
              <a:t>: </a:t>
            </a:r>
            <a:r>
              <a:rPr b="0" lang="pt-PT" sz="1000" spc="-1" strike="noStrike">
                <a:solidFill>
                  <a:srgbClr val="808080"/>
                </a:solidFill>
                <a:latin typeface="Consolas"/>
              </a:rPr>
              <a:t>#current nao tem tags em comum com nada</a:t>
            </a:r>
            <a:br/>
            <a:r>
              <a:rPr b="0" lang="pt-PT" sz="1000" spc="-1" strike="noStrike">
                <a:solidFill>
                  <a:srgbClr val="808080"/>
                </a:solidFill>
                <a:latin typeface="Consolas"/>
              </a:rPr>
              <a:t>            </a:t>
            </a:r>
            <a:r>
              <a:rPr b="0" lang="pt-PT" sz="1000" spc="-1" strike="noStrike">
                <a:solidFill>
                  <a:srgbClr val="a9b7c6"/>
                </a:solidFill>
                <a:latin typeface="Consolas"/>
              </a:rPr>
              <a:t>last.append(current)</a:t>
            </a:r>
            <a:br/>
            <a:br/>
            <a:r>
              <a:rPr b="0" lang="pt-PT" sz="1000" spc="-1" strike="noStrike">
                <a:solidFill>
                  <a:srgbClr val="a9b7c6"/>
                </a:solidFill>
                <a:latin typeface="Consolas"/>
              </a:rPr>
              <a:t>        </a:t>
            </a:r>
            <a:r>
              <a:rPr b="0" lang="pt-PT" sz="1000" spc="-1" strike="noStrike">
                <a:solidFill>
                  <a:srgbClr val="cc7832"/>
                </a:solidFill>
                <a:latin typeface="Consolas"/>
              </a:rPr>
              <a:t>else</a:t>
            </a:r>
            <a:r>
              <a:rPr b="0" lang="pt-PT" sz="1000" spc="-1" strike="noStrike">
                <a:solidFill>
                  <a:srgbClr val="a9b7c6"/>
                </a:solidFill>
                <a:latin typeface="Consolas"/>
              </a:rPr>
              <a:t>: </a:t>
            </a:r>
            <a:r>
              <a:rPr b="0" lang="pt-PT" sz="1000" spc="-1" strike="noStrike">
                <a:solidFill>
                  <a:srgbClr val="808080"/>
                </a:solidFill>
                <a:latin typeface="Consolas"/>
              </a:rPr>
              <a:t>#update tabu memory and make the move</a:t>
            </a:r>
            <a:br/>
            <a:r>
              <a:rPr b="0" lang="pt-PT" sz="1000" spc="-1" strike="noStrike">
                <a:solidFill>
                  <a:srgbClr val="808080"/>
                </a:solidFill>
                <a:latin typeface="Consolas"/>
              </a:rPr>
              <a:t>            </a:t>
            </a:r>
            <a:r>
              <a:rPr b="0" lang="pt-PT" sz="1000" spc="-1" strike="noStrike">
                <a:solidFill>
                  <a:srgbClr val="a9b7c6"/>
                </a:solidFill>
                <a:latin typeface="Consolas"/>
              </a:rPr>
              <a:t>solution.append(bestMatch)</a:t>
            </a:r>
            <a:br/>
            <a:r>
              <a:rPr b="0" lang="pt-PT" sz="1000" spc="-1" strike="noStrike">
                <a:solidFill>
                  <a:srgbClr val="a9b7c6"/>
                </a:solidFill>
                <a:latin typeface="Consolas"/>
              </a:rPr>
              <a:t>            current = bestMatch</a:t>
            </a:r>
            <a:br/>
            <a:br/>
            <a:r>
              <a:rPr b="0" lang="pt-PT" sz="1000" spc="-1" strike="noStrike">
                <a:solidFill>
                  <a:srgbClr val="a9b7c6"/>
                </a:solidFill>
                <a:latin typeface="Consolas"/>
              </a:rPr>
              <a:t>        it = it + </a:t>
            </a:r>
            <a:r>
              <a:rPr b="0" lang="pt-PT" sz="1000" spc="-1" strike="noStrike">
                <a:solidFill>
                  <a:srgbClr val="6897bb"/>
                </a:solidFill>
                <a:latin typeface="Consolas"/>
              </a:rPr>
              <a:t>1</a:t>
            </a:r>
            <a:br/>
            <a:br/>
            <a:r>
              <a:rPr b="0" lang="pt-PT" sz="1000" spc="-1" strike="noStrike">
                <a:solidFill>
                  <a:srgbClr val="6897bb"/>
                </a:solidFill>
                <a:latin typeface="Consolas"/>
              </a:rPr>
              <a:t>    </a:t>
            </a:r>
            <a:r>
              <a:rPr b="0" lang="pt-PT" sz="1000" spc="-1" strike="noStrike">
                <a:solidFill>
                  <a:srgbClr val="a9b7c6"/>
                </a:solidFill>
                <a:latin typeface="Consolas"/>
              </a:rPr>
              <a:t>solution = solution + last</a:t>
            </a:r>
            <a:br/>
            <a:br/>
            <a:r>
              <a:rPr b="0" lang="pt-PT" sz="1000" spc="-1" strike="noStrike">
                <a:solidFill>
                  <a:srgbClr val="a9b7c6"/>
                </a:solidFill>
                <a:latin typeface="Consolas"/>
              </a:rPr>
              <a:t>    </a:t>
            </a:r>
            <a:r>
              <a:rPr b="0" lang="pt-PT" sz="1000" spc="-1" strike="noStrike">
                <a:solidFill>
                  <a:srgbClr val="cc7832"/>
                </a:solidFill>
                <a:latin typeface="Consolas"/>
              </a:rPr>
              <a:t>return </a:t>
            </a:r>
            <a:r>
              <a:rPr b="0" lang="pt-PT" sz="1000" spc="-1" strike="noStrike">
                <a:solidFill>
                  <a:srgbClr val="6897bb"/>
                </a:solidFill>
                <a:latin typeface="Consolas"/>
              </a:rPr>
              <a:t>solution</a:t>
            </a:r>
            <a:br/>
            <a:endParaRPr b="0" lang="pt-PT" sz="1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Ta</a:t>
            </a: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bu </a:t>
            </a: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Se</a:t>
            </a: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ar</a:t>
            </a: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ch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2" name="Table 2"/>
          <p:cNvGraphicFramePr/>
          <p:nvPr/>
        </p:nvGraphicFramePr>
        <p:xfrm>
          <a:off x="838080" y="3750480"/>
          <a:ext cx="10515240" cy="222480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Ficheiro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Tempo (s)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Score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2.44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1445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103" name="CustomShape 3"/>
          <p:cNvSpPr/>
          <p:nvPr/>
        </p:nvSpPr>
        <p:spPr>
          <a:xfrm>
            <a:off x="838080" y="1690560"/>
            <a:ext cx="10352520" cy="18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600" spc="-1" strike="noStrike">
                <a:solidFill>
                  <a:srgbClr val="000000"/>
                </a:solidFill>
                <a:latin typeface="Calibri"/>
              </a:rPr>
              <a:t>Os resultados obtidos são bastante bons na medida em que organiza bem os slides.</a:t>
            </a:r>
            <a:endParaRPr b="0" lang="pt-PT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pt-PT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Calibri"/>
              </a:rPr>
              <a:t>Contudo, e independentemente dos bons resultados, esta solução é muito pouco eficiente quando comparada com outras implementadas uma vez que demora bastante mais tempo.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3567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</a:rPr>
              <a:t>Hil</a:t>
            </a:r>
            <a:r>
              <a:rPr b="1" lang="en-US" sz="3600" spc="-1" strike="noStrike">
                <a:solidFill>
                  <a:srgbClr val="000000"/>
                </a:solidFill>
                <a:latin typeface="Calibri Light"/>
              </a:rPr>
              <a:t>l </a:t>
            </a:r>
            <a:r>
              <a:rPr b="1" lang="en-US" sz="3600" spc="-1" strike="noStrike">
                <a:solidFill>
                  <a:srgbClr val="000000"/>
                </a:solidFill>
                <a:latin typeface="Calibri Light"/>
              </a:rPr>
              <a:t>Cli</a:t>
            </a:r>
            <a:r>
              <a:rPr b="1" lang="en-US" sz="36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latin typeface="Calibri Light"/>
              </a:rPr>
              <a:t>bi</a:t>
            </a:r>
            <a:r>
              <a:rPr b="1" lang="en-US" sz="3600" spc="-1" strike="noStrike">
                <a:solidFill>
                  <a:srgbClr val="000000"/>
                </a:solidFill>
                <a:latin typeface="Calibri Light"/>
              </a:rPr>
              <a:t>ng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672120" y="1433880"/>
            <a:ext cx="5624640" cy="47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Critério de paragem: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efetua o número de ciclos recebido como parâmetro;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Solução inicial: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solução gerada de forma aleatorea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Função de vizinhança: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é escolhido um slide aleatoriamente. Como os slides estão ordenados pelo número de tags, será mais provável encontrar uma transição com maior pontuação nos indices adjacentes. Assim é feita uma busca local pela melhor transição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Função de avaliação: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verifica, na vizinhança, qual o slide que maximiza a função objetivo para o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slide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atual.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6588000" y="1692000"/>
            <a:ext cx="5112000" cy="375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Hil</a:t>
            </a: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l </a:t>
            </a: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Cli</a:t>
            </a: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bi</a:t>
            </a: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ng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8" name="Table 2"/>
          <p:cNvGraphicFramePr/>
          <p:nvPr/>
        </p:nvGraphicFramePr>
        <p:xfrm>
          <a:off x="2448720" y="4099320"/>
          <a:ext cx="9599760" cy="2357280"/>
        </p:xfrm>
        <a:graphic>
          <a:graphicData uri="http://schemas.openxmlformats.org/drawingml/2006/table">
            <a:tbl>
              <a:tblPr/>
              <a:tblGrid>
                <a:gridCol w="2410920"/>
                <a:gridCol w="2267280"/>
                <a:gridCol w="2200320"/>
              </a:tblGrid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Ficheiro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Tempo (s)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PT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Score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571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0.73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28760">
                <a:tc>
                  <a:txBody>
                    <a:bodyPr anchor="ctr"/>
                    <a:p>
                      <a:pPr algn="ctr"/>
                      <a:r>
                        <a:rPr b="0" lang="pt-PT" sz="1800" spc="-1" strike="noStrike">
                          <a:latin typeface="Times New Roman"/>
                        </a:rPr>
                        <a:t>B</a:t>
                      </a:r>
                      <a:endParaRPr b="0" lang="pt-PT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 algn="ctr"/>
                      <a:r>
                        <a:rPr b="0" lang="pt-PT" sz="1800" spc="-1" strike="noStrike">
                          <a:latin typeface="Arial"/>
                        </a:rPr>
                        <a:t>42,95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 algn="ctr"/>
                      <a:r>
                        <a:rPr b="0" lang="pt-PT" sz="1800" spc="-1" strike="noStrike">
                          <a:latin typeface="Arial"/>
                        </a:rPr>
                        <a:t>711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571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37,30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883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28760">
                <a:tc>
                  <a:txBody>
                    <a:bodyPr anchor="ctr"/>
                    <a:p>
                      <a:pPr algn="ctr"/>
                      <a:r>
                        <a:rPr b="0" lang="pt-PT" sz="1800" spc="-1" strike="noStrike">
                          <a:latin typeface="Times New Roman"/>
                        </a:rPr>
                        <a:t>D</a:t>
                      </a:r>
                      <a:endParaRPr b="0" lang="pt-PT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 algn="ctr"/>
                      <a:r>
                        <a:rPr b="0" lang="pt-PT" sz="1800" spc="-1" strike="noStrike">
                          <a:latin typeface="Arial"/>
                        </a:rPr>
                        <a:t>12,70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ctr"/>
                    <a:p>
                      <a:pPr algn="ctr"/>
                      <a:r>
                        <a:rPr b="0" lang="pt-PT" sz="1800" spc="-1" strike="noStrike">
                          <a:latin typeface="Arial"/>
                        </a:rPr>
                        <a:t>287656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28760">
                <a:tc>
                  <a:txBody>
                    <a:bodyPr anchor="ctr"/>
                    <a:p>
                      <a:pPr algn="ctr"/>
                      <a:r>
                        <a:rPr b="0" lang="pt-PT" sz="1800" spc="-1" strike="noStrike">
                          <a:latin typeface="Times New Roman"/>
                        </a:rPr>
                        <a:t>E</a:t>
                      </a:r>
                      <a:endParaRPr b="0" lang="pt-PT" sz="18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 algn="ctr"/>
                      <a:r>
                        <a:rPr b="0" lang="pt-PT" sz="1800" spc="-1" strike="noStrike">
                          <a:latin typeface="Arial"/>
                        </a:rPr>
                        <a:t>28,66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ctr"/>
                    <a:p>
                      <a:pPr algn="ctr"/>
                      <a:r>
                        <a:rPr b="0" lang="pt-PT" sz="1800" spc="-1" strike="noStrike">
                          <a:latin typeface="Arial"/>
                        </a:rPr>
                        <a:t>207332</a:t>
                      </a:r>
                      <a:endParaRPr b="0" lang="pt-P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109" name="CustomShape 3"/>
          <p:cNvSpPr/>
          <p:nvPr/>
        </p:nvSpPr>
        <p:spPr>
          <a:xfrm>
            <a:off x="838080" y="1582560"/>
            <a:ext cx="10352520" cy="25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600" spc="-1" strike="noStrike">
                <a:solidFill>
                  <a:srgbClr val="000000"/>
                </a:solidFill>
                <a:latin typeface="Calibri"/>
              </a:rPr>
              <a:t>Os resultados obtidos são bastante inferiores aos que foram consultados e estão disponíveis online;</a:t>
            </a:r>
            <a:endParaRPr b="0" lang="pt-PT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600" spc="-1" strike="noStrike">
                <a:solidFill>
                  <a:srgbClr val="000000"/>
                </a:solidFill>
                <a:latin typeface="Calibri"/>
              </a:rPr>
              <a:t>A maior contribuição para esta diferença residirá no facto de a escolha da próxima solução ser praticamente aleatória e a limitação o número de ciclos para um tempo de computação praticável;</a:t>
            </a:r>
            <a:endParaRPr b="0" lang="pt-PT" sz="16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pt-PT" sz="1600" spc="-1" strike="noStrike">
                <a:solidFill>
                  <a:srgbClr val="000000"/>
                </a:solidFill>
                <a:latin typeface="Calibri"/>
              </a:rPr>
              <a:t>O número de ciclos foi limitado a </a:t>
            </a:r>
            <a:r>
              <a:rPr b="0" lang="pt-PT" sz="1600" spc="-1" strike="noStrike" u="sng">
                <a:solidFill>
                  <a:srgbClr val="000000"/>
                </a:solidFill>
                <a:uFillTx/>
                <a:latin typeface="Calibri"/>
              </a:rPr>
              <a:t>50000</a:t>
            </a:r>
            <a:r>
              <a:rPr b="0" lang="pt-PT" sz="1600" spc="-1" strike="noStrike">
                <a:solidFill>
                  <a:srgbClr val="000000"/>
                </a:solidFill>
                <a:latin typeface="Calibri"/>
              </a:rPr>
              <a:t> e o tamanho da procura local a </a:t>
            </a:r>
            <a:r>
              <a:rPr b="0" lang="pt-PT" sz="1600" spc="-1" strike="noStrike" u="sng">
                <a:solidFill>
                  <a:srgbClr val="000000"/>
                </a:solidFill>
                <a:uFillTx/>
                <a:latin typeface="Calibri"/>
              </a:rPr>
              <a:t>50</a:t>
            </a:r>
            <a:r>
              <a:rPr b="0" lang="pt-P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Application>LibreOffice/6.0.7.3$Linux_X86_64 LibreOffice_project/00m0$Build-3</Application>
  <Words>432</Words>
  <Paragraphs>106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2020-03-27T15:48:26Z</dcterms:created>
  <dc:creator>claudiaraquelmamede@gmail.com</dc:creator>
  <dc:description/>
  <dc:language>pt-PT</dc:language>
  <cp:lastModifiedBy/>
  <dcterms:modified xsi:type="dcterms:W3CDTF">2020-03-31T11:55:57Z</dcterms:modified>
  <cp:revision>32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Ecrã Panorâmico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