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1"/>
  </p:sldMasterIdLst>
  <p:notesMasterIdLst>
    <p:notesMasterId r:id="rId8"/>
  </p:notesMasterIdLst>
  <p:handoutMasterIdLst>
    <p:handoutMasterId r:id="rId9"/>
  </p:handoutMasterIdLst>
  <p:sldIdLst>
    <p:sldId id="260" r:id="rId2"/>
    <p:sldId id="257" r:id="rId3"/>
    <p:sldId id="265" r:id="rId4"/>
    <p:sldId id="264" r:id="rId5"/>
    <p:sldId id="267" r:id="rId6"/>
    <p:sldId id="262" r:id="rId7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46" d="100"/>
          <a:sy n="46" d="100"/>
        </p:scale>
        <p:origin x="58" y="8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8CB2839-1C58-4BCF-A979-9A1F76285043}" type="datetime1">
              <a:rPr lang="pt-PT" smtClean="0"/>
              <a:t>11/03/2020</a:t>
            </a:fld>
            <a:endParaRPr lang="en-US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EB0334B-A01B-4ED9-84B2-4047E9C40D52}" type="datetime1">
              <a:rPr lang="pt-PT" smtClean="0"/>
              <a:t>11/03/2020</a:t>
            </a:fld>
            <a:endParaRPr lang="en-US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/>
              <a:t>Clique para editar os Estilos de texto do modelo global</a:t>
            </a:r>
            <a:endParaRPr lang="en-US"/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dirty="0"/>
              <a:t>Clique para editar o estilo do título do Modelo Global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8" name="Marcador de Posição da Data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3C872B-9021-4EB5-978D-88549561B1BF}" type="datetime1">
              <a:rPr lang="pt-PT" smtClean="0"/>
              <a:t>11/03/2020</a:t>
            </a:fld>
            <a:endParaRPr lang="en-US" dirty="0"/>
          </a:p>
        </p:txBody>
      </p:sp>
      <p:sp>
        <p:nvSpPr>
          <p:cNvPr id="9" name="Marcador de Posição do Rodapé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Marcador de Posição do Número do Diapositivo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96A2F7-C4B5-4B27-A004-0671785D38D6}" type="datetime1">
              <a:rPr lang="pt-PT" smtClean="0"/>
              <a:t>11/03/2020</a:t>
            </a:fld>
            <a:endParaRPr lang="en-US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pt-pt" dirty="0"/>
              <a:t>Clique para editar o estilo do título do Modelo Global</a:t>
            </a:r>
            <a:endParaRPr lang="en-US" dirty="0"/>
          </a:p>
        </p:txBody>
      </p:sp>
      <p:sp>
        <p:nvSpPr>
          <p:cNvPr id="3" name="Marcador de Posição do Texto Vertical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Marcador de Posição da Data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6322EC-603C-467A-ABE0-DDADD4D3F055}" type="datetime1">
              <a:rPr lang="pt-PT" smtClean="0"/>
              <a:t>11/03/2020</a:t>
            </a:fld>
            <a:endParaRPr lang="en-US" dirty="0"/>
          </a:p>
        </p:txBody>
      </p:sp>
      <p:sp>
        <p:nvSpPr>
          <p:cNvPr id="12" name="Marcador de Posição do Rodapé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Marcador de Posição do Número do Diapositivo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 dirty="0"/>
          </a:p>
        </p:txBody>
      </p:sp>
      <p:sp>
        <p:nvSpPr>
          <p:cNvPr id="8" name="Marcador de Posição da Data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09E755-EDBC-4192-AC9E-FCC227FEE010}" type="datetime1">
              <a:rPr lang="pt-PT" smtClean="0"/>
              <a:t>11/03/2020</a:t>
            </a:fld>
            <a:endParaRPr lang="en-US" dirty="0"/>
          </a:p>
        </p:txBody>
      </p:sp>
      <p:sp>
        <p:nvSpPr>
          <p:cNvPr id="9" name="Marcador de Posição do Rodapé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Marcador de Posição do Número do Diapositivo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dirty="0"/>
              <a:t>Clique para editar o estilo do título do Modelo Global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96CFE7-A573-4719-8192-DEF0EFA75C09}" type="datetime1">
              <a:rPr lang="pt-PT" smtClean="0"/>
              <a:t>11/03/2020</a:t>
            </a:fld>
            <a:endParaRPr lang="en-US" dirty="0"/>
          </a:p>
        </p:txBody>
      </p:sp>
      <p:sp>
        <p:nvSpPr>
          <p:cNvPr id="9" name="Marcador de Posição do Rodapé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Marcador de Posição do Número do Diapositivo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897C99-EC67-49CE-86D9-F22CCAECAE5E}" type="datetime1">
              <a:rPr lang="pt-PT" smtClean="0"/>
              <a:t>11/03/2020</a:t>
            </a:fld>
            <a:endParaRPr lang="en-US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dirty="0"/>
              <a:t>Clique para editar os estilos de texto do 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pt-pt" dirty="0"/>
              <a:t>Clique para editar os Estilos de texto do modelo 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  <a:endParaRPr lang="en-US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pt-pt" dirty="0"/>
              <a:t>Clique para editar os estilos de texto do 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pt-pt" dirty="0"/>
              <a:t>Clique para editar os estilos de texto do Modelo 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  <a:endParaRPr lang="en-US" dirty="0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14A099-40C0-42BE-A240-B8755EA7A0CD}" type="datetime1">
              <a:rPr lang="pt-PT" smtClean="0"/>
              <a:t>11/03/2020</a:t>
            </a:fld>
            <a:endParaRPr lang="en-US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700D0E-9E8B-4A9D-866D-52C1587B5C4A}" type="datetime1">
              <a:rPr lang="pt-PT" smtClean="0"/>
              <a:t>11/03/2020</a:t>
            </a:fld>
            <a:endParaRPr lang="en-US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469DDE-4AA9-46B4-8B4B-ABB43359B0EE}" type="datetime1">
              <a:rPr lang="pt-PT" smtClean="0"/>
              <a:t>11/03/2020</a:t>
            </a:fld>
            <a:endParaRPr lang="en-US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dirty="0"/>
              <a:t>Clique para editar os Estilos de título do modelo global</a:t>
            </a:r>
          </a:p>
        </p:txBody>
      </p:sp>
      <p:sp>
        <p:nvSpPr>
          <p:cNvPr id="8" name="Marcador de Posição da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EBD87A0C-49D4-4622-B87D-BA2C1B765D76}" type="datetime1">
              <a:rPr lang="pt-PT" smtClean="0"/>
              <a:t>11/03/2020</a:t>
            </a:fld>
            <a:endParaRPr lang="en-US" dirty="0"/>
          </a:p>
        </p:txBody>
      </p:sp>
      <p:sp>
        <p:nvSpPr>
          <p:cNvPr id="10" name="Marcador de Posição do Rodapé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9E4EDA-B394-40D1-A4AB-5A278200C327}" type="datetime1">
              <a:rPr lang="pt-PT" smtClean="0"/>
              <a:t>11/03/2020</a:t>
            </a:fld>
            <a:endParaRPr lang="en-US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pt"/>
              <a:t>Clique para editar o estilo do título do Modelo Global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pt"/>
              <a:t>Clique para 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B0569AC-F3A4-423E-A7DC-09E1643F31E7}" type="datetime1">
              <a:rPr lang="pt-PT" smtClean="0"/>
              <a:t>11/03/2020</a:t>
            </a:fld>
            <a:endParaRPr lang="en-US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mulated_annealing" TargetMode="External"/><Relationship Id="rId2" Type="http://schemas.openxmlformats.org/officeDocument/2006/relationships/hyperlink" Target="https://en.wikipedia.org/wiki/Hill_climbing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hal.archives-ouvertes.fr/hal-02094881/document" TargetMode="External"/><Relationship Id="rId3" Type="http://schemas.openxmlformats.org/officeDocument/2006/relationships/hyperlink" Target="https://github.com/chameleonTK/hashcode-2019" TargetMode="External"/><Relationship Id="rId7" Type="http://schemas.openxmlformats.org/officeDocument/2006/relationships/hyperlink" Target="https://en.wikipedia.org/wiki/Local_search_(optimization)" TargetMode="External"/><Relationship Id="rId2" Type="http://schemas.openxmlformats.org/officeDocument/2006/relationships/hyperlink" Target="https://medium.com/@danieleratti/how-we-placed-1st-in-italy-and-22nd-in-the-world-google-hashcode-2019-e59e52232b4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t.wikipedia.org/wiki/Algoritmo_gen%C3%A9tico" TargetMode="External"/><Relationship Id="rId5" Type="http://schemas.openxmlformats.org/officeDocument/2006/relationships/hyperlink" Target="https://moodle.up.pt/pluginfile.php/115354/mod_resource/content/0/ArtificialIntelligence_ModernApproach_3rdEdition.pdf" TargetMode="External"/><Relationship Id="rId4" Type="http://schemas.openxmlformats.org/officeDocument/2006/relationships/hyperlink" Target="https://sean12697.github.io/blog/2019/02/28/google-hash-code-2019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BE5DBE-AC57-4F6A-8B25-68D1C1014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393950"/>
            <a:ext cx="11029617" cy="2147467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pt-PT" dirty="0"/>
              <a:t>Inteligência Artificial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04039E-D0B3-4D11-80B0-BD24E51BF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pt-PT" dirty="0" err="1" smtClean="0"/>
              <a:t>Hash</a:t>
            </a:r>
            <a:r>
              <a:rPr lang="pt-PT" dirty="0" smtClean="0"/>
              <a:t> </a:t>
            </a:r>
            <a:r>
              <a:rPr lang="pt-PT" dirty="0" err="1" smtClean="0"/>
              <a:t>code</a:t>
            </a:r>
            <a:r>
              <a:rPr lang="pt-PT" dirty="0" smtClean="0"/>
              <a:t> 2019: </a:t>
            </a:r>
            <a:r>
              <a:rPr lang="pt-PT" dirty="0" err="1" smtClean="0"/>
              <a:t>Photo</a:t>
            </a:r>
            <a:r>
              <a:rPr lang="pt-PT" dirty="0" smtClean="0"/>
              <a:t> </a:t>
            </a:r>
            <a:r>
              <a:rPr lang="pt-PT" dirty="0" err="1" smtClean="0"/>
              <a:t>slideshow</a:t>
            </a:r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C0C81AB-2D80-4FE2-8935-6A6C2E1F3C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59263" y="6423913"/>
            <a:ext cx="2844799" cy="3651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133C872B-9021-4EB5-978D-88549561B1BF}" type="datetime1">
              <a:rPr lang="pt-PT" smtClean="0"/>
              <a:pPr rtl="0">
                <a:spcAft>
                  <a:spcPts val="600"/>
                </a:spcAft>
              </a:pPr>
              <a:t>11/03/2020</a:t>
            </a:fld>
            <a:endParaRPr lang="en-US" dirty="0"/>
          </a:p>
        </p:txBody>
      </p:sp>
      <p:sp>
        <p:nvSpPr>
          <p:cNvPr id="5" name="CaixaDeTexto 4"/>
          <p:cNvSpPr txBox="1"/>
          <p:nvPr/>
        </p:nvSpPr>
        <p:spPr>
          <a:xfrm>
            <a:off x="581192" y="5321278"/>
            <a:ext cx="110296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 smtClean="0">
                <a:solidFill>
                  <a:schemeClr val="bg1"/>
                </a:solidFill>
              </a:rPr>
              <a:t>Cláudia Mamede – 201604832@fe.up.pt</a:t>
            </a:r>
          </a:p>
          <a:p>
            <a:pPr algn="r"/>
            <a:r>
              <a:rPr lang="pt-PT" dirty="0" smtClean="0">
                <a:solidFill>
                  <a:schemeClr val="bg1"/>
                </a:solidFill>
              </a:rPr>
              <a:t>João Macedo - 201704464@fe.up.pt</a:t>
            </a:r>
          </a:p>
          <a:p>
            <a:pPr algn="r"/>
            <a:r>
              <a:rPr lang="pt-PT" dirty="0" smtClean="0">
                <a:solidFill>
                  <a:schemeClr val="bg1"/>
                </a:solidFill>
              </a:rPr>
              <a:t>Raúl Viana </a:t>
            </a:r>
            <a:r>
              <a:rPr lang="pt-PT" dirty="0">
                <a:solidFill>
                  <a:schemeClr val="bg1"/>
                </a:solidFill>
              </a:rPr>
              <a:t>-  up201208089@fe.up.pt</a:t>
            </a:r>
          </a:p>
        </p:txBody>
      </p:sp>
      <p:pic>
        <p:nvPicPr>
          <p:cNvPr id="1026" name="Picture 2" descr="Resultado de imagem para fe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27" y="694719"/>
            <a:ext cx="3255137" cy="1250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581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tângulo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9006" y="771759"/>
            <a:ext cx="10742339" cy="581052"/>
          </a:xfrm>
        </p:spPr>
        <p:txBody>
          <a:bodyPr rtlCol="0">
            <a:noAutofit/>
          </a:bodyPr>
          <a:lstStyle/>
          <a:p>
            <a:pPr algn="ctr" rtl="0"/>
            <a:r>
              <a:rPr lang="pt-PT" sz="2800" dirty="0"/>
              <a:t>I</a:t>
            </a:r>
            <a:r>
              <a:rPr lang="pt-pt" sz="2800" dirty="0"/>
              <a:t>nteligência A</a:t>
            </a:r>
            <a:r>
              <a:rPr lang="pt-PT" sz="2800" dirty="0"/>
              <a:t>r</a:t>
            </a:r>
            <a:r>
              <a:rPr lang="pt-pt" sz="2800" dirty="0"/>
              <a:t>tificial</a:t>
            </a:r>
            <a:r>
              <a:rPr lang="pt-PT" sz="2800" dirty="0"/>
              <a:t> – trabalho 1</a:t>
            </a:r>
            <a:endParaRPr lang="pt-pt" sz="2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348" y="1415108"/>
            <a:ext cx="2441572" cy="611694"/>
          </a:xfrm>
        </p:spPr>
        <p:txBody>
          <a:bodyPr rtlCol="0">
            <a:normAutofit/>
          </a:bodyPr>
          <a:lstStyle/>
          <a:p>
            <a:pPr rtl="0"/>
            <a:r>
              <a:rPr lang="pt-PT" sz="2000" b="1" cap="none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APRESENTAÇÃO</a:t>
            </a:r>
            <a:endParaRPr lang="pt-pt" sz="2000" b="1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98D5577-47A8-452B-9C33-792D103DBB7B}"/>
              </a:ext>
            </a:extLst>
          </p:cNvPr>
          <p:cNvSpPr txBox="1"/>
          <p:nvPr/>
        </p:nvSpPr>
        <p:spPr>
          <a:xfrm>
            <a:off x="727400" y="2007362"/>
            <a:ext cx="6300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1600" b="1" dirty="0" smtClean="0"/>
              <a:t>Objetivo</a:t>
            </a:r>
            <a:r>
              <a:rPr lang="en-US" sz="1600" dirty="0" smtClean="0"/>
              <a:t>: </a:t>
            </a:r>
            <a:r>
              <a:rPr lang="en-US" sz="1600" dirty="0"/>
              <a:t>Dada </a:t>
            </a:r>
            <a:r>
              <a:rPr lang="pt-PT" sz="1600" dirty="0" smtClean="0"/>
              <a:t>uma</a:t>
            </a:r>
            <a:r>
              <a:rPr lang="en-US" sz="1600" dirty="0" smtClean="0"/>
              <a:t> </a:t>
            </a:r>
            <a:r>
              <a:rPr lang="pt-PT" sz="1600" dirty="0" smtClean="0"/>
              <a:t>lista</a:t>
            </a:r>
            <a:r>
              <a:rPr lang="en-US" sz="1600" dirty="0" smtClean="0"/>
              <a:t> de </a:t>
            </a:r>
            <a:r>
              <a:rPr lang="en-US" sz="1600" dirty="0"/>
              <a:t>fotografias </a:t>
            </a:r>
            <a:r>
              <a:rPr lang="en-US" sz="1600" dirty="0" smtClean="0"/>
              <a:t>e </a:t>
            </a:r>
            <a:r>
              <a:rPr lang="en-US" sz="1600" i="1" dirty="0" smtClean="0"/>
              <a:t>tags</a:t>
            </a:r>
            <a:r>
              <a:rPr lang="en-US" sz="1600" dirty="0" smtClean="0"/>
              <a:t> </a:t>
            </a:r>
            <a:r>
              <a:rPr lang="en-US" sz="1600" dirty="0"/>
              <a:t>associadas a cada uma delas, ordená-las num </a:t>
            </a:r>
            <a:r>
              <a:rPr lang="en-US" sz="1600" i="1" dirty="0" smtClean="0"/>
              <a:t>slideshow</a:t>
            </a:r>
            <a:r>
              <a:rPr lang="en-US" sz="1600" dirty="0" smtClean="0"/>
              <a:t> </a:t>
            </a:r>
            <a:r>
              <a:rPr lang="en-US" sz="1600" dirty="0"/>
              <a:t>de forma a que este seja o mais </a:t>
            </a:r>
            <a:r>
              <a:rPr lang="en-US" sz="1600" dirty="0" err="1"/>
              <a:t>interessante</a:t>
            </a:r>
            <a:r>
              <a:rPr lang="en-US" sz="1600" dirty="0"/>
              <a:t> </a:t>
            </a:r>
            <a:r>
              <a:rPr lang="pt-PT" sz="1600" dirty="0" smtClean="0"/>
              <a:t>possível (</a:t>
            </a:r>
            <a:r>
              <a:rPr lang="en-US" sz="1600" dirty="0" err="1" smtClean="0"/>
              <a:t>obtendo</a:t>
            </a:r>
            <a:r>
              <a:rPr lang="en-US" sz="1600" dirty="0"/>
              <a:t> </a:t>
            </a:r>
            <a:r>
              <a:rPr lang="en-US" sz="1600" dirty="0" err="1" smtClean="0"/>
              <a:t>maior</a:t>
            </a:r>
            <a:r>
              <a:rPr lang="en-US" sz="1600" dirty="0" smtClean="0"/>
              <a:t> </a:t>
            </a:r>
            <a:r>
              <a:rPr lang="en-US" sz="1600" dirty="0" err="1" smtClean="0"/>
              <a:t>pontuação</a:t>
            </a:r>
            <a:r>
              <a:rPr lang="en-US" sz="1600" dirty="0" smtClean="0"/>
              <a:t>).</a:t>
            </a:r>
          </a:p>
        </p:txBody>
      </p:sp>
      <p:pic>
        <p:nvPicPr>
          <p:cNvPr id="8" name="Imagem 7" descr="Uma imagem com desenho&#10;&#10;Descrição gerada automaticamente">
            <a:extLst>
              <a:ext uri="{FF2B5EF4-FFF2-40B4-BE49-F238E27FC236}">
                <a16:creationId xmlns:a16="http://schemas.microsoft.com/office/drawing/2014/main" id="{BCCE8032-477B-41F9-B511-DE1962921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158" y="1740150"/>
            <a:ext cx="4351351" cy="1637142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D98D5577-47A8-452B-9C33-792D103DBB7B}"/>
              </a:ext>
            </a:extLst>
          </p:cNvPr>
          <p:cNvSpPr txBox="1"/>
          <p:nvPr/>
        </p:nvSpPr>
        <p:spPr>
          <a:xfrm>
            <a:off x="727400" y="3592729"/>
            <a:ext cx="10772206" cy="123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 err="1" smtClean="0"/>
              <a:t>Pontuação</a:t>
            </a:r>
            <a:r>
              <a:rPr lang="en-US" sz="1600" dirty="0" smtClean="0"/>
              <a:t>: A </a:t>
            </a:r>
            <a:r>
              <a:rPr lang="en-US" sz="1600" dirty="0" err="1" smtClean="0"/>
              <a:t>pontuação</a:t>
            </a:r>
            <a:r>
              <a:rPr lang="en-US" sz="1600" dirty="0" smtClean="0"/>
              <a:t> </a:t>
            </a:r>
            <a:r>
              <a:rPr lang="en-US" sz="1600" dirty="0" err="1" smtClean="0"/>
              <a:t>depende</a:t>
            </a:r>
            <a:r>
              <a:rPr lang="en-US" sz="1600" dirty="0" smtClean="0"/>
              <a:t> do </a:t>
            </a:r>
            <a:r>
              <a:rPr lang="en-US" sz="1600" dirty="0" err="1" smtClean="0"/>
              <a:t>interesse</a:t>
            </a:r>
            <a:r>
              <a:rPr lang="en-US" sz="1600" dirty="0"/>
              <a:t> </a:t>
            </a:r>
            <a:r>
              <a:rPr lang="en-US" sz="1600" dirty="0" smtClean="0"/>
              <a:t>das </a:t>
            </a:r>
            <a:r>
              <a:rPr lang="en-US" sz="1600" dirty="0" err="1" smtClean="0"/>
              <a:t>transições</a:t>
            </a:r>
            <a:r>
              <a:rPr lang="en-US" sz="1600" dirty="0" smtClean="0"/>
              <a:t> entre </a:t>
            </a:r>
            <a:r>
              <a:rPr lang="en-US" sz="1600" i="1" dirty="0" smtClean="0"/>
              <a:t>slides </a:t>
            </a:r>
            <a:r>
              <a:rPr lang="en-US" sz="1600" dirty="0" err="1" smtClean="0"/>
              <a:t>vizinhos</a:t>
            </a:r>
            <a:r>
              <a:rPr lang="en-US" sz="1600" dirty="0" smtClean="0"/>
              <a:t>. As </a:t>
            </a:r>
            <a:r>
              <a:rPr lang="en-US" sz="1600" dirty="0" err="1" smtClean="0"/>
              <a:t>transições</a:t>
            </a:r>
            <a:r>
              <a:rPr lang="en-US" sz="1600" dirty="0" smtClean="0"/>
              <a:t> </a:t>
            </a:r>
            <a:r>
              <a:rPr lang="en-US" sz="1600" dirty="0" err="1" smtClean="0"/>
              <a:t>devem</a:t>
            </a:r>
            <a:r>
              <a:rPr lang="en-US" sz="1600" dirty="0" smtClean="0"/>
              <a:t> </a:t>
            </a:r>
            <a:r>
              <a:rPr lang="en-US" sz="1600" dirty="0" err="1" smtClean="0"/>
              <a:t>preservar</a:t>
            </a:r>
            <a:r>
              <a:rPr lang="en-US" sz="1600" dirty="0" smtClean="0"/>
              <a:t> </a:t>
            </a:r>
            <a:r>
              <a:rPr lang="en-US" sz="1600" dirty="0" err="1" smtClean="0"/>
              <a:t>continuidade</a:t>
            </a:r>
            <a:r>
              <a:rPr lang="en-US" sz="1600" dirty="0" smtClean="0"/>
              <a:t> </a:t>
            </a:r>
            <a:r>
              <a:rPr lang="en-US" sz="1600" dirty="0" err="1" smtClean="0"/>
              <a:t>mantendo</a:t>
            </a:r>
            <a:r>
              <a:rPr lang="en-US" sz="1600" dirty="0" smtClean="0"/>
              <a:t> a </a:t>
            </a:r>
            <a:r>
              <a:rPr lang="en-US" sz="1600" dirty="0" err="1" smtClean="0"/>
              <a:t>audiência</a:t>
            </a:r>
            <a:r>
              <a:rPr lang="en-US" sz="1600" dirty="0" smtClean="0"/>
              <a:t> </a:t>
            </a:r>
            <a:r>
              <a:rPr lang="en-US" sz="1600" dirty="0" err="1" smtClean="0"/>
              <a:t>interessada</a:t>
            </a:r>
            <a:r>
              <a:rPr lang="en-US" sz="1600" dirty="0" smtClean="0"/>
              <a:t>. </a:t>
            </a:r>
            <a:r>
              <a:rPr lang="en-US" sz="1600" dirty="0" err="1" smtClean="0"/>
              <a:t>Duas</a:t>
            </a:r>
            <a:r>
              <a:rPr lang="en-US" sz="1600" dirty="0" smtClean="0"/>
              <a:t> </a:t>
            </a:r>
            <a:r>
              <a:rPr lang="en-US" sz="1600" dirty="0" err="1" smtClean="0"/>
              <a:t>imagens</a:t>
            </a:r>
            <a:r>
              <a:rPr lang="en-US" sz="1600" dirty="0" smtClean="0"/>
              <a:t> </a:t>
            </a:r>
            <a:r>
              <a:rPr lang="en-US" sz="1600" dirty="0" err="1" smtClean="0"/>
              <a:t>verticais</a:t>
            </a:r>
            <a:r>
              <a:rPr lang="en-US" sz="1600" dirty="0" smtClean="0"/>
              <a:t> </a:t>
            </a:r>
            <a:r>
              <a:rPr lang="en-US" sz="1600" dirty="0" err="1" smtClean="0"/>
              <a:t>podem</a:t>
            </a:r>
            <a:r>
              <a:rPr lang="en-US" sz="1600" dirty="0" smtClean="0"/>
              <a:t> </a:t>
            </a:r>
            <a:r>
              <a:rPr lang="en-US" sz="1600" dirty="0" err="1" smtClean="0"/>
              <a:t>ter</a:t>
            </a:r>
            <a:r>
              <a:rPr lang="en-US" sz="1600" dirty="0" smtClean="0"/>
              <a:t> </a:t>
            </a:r>
            <a:r>
              <a:rPr lang="en-US" sz="1600" i="1" dirty="0" smtClean="0"/>
              <a:t>tags </a:t>
            </a:r>
            <a:r>
              <a:rPr lang="en-US" sz="1600" dirty="0" err="1" smtClean="0"/>
              <a:t>em</a:t>
            </a:r>
            <a:r>
              <a:rPr lang="en-US" sz="1600" dirty="0" smtClean="0"/>
              <a:t> </a:t>
            </a:r>
            <a:r>
              <a:rPr lang="en-US" sz="1600" dirty="0" err="1" smtClean="0"/>
              <a:t>comum</a:t>
            </a:r>
            <a:r>
              <a:rPr lang="en-US" sz="1600" dirty="0" smtClean="0"/>
              <a:t> mas </a:t>
            </a:r>
            <a:r>
              <a:rPr lang="en-US" sz="1600" dirty="0" err="1" smtClean="0"/>
              <a:t>essa</a:t>
            </a:r>
            <a:r>
              <a:rPr lang="en-US" sz="1600" dirty="0" smtClean="0"/>
              <a:t> </a:t>
            </a:r>
            <a:r>
              <a:rPr lang="en-US" sz="1600" dirty="0" err="1" smtClean="0"/>
              <a:t>semelhança</a:t>
            </a:r>
            <a:r>
              <a:rPr lang="en-US" sz="1600" dirty="0" smtClean="0"/>
              <a:t> </a:t>
            </a:r>
            <a:r>
              <a:rPr lang="en-US" sz="1600" dirty="0" err="1" smtClean="0"/>
              <a:t>não</a:t>
            </a:r>
            <a:r>
              <a:rPr lang="en-US" sz="1600" dirty="0" smtClean="0"/>
              <a:t> </a:t>
            </a:r>
            <a:r>
              <a:rPr lang="en-US" sz="1600" dirty="0" err="1" smtClean="0"/>
              <a:t>influencia</a:t>
            </a:r>
            <a:r>
              <a:rPr lang="en-US" sz="1600" dirty="0" smtClean="0"/>
              <a:t> a </a:t>
            </a:r>
            <a:r>
              <a:rPr lang="en-US" sz="1600" dirty="0" err="1" smtClean="0"/>
              <a:t>pontuação</a:t>
            </a:r>
            <a:r>
              <a:rPr lang="en-US" sz="1600" dirty="0" smtClean="0"/>
              <a:t>.</a:t>
            </a:r>
          </a:p>
        </p:txBody>
      </p:sp>
      <p:sp>
        <p:nvSpPr>
          <p:cNvPr id="4" name="Retângulo 3"/>
          <p:cNvSpPr/>
          <p:nvPr/>
        </p:nvSpPr>
        <p:spPr>
          <a:xfrm>
            <a:off x="721517" y="5155221"/>
            <a:ext cx="10743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O </a:t>
            </a:r>
            <a:r>
              <a:rPr lang="en-US" sz="1600" dirty="0" err="1" smtClean="0"/>
              <a:t>problema</a:t>
            </a:r>
            <a:r>
              <a:rPr lang="en-US" sz="1600" dirty="0" smtClean="0"/>
              <a:t> é NP-</a:t>
            </a:r>
            <a:r>
              <a:rPr lang="en-US" sz="1600" dirty="0" err="1" smtClean="0"/>
              <a:t>completo</a:t>
            </a:r>
            <a:r>
              <a:rPr lang="en-US" sz="1600" dirty="0" smtClean="0"/>
              <a:t>, </a:t>
            </a:r>
            <a:r>
              <a:rPr lang="en-US" sz="1600" dirty="0" err="1" smtClean="0"/>
              <a:t>ou</a:t>
            </a:r>
            <a:r>
              <a:rPr lang="en-US" sz="1600" dirty="0" smtClean="0"/>
              <a:t> </a:t>
            </a:r>
            <a:r>
              <a:rPr lang="en-US" sz="1600" dirty="0" err="1" smtClean="0"/>
              <a:t>seja</a:t>
            </a:r>
            <a:r>
              <a:rPr lang="en-US" sz="1600" dirty="0" smtClean="0"/>
              <a:t>, </a:t>
            </a:r>
            <a:r>
              <a:rPr lang="en-US" sz="1600" dirty="0" err="1" smtClean="0"/>
              <a:t>não</a:t>
            </a:r>
            <a:r>
              <a:rPr lang="en-US" sz="1600" dirty="0" smtClean="0"/>
              <a:t> é </a:t>
            </a:r>
            <a:r>
              <a:rPr lang="en-US" sz="1600" dirty="0" err="1" smtClean="0"/>
              <a:t>possível</a:t>
            </a:r>
            <a:r>
              <a:rPr lang="en-US" sz="1600" dirty="0" smtClean="0"/>
              <a:t> </a:t>
            </a:r>
            <a:r>
              <a:rPr lang="en-US" sz="1600" dirty="0" err="1" smtClean="0"/>
              <a:t>encontrar</a:t>
            </a:r>
            <a:r>
              <a:rPr lang="en-US" sz="1600" dirty="0" smtClean="0"/>
              <a:t> a </a:t>
            </a:r>
            <a:r>
              <a:rPr lang="en-US" sz="1600" dirty="0" err="1" smtClean="0"/>
              <a:t>solução</a:t>
            </a:r>
            <a:r>
              <a:rPr lang="en-US" sz="1600" dirty="0" smtClean="0"/>
              <a:t> </a:t>
            </a:r>
            <a:r>
              <a:rPr lang="en-US" sz="1600" dirty="0" err="1" smtClean="0"/>
              <a:t>ótima</a:t>
            </a:r>
            <a:r>
              <a:rPr lang="en-US" sz="1600" dirty="0" smtClean="0"/>
              <a:t> </a:t>
            </a:r>
            <a:r>
              <a:rPr lang="en-US" sz="1600" dirty="0" err="1" smtClean="0"/>
              <a:t>em</a:t>
            </a:r>
            <a:r>
              <a:rPr lang="en-US" sz="1600" dirty="0" smtClean="0"/>
              <a:t> tempo </a:t>
            </a:r>
            <a:r>
              <a:rPr lang="en-US" sz="1600" dirty="0" err="1" smtClean="0"/>
              <a:t>útil</a:t>
            </a:r>
            <a:r>
              <a:rPr lang="en-US" sz="1600" dirty="0" smtClean="0"/>
              <a:t>, </a:t>
            </a:r>
            <a:r>
              <a:rPr lang="en-US" sz="1600" dirty="0" err="1" smtClean="0"/>
              <a:t>pois</a:t>
            </a:r>
            <a:r>
              <a:rPr lang="en-US" sz="1600" dirty="0" smtClean="0"/>
              <a:t> </a:t>
            </a:r>
            <a:r>
              <a:rPr lang="en-US" sz="1600" dirty="0" err="1" smtClean="0"/>
              <a:t>existem</a:t>
            </a:r>
            <a:r>
              <a:rPr lang="en-US" sz="1600" dirty="0" smtClean="0"/>
              <a:t> </a:t>
            </a:r>
            <a:r>
              <a:rPr lang="en-US" sz="1600" dirty="0" err="1" smtClean="0"/>
              <a:t>inúmeras</a:t>
            </a:r>
            <a:r>
              <a:rPr lang="en-US" sz="1600" dirty="0" smtClean="0"/>
              <a:t> </a:t>
            </a:r>
            <a:r>
              <a:rPr lang="en-US" sz="1600" dirty="0" err="1" smtClean="0"/>
              <a:t>combinações</a:t>
            </a:r>
            <a:r>
              <a:rPr lang="en-US" sz="1600" dirty="0" smtClean="0"/>
              <a:t> </a:t>
            </a:r>
            <a:r>
              <a:rPr lang="en-US" sz="1600" dirty="0" err="1" smtClean="0"/>
              <a:t>possíveis</a:t>
            </a:r>
            <a:r>
              <a:rPr lang="en-US" sz="1600" dirty="0" smtClean="0"/>
              <a:t> para um </a:t>
            </a:r>
            <a:r>
              <a:rPr lang="en-US" sz="1600" dirty="0" err="1" smtClean="0"/>
              <a:t>número</a:t>
            </a:r>
            <a:r>
              <a:rPr lang="en-US" sz="1600" dirty="0" smtClean="0"/>
              <a:t> </a:t>
            </a:r>
            <a:r>
              <a:rPr lang="en-US" sz="1600" dirty="0" err="1" smtClean="0"/>
              <a:t>razoável</a:t>
            </a:r>
            <a:r>
              <a:rPr lang="en-US" sz="1600" dirty="0" smtClean="0"/>
              <a:t> de </a:t>
            </a:r>
            <a:r>
              <a:rPr lang="en-US" sz="1600" dirty="0" err="1" smtClean="0"/>
              <a:t>fotografias</a:t>
            </a:r>
            <a:r>
              <a:rPr lang="en-US" sz="1600" dirty="0" smtClean="0"/>
              <a:t>. O </a:t>
            </a:r>
            <a:r>
              <a:rPr lang="en-US" sz="1600" dirty="0" err="1" smtClean="0"/>
              <a:t>objetivo</a:t>
            </a:r>
            <a:r>
              <a:rPr lang="en-US" sz="1600" dirty="0" smtClean="0"/>
              <a:t> é, </a:t>
            </a:r>
            <a:r>
              <a:rPr lang="en-US" sz="1600" dirty="0" err="1" smtClean="0"/>
              <a:t>então</a:t>
            </a:r>
            <a:r>
              <a:rPr lang="en-US" sz="1600" dirty="0" smtClean="0"/>
              <a:t>, </a:t>
            </a:r>
            <a:r>
              <a:rPr lang="en-US" sz="1600" dirty="0" err="1" smtClean="0"/>
              <a:t>maximizar</a:t>
            </a:r>
            <a:r>
              <a:rPr lang="en-US" sz="1600" dirty="0" smtClean="0"/>
              <a:t> a </a:t>
            </a:r>
            <a:r>
              <a:rPr lang="en-US" sz="1600" dirty="0" err="1" smtClean="0"/>
              <a:t>função</a:t>
            </a:r>
            <a:r>
              <a:rPr lang="en-US" sz="1600" dirty="0" smtClean="0"/>
              <a:t> de </a:t>
            </a:r>
            <a:r>
              <a:rPr lang="en-US" sz="1600" dirty="0" err="1" smtClean="0"/>
              <a:t>avaliação</a:t>
            </a:r>
            <a:endParaRPr lang="en-US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tângulo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9006" y="771759"/>
            <a:ext cx="10742339" cy="581052"/>
          </a:xfrm>
        </p:spPr>
        <p:txBody>
          <a:bodyPr rtlCol="0">
            <a:noAutofit/>
          </a:bodyPr>
          <a:lstStyle/>
          <a:p>
            <a:pPr algn="ctr" rtl="0"/>
            <a:r>
              <a:rPr lang="pt-PT" sz="2800" dirty="0"/>
              <a:t>I</a:t>
            </a:r>
            <a:r>
              <a:rPr lang="pt-pt" sz="2800" dirty="0"/>
              <a:t>nteligência A</a:t>
            </a:r>
            <a:r>
              <a:rPr lang="pt-PT" sz="2800" dirty="0"/>
              <a:t>r</a:t>
            </a:r>
            <a:r>
              <a:rPr lang="pt-pt" sz="2800" dirty="0"/>
              <a:t>tificial</a:t>
            </a:r>
            <a:r>
              <a:rPr lang="pt-PT" sz="2800" dirty="0"/>
              <a:t> – trabalho 1</a:t>
            </a:r>
            <a:endParaRPr lang="pt-pt" sz="2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348" y="1415108"/>
            <a:ext cx="3295012" cy="611694"/>
          </a:xfrm>
        </p:spPr>
        <p:txBody>
          <a:bodyPr rtlCol="0">
            <a:normAutofit/>
          </a:bodyPr>
          <a:lstStyle/>
          <a:p>
            <a:pPr rtl="0"/>
            <a:r>
              <a:rPr lang="pt-PT" sz="2000" b="1" cap="none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MODELAÇÃO</a:t>
            </a:r>
            <a:endParaRPr lang="pt-pt" sz="2000" b="1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98D5577-47A8-452B-9C33-792D103DBB7B}"/>
              </a:ext>
            </a:extLst>
          </p:cNvPr>
          <p:cNvSpPr txBox="1"/>
          <p:nvPr/>
        </p:nvSpPr>
        <p:spPr>
          <a:xfrm>
            <a:off x="728348" y="3339378"/>
            <a:ext cx="10743910" cy="1193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 smtClean="0"/>
              <a:t>Restrições</a:t>
            </a:r>
            <a:r>
              <a:rPr lang="en-US" sz="1600" dirty="0" smtClean="0"/>
              <a:t>: As </a:t>
            </a:r>
            <a:r>
              <a:rPr lang="en-US" sz="1600" i="1" dirty="0" smtClean="0"/>
              <a:t>tags </a:t>
            </a:r>
            <a:r>
              <a:rPr lang="en-US" sz="1600" dirty="0" smtClean="0"/>
              <a:t>de um </a:t>
            </a:r>
            <a:r>
              <a:rPr lang="en-US" sz="1600" i="1" dirty="0" smtClean="0"/>
              <a:t>slide</a:t>
            </a:r>
            <a:r>
              <a:rPr lang="en-US" sz="1600" dirty="0" smtClean="0"/>
              <a:t> </a:t>
            </a:r>
            <a:r>
              <a:rPr lang="en-US" sz="1600" dirty="0" err="1" smtClean="0"/>
              <a:t>correspondem</a:t>
            </a:r>
            <a:r>
              <a:rPr lang="en-US" sz="1600" dirty="0" smtClean="0"/>
              <a:t> </a:t>
            </a:r>
            <a:r>
              <a:rPr lang="en-US" sz="1600" dirty="0" err="1" smtClean="0"/>
              <a:t>às</a:t>
            </a:r>
            <a:r>
              <a:rPr lang="en-US" sz="1600" dirty="0" smtClean="0"/>
              <a:t> </a:t>
            </a:r>
            <a:r>
              <a:rPr lang="en-US" sz="1600" i="1" dirty="0" smtClean="0"/>
              <a:t>tags </a:t>
            </a:r>
            <a:r>
              <a:rPr lang="en-US" sz="1600" dirty="0" smtClean="0"/>
              <a:t>das fotografias que </a:t>
            </a:r>
            <a:r>
              <a:rPr lang="en-US" sz="1600" dirty="0" err="1" smtClean="0"/>
              <a:t>constituem</a:t>
            </a:r>
            <a:r>
              <a:rPr lang="en-US" sz="1600" dirty="0" smtClean="0"/>
              <a:t> o </a:t>
            </a:r>
            <a:r>
              <a:rPr lang="en-US" sz="1600" dirty="0" err="1" smtClean="0"/>
              <a:t>próprio</a:t>
            </a:r>
            <a:r>
              <a:rPr lang="en-US" sz="1600" dirty="0" smtClean="0"/>
              <a:t> </a:t>
            </a:r>
            <a:r>
              <a:rPr lang="en-US" sz="1600" i="1" dirty="0" smtClean="0"/>
              <a:t>slide. </a:t>
            </a:r>
            <a:r>
              <a:rPr lang="en-US" sz="1600" dirty="0" smtClean="0"/>
              <a:t>Cada </a:t>
            </a:r>
            <a:r>
              <a:rPr lang="en-US" sz="1600" i="1" dirty="0" smtClean="0"/>
              <a:t>slide </a:t>
            </a:r>
            <a:r>
              <a:rPr lang="en-US" sz="1600" dirty="0" smtClean="0"/>
              <a:t>é </a:t>
            </a:r>
            <a:r>
              <a:rPr lang="en-US" sz="1600" dirty="0" err="1" smtClean="0"/>
              <a:t>composto</a:t>
            </a:r>
            <a:r>
              <a:rPr lang="en-US" sz="1600" dirty="0" smtClean="0"/>
              <a:t> </a:t>
            </a:r>
            <a:r>
              <a:rPr lang="en-US" sz="1600" dirty="0" err="1" smtClean="0"/>
              <a:t>por</a:t>
            </a:r>
            <a:r>
              <a:rPr lang="en-US" sz="1600" dirty="0" smtClean="0"/>
              <a:t> uma </a:t>
            </a:r>
            <a:r>
              <a:rPr lang="en-US" sz="1600" dirty="0" err="1" smtClean="0"/>
              <a:t>única</a:t>
            </a:r>
            <a:r>
              <a:rPr lang="en-US" sz="1600" dirty="0" smtClean="0"/>
              <a:t> </a:t>
            </a:r>
            <a:r>
              <a:rPr lang="en-US" sz="1600" dirty="0" err="1" smtClean="0"/>
              <a:t>imagem</a:t>
            </a:r>
            <a:r>
              <a:rPr lang="en-US" sz="1600" dirty="0" smtClean="0"/>
              <a:t> horizontal </a:t>
            </a:r>
            <a:r>
              <a:rPr lang="en-US" sz="1600" dirty="0" err="1" smtClean="0"/>
              <a:t>ou</a:t>
            </a:r>
            <a:r>
              <a:rPr lang="en-US" sz="1600" dirty="0" smtClean="0"/>
              <a:t> </a:t>
            </a:r>
            <a:r>
              <a:rPr lang="en-US" sz="1600" dirty="0" err="1" smtClean="0"/>
              <a:t>duas</a:t>
            </a:r>
            <a:r>
              <a:rPr lang="en-US" sz="1600" dirty="0" smtClean="0"/>
              <a:t> </a:t>
            </a:r>
            <a:r>
              <a:rPr lang="en-US" sz="1600" dirty="0" err="1" smtClean="0"/>
              <a:t>verticais</a:t>
            </a:r>
            <a:r>
              <a:rPr lang="en-US" sz="1600" dirty="0" smtClean="0"/>
              <a:t>. Uma </a:t>
            </a:r>
            <a:r>
              <a:rPr lang="en-US" sz="1600" dirty="0" err="1" smtClean="0"/>
              <a:t>fotografia</a:t>
            </a:r>
            <a:r>
              <a:rPr lang="en-US" sz="1600" dirty="0" smtClean="0"/>
              <a:t> </a:t>
            </a:r>
            <a:r>
              <a:rPr lang="en-US" sz="1600" dirty="0" err="1" smtClean="0"/>
              <a:t>pode</a:t>
            </a:r>
            <a:r>
              <a:rPr lang="en-US" sz="1600" dirty="0"/>
              <a:t> </a:t>
            </a:r>
            <a:r>
              <a:rPr lang="en-US" sz="1600" dirty="0" err="1" smtClean="0"/>
              <a:t>não</a:t>
            </a:r>
            <a:r>
              <a:rPr lang="en-US" sz="1600" dirty="0" smtClean="0"/>
              <a:t> </a:t>
            </a:r>
            <a:r>
              <a:rPr lang="en-US" sz="1600" dirty="0" err="1" smtClean="0"/>
              <a:t>ser</a:t>
            </a:r>
            <a:r>
              <a:rPr lang="en-US" sz="1600" dirty="0" smtClean="0"/>
              <a:t> </a:t>
            </a:r>
            <a:r>
              <a:rPr lang="en-US" sz="1600" dirty="0" err="1" smtClean="0"/>
              <a:t>usada</a:t>
            </a:r>
            <a:r>
              <a:rPr lang="en-US" sz="1600" dirty="0" smtClean="0"/>
              <a:t> </a:t>
            </a:r>
            <a:r>
              <a:rPr lang="en-US" sz="1600" dirty="0" err="1" smtClean="0"/>
              <a:t>ou</a:t>
            </a:r>
            <a:r>
              <a:rPr lang="en-US" sz="1600" dirty="0" smtClean="0"/>
              <a:t> </a:t>
            </a:r>
            <a:r>
              <a:rPr lang="en-US" sz="1600" dirty="0" err="1" smtClean="0"/>
              <a:t>usada</a:t>
            </a:r>
            <a:r>
              <a:rPr lang="en-US" sz="1600" dirty="0" smtClean="0"/>
              <a:t> uma </a:t>
            </a:r>
            <a:r>
              <a:rPr lang="en-US" sz="1600" dirty="0" err="1" smtClean="0"/>
              <a:t>vez</a:t>
            </a:r>
            <a:r>
              <a:rPr lang="en-US" sz="1600" dirty="0" smtClean="0"/>
              <a:t>. Cada </a:t>
            </a:r>
            <a:r>
              <a:rPr lang="en-US" sz="1600" i="1" dirty="0" smtClean="0"/>
              <a:t>slideshow</a:t>
            </a:r>
            <a:r>
              <a:rPr lang="en-US" sz="1600" dirty="0" smtClean="0"/>
              <a:t> tem </a:t>
            </a:r>
            <a:r>
              <a:rPr lang="en-US" sz="1600" dirty="0" err="1" smtClean="0"/>
              <a:t>pelo</a:t>
            </a:r>
            <a:r>
              <a:rPr lang="en-US" sz="1600" dirty="0" smtClean="0"/>
              <a:t> </a:t>
            </a:r>
            <a:r>
              <a:rPr lang="en-US" sz="1600" dirty="0" err="1" smtClean="0"/>
              <a:t>menos</a:t>
            </a:r>
            <a:r>
              <a:rPr lang="en-US" sz="1600" dirty="0" smtClean="0"/>
              <a:t> um </a:t>
            </a:r>
            <a:r>
              <a:rPr lang="en-US" sz="1600" i="1" dirty="0" smtClean="0"/>
              <a:t>slide.</a:t>
            </a:r>
            <a:r>
              <a:rPr lang="en-US" sz="1600" dirty="0" smtClean="0"/>
              <a:t> 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98D5577-47A8-452B-9C33-792D103DBB7B}"/>
              </a:ext>
            </a:extLst>
          </p:cNvPr>
          <p:cNvSpPr txBox="1"/>
          <p:nvPr/>
        </p:nvSpPr>
        <p:spPr>
          <a:xfrm>
            <a:off x="727435" y="1865642"/>
            <a:ext cx="107439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 err="1" smtClean="0"/>
              <a:t>Representação</a:t>
            </a:r>
            <a:r>
              <a:rPr lang="en-US" sz="1600" b="1" dirty="0" smtClean="0"/>
              <a:t> da </a:t>
            </a:r>
            <a:r>
              <a:rPr lang="en-US" sz="1600" b="1" dirty="0" err="1" smtClean="0"/>
              <a:t>solução</a:t>
            </a:r>
            <a:r>
              <a:rPr lang="en-US" sz="1600" b="1" dirty="0" smtClean="0"/>
              <a:t>: </a:t>
            </a:r>
            <a:r>
              <a:rPr lang="en-US" sz="1600" dirty="0" smtClean="0"/>
              <a:t>O </a:t>
            </a:r>
            <a:r>
              <a:rPr lang="en-US" sz="1600" dirty="0" err="1" smtClean="0"/>
              <a:t>ficheiro</a:t>
            </a:r>
            <a:r>
              <a:rPr lang="en-US" sz="1600" dirty="0" smtClean="0"/>
              <a:t> </a:t>
            </a:r>
            <a:r>
              <a:rPr lang="en-US" sz="1600" i="1" dirty="0" smtClean="0"/>
              <a:t>output</a:t>
            </a:r>
            <a:r>
              <a:rPr lang="en-US" sz="1600" dirty="0" smtClean="0"/>
              <a:t> </a:t>
            </a:r>
            <a:r>
              <a:rPr lang="en-US" sz="1600" dirty="0" err="1" smtClean="0"/>
              <a:t>deve</a:t>
            </a:r>
            <a:r>
              <a:rPr lang="en-US" sz="1600" dirty="0" smtClean="0"/>
              <a:t> </a:t>
            </a:r>
            <a:r>
              <a:rPr lang="en-US" sz="1600" dirty="0" err="1" smtClean="0"/>
              <a:t>começar</a:t>
            </a:r>
            <a:r>
              <a:rPr lang="en-US" sz="1600" dirty="0" smtClean="0"/>
              <a:t> com um </a:t>
            </a:r>
            <a:r>
              <a:rPr lang="en-US" sz="1600" dirty="0" err="1" smtClean="0"/>
              <a:t>inteiro</a:t>
            </a:r>
            <a:r>
              <a:rPr lang="en-US" sz="1600" dirty="0" smtClean="0"/>
              <a:t> S (1 &lt;= S &lt;= N), que </a:t>
            </a:r>
            <a:r>
              <a:rPr lang="en-US" sz="1600" dirty="0" err="1" smtClean="0"/>
              <a:t>representa</a:t>
            </a:r>
            <a:r>
              <a:rPr lang="en-US" sz="1600" dirty="0" smtClean="0"/>
              <a:t> o </a:t>
            </a:r>
            <a:r>
              <a:rPr lang="en-US" sz="1600" dirty="0" err="1" smtClean="0"/>
              <a:t>número</a:t>
            </a:r>
            <a:r>
              <a:rPr lang="en-US" sz="1600" dirty="0" smtClean="0"/>
              <a:t> de </a:t>
            </a:r>
            <a:r>
              <a:rPr lang="en-US" sz="1600" i="1" dirty="0" smtClean="0"/>
              <a:t>slides.</a:t>
            </a:r>
            <a:r>
              <a:rPr lang="en-US" sz="1600" dirty="0" smtClean="0"/>
              <a:t> </a:t>
            </a:r>
            <a:r>
              <a:rPr lang="en-US" sz="1600" dirty="0" err="1" smtClean="0"/>
              <a:t>Isto</a:t>
            </a:r>
            <a:r>
              <a:rPr lang="en-US" sz="1600" dirty="0" smtClean="0"/>
              <a:t> é </a:t>
            </a:r>
            <a:r>
              <a:rPr lang="en-US" sz="1600" dirty="0" err="1" smtClean="0"/>
              <a:t>seguido</a:t>
            </a:r>
            <a:r>
              <a:rPr lang="en-US" sz="1600" dirty="0" smtClean="0"/>
              <a:t> de S </a:t>
            </a:r>
            <a:r>
              <a:rPr lang="en-US" sz="1600" dirty="0" err="1" smtClean="0"/>
              <a:t>linhas</a:t>
            </a:r>
            <a:r>
              <a:rPr lang="en-US" sz="1600" dirty="0" smtClean="0"/>
              <a:t>, que </a:t>
            </a:r>
            <a:r>
              <a:rPr lang="en-US" sz="1600" dirty="0" err="1" smtClean="0"/>
              <a:t>descrevem</a:t>
            </a:r>
            <a:r>
              <a:rPr lang="en-US" sz="1600" dirty="0" smtClean="0"/>
              <a:t>, </a:t>
            </a:r>
            <a:r>
              <a:rPr lang="en-US" sz="1600" dirty="0" err="1" smtClean="0"/>
              <a:t>individualmente</a:t>
            </a:r>
            <a:r>
              <a:rPr lang="en-US" sz="1600" dirty="0" smtClean="0"/>
              <a:t>, </a:t>
            </a:r>
            <a:r>
              <a:rPr lang="en-US" sz="1600" dirty="0" err="1" smtClean="0"/>
              <a:t>cada</a:t>
            </a:r>
            <a:r>
              <a:rPr lang="en-US" sz="1600" dirty="0" smtClean="0"/>
              <a:t> </a:t>
            </a:r>
            <a:r>
              <a:rPr lang="en-US" sz="1600" i="1" dirty="0" smtClean="0"/>
              <a:t>slide. </a:t>
            </a:r>
            <a:r>
              <a:rPr lang="en-US" sz="1600" dirty="0" err="1" smtClean="0"/>
              <a:t>Cada</a:t>
            </a:r>
            <a:r>
              <a:rPr lang="en-US" sz="1600" dirty="0" smtClean="0"/>
              <a:t> </a:t>
            </a:r>
            <a:r>
              <a:rPr lang="en-US" sz="1600" dirty="0" err="1" smtClean="0"/>
              <a:t>linha</a:t>
            </a:r>
            <a:r>
              <a:rPr lang="en-US" sz="1600" dirty="0" smtClean="0"/>
              <a:t> </a:t>
            </a:r>
            <a:r>
              <a:rPr lang="en-US" sz="1600" dirty="0" err="1" smtClean="0"/>
              <a:t>pode</a:t>
            </a:r>
            <a:r>
              <a:rPr lang="en-US" sz="1600" dirty="0" smtClean="0"/>
              <a:t> </a:t>
            </a:r>
            <a:r>
              <a:rPr lang="en-US" sz="1600" dirty="0" err="1" smtClean="0"/>
              <a:t>conter</a:t>
            </a:r>
            <a:r>
              <a:rPr lang="en-US" sz="1600" dirty="0" smtClean="0"/>
              <a:t> 1 </a:t>
            </a:r>
            <a:r>
              <a:rPr lang="en-US" sz="1600" dirty="0" err="1" smtClean="0"/>
              <a:t>inteiro</a:t>
            </a:r>
            <a:r>
              <a:rPr lang="en-US" sz="1600" dirty="0" smtClean="0"/>
              <a:t>, </a:t>
            </a:r>
            <a:r>
              <a:rPr lang="en-US" sz="1600" dirty="0" err="1" smtClean="0"/>
              <a:t>ou</a:t>
            </a:r>
            <a:r>
              <a:rPr lang="en-US" sz="1600" dirty="0" smtClean="0"/>
              <a:t> </a:t>
            </a:r>
            <a:r>
              <a:rPr lang="en-US" sz="1600" dirty="0" err="1" smtClean="0"/>
              <a:t>dois</a:t>
            </a:r>
            <a:r>
              <a:rPr lang="en-US" sz="1600" dirty="0" smtClean="0"/>
              <a:t> </a:t>
            </a:r>
            <a:r>
              <a:rPr lang="en-US" sz="1600" dirty="0" err="1" smtClean="0"/>
              <a:t>separados</a:t>
            </a:r>
            <a:r>
              <a:rPr lang="en-US" sz="1600" dirty="0" smtClean="0"/>
              <a:t> </a:t>
            </a:r>
            <a:r>
              <a:rPr lang="en-US" sz="1600" dirty="0" err="1" smtClean="0"/>
              <a:t>por</a:t>
            </a:r>
            <a:r>
              <a:rPr lang="en-US" sz="1600" dirty="0" smtClean="0"/>
              <a:t> um </a:t>
            </a:r>
            <a:r>
              <a:rPr lang="en-US" sz="1600" dirty="0" err="1" smtClean="0"/>
              <a:t>espaço</a:t>
            </a:r>
            <a:r>
              <a:rPr lang="en-US" sz="1600" dirty="0" smtClean="0"/>
              <a:t>.</a:t>
            </a:r>
            <a:r>
              <a:rPr lang="en-US" sz="1600" i="1" dirty="0" smtClean="0"/>
              <a:t> </a:t>
            </a:r>
            <a:r>
              <a:rPr lang="pt-PT" sz="1600" dirty="0" smtClean="0"/>
              <a:t> </a:t>
            </a:r>
            <a:endParaRPr lang="pt-PT" sz="1600" dirty="0"/>
          </a:p>
          <a:p>
            <a:pPr algn="just">
              <a:lnSpc>
                <a:spcPct val="150000"/>
              </a:lnSpc>
            </a:pPr>
            <a:r>
              <a:rPr lang="en-US" sz="1600" dirty="0" smtClean="0"/>
              <a:t> </a:t>
            </a:r>
          </a:p>
        </p:txBody>
      </p:sp>
      <p:sp>
        <p:nvSpPr>
          <p:cNvPr id="4" name="Retângulo 3"/>
          <p:cNvSpPr/>
          <p:nvPr/>
        </p:nvSpPr>
        <p:spPr>
          <a:xfrm>
            <a:off x="753282" y="4777354"/>
            <a:ext cx="1074390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1600" b="1" dirty="0" smtClean="0"/>
              <a:t>Função de avaliação: </a:t>
            </a:r>
            <a:r>
              <a:rPr lang="pt-PT" sz="1600" dirty="0" smtClean="0"/>
              <a:t>definida </a:t>
            </a:r>
            <a:r>
              <a:rPr lang="pt-PT" sz="1600" dirty="0"/>
              <a:t>pelo  fator de interesse da transição entre diapositivos</a:t>
            </a:r>
            <a:r>
              <a:rPr lang="pt-PT" sz="1600" dirty="0" smtClean="0"/>
              <a:t>. </a:t>
            </a:r>
            <a:r>
              <a:rPr lang="pt-PT" sz="1600" dirty="0"/>
              <a:t>Será calculado como o mínimo entre</a:t>
            </a:r>
            <a:r>
              <a:rPr lang="pt-PT" sz="1600" dirty="0" smtClean="0"/>
              <a:t>: número </a:t>
            </a:r>
            <a:r>
              <a:rPr lang="pt-PT" sz="1600" dirty="0"/>
              <a:t>de </a:t>
            </a:r>
            <a:r>
              <a:rPr lang="pt-PT" sz="1600" i="1" dirty="0" err="1"/>
              <a:t>tags</a:t>
            </a:r>
            <a:r>
              <a:rPr lang="pt-PT" sz="1600" dirty="0"/>
              <a:t> únicas do slide S</a:t>
            </a:r>
            <a:r>
              <a:rPr lang="pt-PT" sz="1600" baseline="-25000" dirty="0"/>
              <a:t>i</a:t>
            </a:r>
            <a:r>
              <a:rPr lang="pt-PT" sz="1600" dirty="0"/>
              <a:t> </a:t>
            </a:r>
            <a:r>
              <a:rPr lang="pt-PT" sz="1600" dirty="0" smtClean="0"/>
              <a:t>; numero </a:t>
            </a:r>
            <a:r>
              <a:rPr lang="pt-PT" sz="1600" dirty="0"/>
              <a:t>de </a:t>
            </a:r>
            <a:r>
              <a:rPr lang="pt-PT" sz="1600" i="1" dirty="0" err="1"/>
              <a:t>tags</a:t>
            </a:r>
            <a:r>
              <a:rPr lang="pt-PT" sz="1600" dirty="0"/>
              <a:t> únicas do slide S</a:t>
            </a:r>
            <a:r>
              <a:rPr lang="pt-PT" sz="1600" baseline="-25000" dirty="0"/>
              <a:t>i + 1</a:t>
            </a:r>
            <a:r>
              <a:rPr lang="pt-PT" sz="1600" dirty="0"/>
              <a:t> </a:t>
            </a:r>
            <a:r>
              <a:rPr lang="pt-PT" sz="1600" dirty="0" smtClean="0"/>
              <a:t>; numero </a:t>
            </a:r>
            <a:r>
              <a:rPr lang="pt-PT" sz="1600" dirty="0"/>
              <a:t>de </a:t>
            </a:r>
            <a:r>
              <a:rPr lang="pt-PT" sz="1600" i="1" dirty="0" err="1"/>
              <a:t>tags</a:t>
            </a:r>
            <a:r>
              <a:rPr lang="pt-PT" sz="1600" i="1" dirty="0"/>
              <a:t> </a:t>
            </a:r>
            <a:r>
              <a:rPr lang="pt-PT" sz="1600" dirty="0"/>
              <a:t>comuns aos dois slides.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79051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tângulo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9006" y="771759"/>
            <a:ext cx="10742339" cy="581052"/>
          </a:xfrm>
        </p:spPr>
        <p:txBody>
          <a:bodyPr rtlCol="0">
            <a:noAutofit/>
          </a:bodyPr>
          <a:lstStyle/>
          <a:p>
            <a:pPr algn="ctr" rtl="0"/>
            <a:r>
              <a:rPr lang="pt-PT" sz="2800" dirty="0"/>
              <a:t>I</a:t>
            </a:r>
            <a:r>
              <a:rPr lang="pt-pt" sz="2800" dirty="0"/>
              <a:t>nteligência A</a:t>
            </a:r>
            <a:r>
              <a:rPr lang="pt-PT" sz="2800" dirty="0"/>
              <a:t>r</a:t>
            </a:r>
            <a:r>
              <a:rPr lang="pt-pt" sz="2800" dirty="0"/>
              <a:t>tificial</a:t>
            </a:r>
            <a:r>
              <a:rPr lang="pt-PT" sz="2800" dirty="0"/>
              <a:t> – trabalho 1</a:t>
            </a:r>
            <a:endParaRPr lang="pt-pt" sz="2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308" y="1409382"/>
            <a:ext cx="8944332" cy="611694"/>
          </a:xfrm>
        </p:spPr>
        <p:txBody>
          <a:bodyPr rtlCol="0">
            <a:normAutofit/>
          </a:bodyPr>
          <a:lstStyle/>
          <a:p>
            <a:pPr rtl="0"/>
            <a:r>
              <a:rPr lang="pt-PT" sz="2000" b="1" cap="none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ALGORITMOS (FUNÇÃO DE VIZINHANÇA/MUTAÇÃO E CRUZAMENTO )</a:t>
            </a:r>
            <a:endParaRPr lang="pt-pt" sz="2000" b="1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5076399-8EF1-459F-8422-C6831432726D}"/>
              </a:ext>
            </a:extLst>
          </p:cNvPr>
          <p:cNvSpPr txBox="1"/>
          <p:nvPr/>
        </p:nvSpPr>
        <p:spPr>
          <a:xfrm>
            <a:off x="748308" y="2077647"/>
            <a:ext cx="4747236" cy="353943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pt-PT" sz="1600" b="1" dirty="0" err="1" smtClean="0"/>
              <a:t>Genetic</a:t>
            </a:r>
            <a:r>
              <a:rPr lang="pt-PT" sz="1600" b="1" dirty="0" smtClean="0"/>
              <a:t> </a:t>
            </a:r>
            <a:r>
              <a:rPr lang="pt-PT" sz="1600" b="1" dirty="0" err="1" smtClean="0"/>
              <a:t>Algorithms</a:t>
            </a:r>
            <a:r>
              <a:rPr lang="pt-PT" sz="1600" b="1" dirty="0" smtClean="0"/>
              <a:t> </a:t>
            </a:r>
            <a:r>
              <a:rPr lang="pt-PT" sz="1600" dirty="0" smtClean="0"/>
              <a:t>(GA)</a:t>
            </a:r>
          </a:p>
          <a:p>
            <a:endParaRPr lang="pt-PT" sz="1600" b="1" dirty="0" smtClean="0"/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PT" sz="1600" dirty="0" smtClean="0"/>
              <a:t>A</a:t>
            </a:r>
            <a:r>
              <a:rPr lang="pt-PT" sz="1600" dirty="0"/>
              <a:t> evolução </a:t>
            </a:r>
            <a:r>
              <a:rPr lang="pt-PT" sz="1600" dirty="0" smtClean="0"/>
              <a:t>inicia-se a partir </a:t>
            </a:r>
            <a:r>
              <a:rPr lang="pt-PT" sz="1600" dirty="0"/>
              <a:t>de um conjunto de soluções </a:t>
            </a:r>
            <a:r>
              <a:rPr lang="pt-PT" sz="1600" dirty="0" smtClean="0"/>
              <a:t>gerado </a:t>
            </a:r>
            <a:r>
              <a:rPr lang="pt-PT" sz="1600" dirty="0"/>
              <a:t>aleatoriamente </a:t>
            </a:r>
            <a:r>
              <a:rPr lang="pt-PT" sz="1600" dirty="0" smtClean="0"/>
              <a:t>(população) e </a:t>
            </a:r>
            <a:r>
              <a:rPr lang="pt-PT" sz="1600" dirty="0"/>
              <a:t>é realizada </a:t>
            </a:r>
            <a:r>
              <a:rPr lang="pt-PT" sz="1600" dirty="0" smtClean="0"/>
              <a:t>através de gerações</a:t>
            </a:r>
            <a:r>
              <a:rPr lang="pt-PT" sz="1600" dirty="0"/>
              <a:t>. A cada geração, a adaptação </a:t>
            </a:r>
            <a:r>
              <a:rPr lang="pt-PT" sz="1600" dirty="0" smtClean="0"/>
              <a:t>de cada solução </a:t>
            </a:r>
            <a:r>
              <a:rPr lang="pt-PT" sz="1600" dirty="0"/>
              <a:t>na população é avaliada, alguns indivíduos são selecionados para a próxima geração, e </a:t>
            </a:r>
            <a:r>
              <a:rPr lang="pt-PT" sz="1600" dirty="0" smtClean="0"/>
              <a:t>recombinados/mutados</a:t>
            </a:r>
            <a:r>
              <a:rPr lang="pt-PT" sz="1600" dirty="0"/>
              <a:t> </a:t>
            </a:r>
            <a:r>
              <a:rPr lang="pt-PT" sz="1600" dirty="0" smtClean="0"/>
              <a:t>formando uma nova população que </a:t>
            </a:r>
            <a:r>
              <a:rPr lang="pt-PT" sz="1600" dirty="0"/>
              <a:t>é utilizada como entrada para a próxima iteração do algoritmo</a:t>
            </a:r>
            <a:r>
              <a:rPr lang="pt-PT" sz="1600" dirty="0" smtClean="0"/>
              <a:t>.</a:t>
            </a:r>
            <a:endParaRPr lang="pt-PT" sz="16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5076399-8EF1-459F-8422-C6831432726D}"/>
              </a:ext>
            </a:extLst>
          </p:cNvPr>
          <p:cNvSpPr txBox="1"/>
          <p:nvPr/>
        </p:nvSpPr>
        <p:spPr>
          <a:xfrm>
            <a:off x="6126480" y="2077899"/>
            <a:ext cx="5001768" cy="427809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/>
            <a:r>
              <a:rPr lang="pt-PT" sz="1600" b="1" dirty="0" smtClean="0"/>
              <a:t>Local </a:t>
            </a:r>
            <a:r>
              <a:rPr lang="pt-PT" sz="1600" b="1" dirty="0" err="1" smtClean="0"/>
              <a:t>Search</a:t>
            </a:r>
            <a:r>
              <a:rPr lang="pt-PT" sz="1600" dirty="0" smtClean="0"/>
              <a:t> (LS)</a:t>
            </a:r>
          </a:p>
          <a:p>
            <a:pPr algn="just"/>
            <a:endParaRPr lang="pt-PT" sz="1600" b="1" dirty="0" smtClean="0"/>
          </a:p>
          <a:p>
            <a:pPr algn="just">
              <a:lnSpc>
                <a:spcPct val="150000"/>
              </a:lnSpc>
            </a:pPr>
            <a:r>
              <a:rPr lang="pt-PT" sz="1600" dirty="0" smtClean="0"/>
              <a:t>Explora </a:t>
            </a:r>
            <a:r>
              <a:rPr lang="pt-PT" sz="1600" dirty="0"/>
              <a:t>o espaço de pesquisa </a:t>
            </a:r>
            <a:r>
              <a:rPr lang="pt-PT" sz="1600" dirty="0" smtClean="0"/>
              <a:t>modificando, de forma iterativa, </a:t>
            </a:r>
            <a:r>
              <a:rPr lang="pt-PT" sz="1600" dirty="0"/>
              <a:t>uma </a:t>
            </a:r>
            <a:r>
              <a:rPr lang="pt-PT" sz="1600" dirty="0" smtClean="0"/>
              <a:t>combinação: partindo de uma combinação inicial, o algoritmo passa da combinação atual para uma vizinha, através da aplicação de transformações. </a:t>
            </a:r>
          </a:p>
          <a:p>
            <a:pPr algn="just">
              <a:lnSpc>
                <a:spcPct val="150000"/>
              </a:lnSpc>
            </a:pPr>
            <a:r>
              <a:rPr lang="pt-PT" sz="1600" dirty="0" smtClean="0"/>
              <a:t>LS </a:t>
            </a:r>
            <a:r>
              <a:rPr lang="pt-PT" sz="1600" dirty="0"/>
              <a:t>pode ser visto como um caso muito particular </a:t>
            </a:r>
            <a:r>
              <a:rPr lang="pt-PT" sz="1600" dirty="0" smtClean="0"/>
              <a:t>de GA cuja população </a:t>
            </a:r>
            <a:r>
              <a:rPr lang="pt-PT" sz="1600" dirty="0"/>
              <a:t>é composta por apenas uma </a:t>
            </a:r>
            <a:r>
              <a:rPr lang="pt-PT" sz="1600" dirty="0" smtClean="0"/>
              <a:t>combinação.</a:t>
            </a:r>
          </a:p>
          <a:p>
            <a:pPr algn="just">
              <a:lnSpc>
                <a:spcPct val="150000"/>
              </a:lnSpc>
            </a:pPr>
            <a:r>
              <a:rPr lang="pt-PT" sz="1600" dirty="0" smtClean="0"/>
              <a:t>Destacam-se os algoritmos: </a:t>
            </a:r>
            <a:r>
              <a:rPr lang="pt-PT" sz="1600" dirty="0" smtClean="0">
                <a:hlinkClick r:id="rId2" tooltip="Hill climbing"/>
              </a:rPr>
              <a:t>Hill </a:t>
            </a:r>
            <a:r>
              <a:rPr lang="pt-PT" sz="1600" dirty="0" err="1" smtClean="0">
                <a:hlinkClick r:id="rId2" tooltip="Hill climbing"/>
              </a:rPr>
              <a:t>climbing</a:t>
            </a:r>
            <a:r>
              <a:rPr lang="pt-PT" sz="1600" dirty="0"/>
              <a:t> </a:t>
            </a:r>
            <a:r>
              <a:rPr lang="pt-PT" sz="1600" dirty="0" smtClean="0"/>
              <a:t>e </a:t>
            </a:r>
            <a:r>
              <a:rPr lang="pt-PT" sz="1600" dirty="0" err="1">
                <a:hlinkClick r:id="rId3" tooltip="Simulated annealing"/>
              </a:rPr>
              <a:t>Simulated</a:t>
            </a:r>
            <a:r>
              <a:rPr lang="pt-PT" sz="1600" dirty="0">
                <a:hlinkClick r:id="rId3" tooltip="Simulated annealing"/>
              </a:rPr>
              <a:t> </a:t>
            </a:r>
            <a:r>
              <a:rPr lang="pt-PT" sz="1600" dirty="0" err="1" smtClean="0">
                <a:hlinkClick r:id="rId3" tooltip="Simulated annealing"/>
              </a:rPr>
              <a:t>annealing</a:t>
            </a:r>
            <a:r>
              <a:rPr lang="pt-PT" sz="1600" dirty="0"/>
              <a:t>.</a:t>
            </a:r>
            <a:endParaRPr lang="pt-PT" sz="1400" dirty="0" smtClean="0"/>
          </a:p>
        </p:txBody>
      </p:sp>
    </p:spTree>
    <p:extLst>
      <p:ext uri="{BB962C8B-B14F-4D97-AF65-F5344CB8AC3E}">
        <p14:creationId xmlns:p14="http://schemas.microsoft.com/office/powerpoint/2010/main" val="3837924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tângulo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9006" y="771759"/>
            <a:ext cx="10742339" cy="581052"/>
          </a:xfrm>
        </p:spPr>
        <p:txBody>
          <a:bodyPr rtlCol="0">
            <a:noAutofit/>
          </a:bodyPr>
          <a:lstStyle/>
          <a:p>
            <a:pPr algn="ctr" rtl="0"/>
            <a:r>
              <a:rPr lang="pt-PT" sz="2800" dirty="0"/>
              <a:t>I</a:t>
            </a:r>
            <a:r>
              <a:rPr lang="pt-pt" sz="2800" dirty="0"/>
              <a:t>nteligência A</a:t>
            </a:r>
            <a:r>
              <a:rPr lang="pt-PT" sz="2800" dirty="0"/>
              <a:t>r</a:t>
            </a:r>
            <a:r>
              <a:rPr lang="pt-pt" sz="2800" dirty="0"/>
              <a:t>tificial</a:t>
            </a:r>
            <a:r>
              <a:rPr lang="pt-PT" sz="2800" dirty="0"/>
              <a:t> – trabalho 1</a:t>
            </a:r>
            <a:endParaRPr lang="pt-pt" sz="2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308" y="1409382"/>
            <a:ext cx="8944332" cy="611694"/>
          </a:xfrm>
        </p:spPr>
        <p:txBody>
          <a:bodyPr rtlCol="0">
            <a:normAutofit/>
          </a:bodyPr>
          <a:lstStyle/>
          <a:p>
            <a:pPr rtl="0"/>
            <a:r>
              <a:rPr lang="pt-PT" sz="2000" b="1" cap="none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TRABALHOS RELACIONADOS</a:t>
            </a:r>
            <a:endParaRPr lang="pt-pt" sz="2000" b="1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5076399-8EF1-459F-8422-C6831432726D}"/>
              </a:ext>
            </a:extLst>
          </p:cNvPr>
          <p:cNvSpPr txBox="1"/>
          <p:nvPr/>
        </p:nvSpPr>
        <p:spPr>
          <a:xfrm>
            <a:off x="748308" y="2077899"/>
            <a:ext cx="10379940" cy="243143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/>
            <a:r>
              <a:rPr lang="pt-PT" sz="1600" dirty="0" smtClean="0"/>
              <a:t>O problema em questão é um problema da ronda de classificação do Google </a:t>
            </a:r>
            <a:r>
              <a:rPr lang="pt-PT" sz="1600" dirty="0" err="1" smtClean="0"/>
              <a:t>Hash</a:t>
            </a:r>
            <a:r>
              <a:rPr lang="pt-PT" sz="1600" dirty="0" smtClean="0"/>
              <a:t> </a:t>
            </a:r>
            <a:r>
              <a:rPr lang="pt-PT" sz="1600" dirty="0" err="1" smtClean="0"/>
              <a:t>Code</a:t>
            </a:r>
            <a:r>
              <a:rPr lang="pt-PT" sz="1600" dirty="0" smtClean="0"/>
              <a:t> 2019 e como tal existem várias soluções </a:t>
            </a:r>
            <a:r>
              <a:rPr lang="pt-PT" sz="1600" i="1" dirty="0" smtClean="0"/>
              <a:t>online </a:t>
            </a:r>
            <a:r>
              <a:rPr lang="pt-PT" sz="1600" dirty="0" smtClean="0"/>
              <a:t>disponíveis.</a:t>
            </a:r>
            <a:r>
              <a:rPr lang="pt-PT" sz="1600" dirty="0"/>
              <a:t> </a:t>
            </a:r>
            <a:r>
              <a:rPr lang="pt-PT" sz="1600" dirty="0" smtClean="0"/>
              <a:t>Destacam-se:</a:t>
            </a:r>
          </a:p>
          <a:p>
            <a:pPr algn="just"/>
            <a:endParaRPr lang="pt-PT" sz="16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hlinkClick r:id="rId2"/>
              </a:rPr>
              <a:t>“How </a:t>
            </a:r>
            <a:r>
              <a:rPr lang="en-US" sz="1600" dirty="0">
                <a:hlinkClick r:id="rId2"/>
              </a:rPr>
              <a:t>we placed 1st in Italy and 22nd in the world @ Google </a:t>
            </a:r>
            <a:r>
              <a:rPr lang="en-US" sz="1600" dirty="0" err="1">
                <a:hlinkClick r:id="rId2"/>
              </a:rPr>
              <a:t>HashCode</a:t>
            </a:r>
            <a:r>
              <a:rPr lang="en-US" sz="1600" dirty="0">
                <a:hlinkClick r:id="rId2"/>
              </a:rPr>
              <a:t> </a:t>
            </a:r>
            <a:r>
              <a:rPr lang="en-US" sz="1600" dirty="0" smtClean="0">
                <a:hlinkClick r:id="rId2"/>
              </a:rPr>
              <a:t>2019” </a:t>
            </a: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hlinkClick r:id="rId3"/>
              </a:rPr>
              <a:t>Github: </a:t>
            </a:r>
            <a:r>
              <a:rPr lang="pt-PT" dirty="0" smtClean="0">
                <a:hlinkClick r:id="rId3"/>
              </a:rPr>
              <a:t>chameleonTK/</a:t>
            </a:r>
            <a:r>
              <a:rPr lang="pt-PT" b="1" dirty="0" smtClean="0">
                <a:hlinkClick r:id="rId3"/>
              </a:rPr>
              <a:t>hashcode-2019 </a:t>
            </a:r>
            <a:endParaRPr lang="pt-PT" b="1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600" dirty="0">
                <a:hlinkClick r:id="rId4"/>
              </a:rPr>
              <a:t>Sean O'Mahoney - Blog</a:t>
            </a:r>
            <a:endParaRPr lang="pt-PT" sz="1600" b="1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algn="just"/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5076399-8EF1-459F-8422-C6831432726D}"/>
              </a:ext>
            </a:extLst>
          </p:cNvPr>
          <p:cNvSpPr txBox="1"/>
          <p:nvPr/>
        </p:nvSpPr>
        <p:spPr>
          <a:xfrm>
            <a:off x="748308" y="3942723"/>
            <a:ext cx="10379940" cy="218521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1600" dirty="0" smtClean="0"/>
              <a:t>Relativamente aos algoritmos a utilizar destacam-se as seguintes fontes: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600" dirty="0" smtClean="0">
                <a:hlinkClick r:id="rId5"/>
              </a:rPr>
              <a:t>Artificial </a:t>
            </a:r>
            <a:r>
              <a:rPr lang="pt-PT" sz="1600" dirty="0" err="1" smtClean="0">
                <a:hlinkClick r:id="rId5"/>
              </a:rPr>
              <a:t>Intelligent</a:t>
            </a:r>
            <a:r>
              <a:rPr lang="pt-PT" sz="1600" dirty="0" smtClean="0">
                <a:hlinkClick r:id="rId5"/>
              </a:rPr>
              <a:t>: A </a:t>
            </a:r>
            <a:r>
              <a:rPr lang="pt-PT" sz="1600" dirty="0" err="1">
                <a:hlinkClick r:id="rId5"/>
              </a:rPr>
              <a:t>M</a:t>
            </a:r>
            <a:r>
              <a:rPr lang="pt-PT" sz="1600" dirty="0" err="1" smtClean="0">
                <a:hlinkClick r:id="rId5"/>
              </a:rPr>
              <a:t>odern</a:t>
            </a:r>
            <a:r>
              <a:rPr lang="pt-PT" sz="1600" dirty="0" smtClean="0">
                <a:hlinkClick r:id="rId5"/>
              </a:rPr>
              <a:t> </a:t>
            </a:r>
            <a:r>
              <a:rPr lang="pt-PT" sz="1600" dirty="0" err="1" smtClean="0">
                <a:hlinkClick r:id="rId5"/>
              </a:rPr>
              <a:t>Approach</a:t>
            </a:r>
            <a:r>
              <a:rPr lang="pt-PT" sz="1600" dirty="0"/>
              <a:t> (Stuart J. Russell </a:t>
            </a:r>
            <a:r>
              <a:rPr lang="pt-PT" sz="1600" dirty="0" err="1"/>
              <a:t>and</a:t>
            </a:r>
            <a:r>
              <a:rPr lang="pt-PT" sz="1600" dirty="0"/>
              <a:t> Peter </a:t>
            </a:r>
            <a:r>
              <a:rPr lang="pt-PT" sz="1600" dirty="0" err="1"/>
              <a:t>Norvig</a:t>
            </a:r>
            <a:r>
              <a:rPr lang="pt-PT" sz="1600" dirty="0" smtClean="0"/>
              <a:t>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600" dirty="0" smtClean="0">
                <a:hlinkClick r:id="rId6"/>
              </a:rPr>
              <a:t>Wikipédia: Algoritmo Genético </a:t>
            </a:r>
            <a:endParaRPr lang="pt-PT" sz="1600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600" dirty="0" smtClean="0">
                <a:hlinkClick r:id="rId7"/>
              </a:rPr>
              <a:t>Wikipédia: Local </a:t>
            </a:r>
            <a:r>
              <a:rPr lang="pt-PT" sz="1600" dirty="0" err="1" smtClean="0">
                <a:hlinkClick r:id="rId7"/>
              </a:rPr>
              <a:t>Search</a:t>
            </a:r>
            <a:endParaRPr lang="pt-PT" sz="1600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600" dirty="0">
                <a:hlinkClick r:id="rId8"/>
              </a:rPr>
              <a:t>Meta-</a:t>
            </a:r>
            <a:r>
              <a:rPr lang="pt-PT" sz="1600" dirty="0" err="1">
                <a:hlinkClick r:id="rId8"/>
              </a:rPr>
              <a:t>heuristics</a:t>
            </a:r>
            <a:r>
              <a:rPr lang="pt-PT" sz="1600" dirty="0">
                <a:hlinkClick r:id="rId8"/>
              </a:rPr>
              <a:t> </a:t>
            </a:r>
            <a:r>
              <a:rPr lang="pt-PT" sz="1600" dirty="0" err="1">
                <a:hlinkClick r:id="rId8"/>
              </a:rPr>
              <a:t>and</a:t>
            </a:r>
            <a:r>
              <a:rPr lang="pt-PT" sz="1600" dirty="0">
                <a:hlinkClick r:id="rId8"/>
              </a:rPr>
              <a:t> Artificial </a:t>
            </a:r>
            <a:r>
              <a:rPr lang="pt-PT" sz="1600" dirty="0" err="1">
                <a:hlinkClick r:id="rId8"/>
              </a:rPr>
              <a:t>Intelligence</a:t>
            </a:r>
            <a:r>
              <a:rPr lang="pt-PT" sz="1600" dirty="0">
                <a:hlinkClick r:id="rId8"/>
              </a:rPr>
              <a:t> </a:t>
            </a:r>
            <a:r>
              <a:rPr lang="pt-PT" sz="1600" dirty="0" smtClean="0"/>
              <a:t>(</a:t>
            </a:r>
            <a:r>
              <a:rPr lang="pt-PT" sz="1600" dirty="0" err="1" smtClean="0"/>
              <a:t>Jin-Kao</a:t>
            </a:r>
            <a:r>
              <a:rPr lang="pt-PT" sz="1600" dirty="0" smtClean="0"/>
              <a:t> </a:t>
            </a:r>
            <a:r>
              <a:rPr lang="pt-PT" sz="1600" dirty="0" err="1"/>
              <a:t>Hao</a:t>
            </a:r>
            <a:r>
              <a:rPr lang="pt-PT" sz="1600" dirty="0"/>
              <a:t>, Christine </a:t>
            </a:r>
            <a:r>
              <a:rPr lang="pt-PT" sz="1600" dirty="0" err="1" smtClean="0"/>
              <a:t>Solnon</a:t>
            </a:r>
            <a:r>
              <a:rPr lang="pt-PT" sz="1600" dirty="0" smtClean="0"/>
              <a:t>)</a:t>
            </a:r>
          </a:p>
          <a:p>
            <a:pPr algn="just"/>
            <a:endParaRPr lang="pt-PT" sz="1600" dirty="0" smtClean="0"/>
          </a:p>
        </p:txBody>
      </p:sp>
    </p:spTree>
    <p:extLst>
      <p:ext uri="{BB962C8B-B14F-4D97-AF65-F5344CB8AC3E}">
        <p14:creationId xmlns:p14="http://schemas.microsoft.com/office/powerpoint/2010/main" val="2788201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CBAE18F-F7B4-477D-B167-7C8DBC341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814160"/>
            <a:ext cx="11029950" cy="500389"/>
          </a:xfrm>
        </p:spPr>
        <p:txBody>
          <a:bodyPr rtlCol="0">
            <a:noAutofit/>
          </a:bodyPr>
          <a:lstStyle/>
          <a:p>
            <a:pPr algn="ctr" rtl="0"/>
            <a:r>
              <a:rPr lang="pt-PT" sz="2800" dirty="0"/>
              <a:t>I</a:t>
            </a:r>
            <a:r>
              <a:rPr lang="pt-pt" sz="2800" dirty="0"/>
              <a:t>nteligência A</a:t>
            </a:r>
            <a:r>
              <a:rPr lang="pt-PT" sz="2800" dirty="0"/>
              <a:t>r</a:t>
            </a:r>
            <a:r>
              <a:rPr lang="pt-pt" sz="2800" dirty="0"/>
              <a:t>tificial</a:t>
            </a:r>
            <a:r>
              <a:rPr lang="pt-PT" sz="2800" dirty="0"/>
              <a:t> – trabalho 1</a:t>
            </a:r>
            <a:endParaRPr lang="pt-pt" sz="28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6D383A5-B214-4A6D-BDC4-BA14DFED9C6E}"/>
              </a:ext>
            </a:extLst>
          </p:cNvPr>
          <p:cNvSpPr txBox="1"/>
          <p:nvPr/>
        </p:nvSpPr>
        <p:spPr>
          <a:xfrm>
            <a:off x="581025" y="1653436"/>
            <a:ext cx="2875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DESENVOLVIMENTO</a:t>
            </a:r>
            <a:endParaRPr lang="pt-PT" sz="16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CFD0C91-3FA3-4A85-9970-65E52E02B679}"/>
              </a:ext>
            </a:extLst>
          </p:cNvPr>
          <p:cNvSpPr txBox="1"/>
          <p:nvPr/>
        </p:nvSpPr>
        <p:spPr>
          <a:xfrm>
            <a:off x="1916482" y="2943616"/>
            <a:ext cx="7503091" cy="2119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b="1" dirty="0"/>
              <a:t>Linguagem a utilizar: </a:t>
            </a:r>
            <a:r>
              <a:rPr lang="pt-PT" dirty="0" err="1"/>
              <a:t>Python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b="1" dirty="0"/>
              <a:t>Estrutura de ficheiros: </a:t>
            </a:r>
            <a:r>
              <a:rPr lang="pt-PT" dirty="0"/>
              <a:t>todos ou alguns dos ficheiros disponibilizados para o Google </a:t>
            </a:r>
            <a:r>
              <a:rPr lang="pt-PT" dirty="0" err="1"/>
              <a:t>HashCode</a:t>
            </a:r>
            <a:r>
              <a:rPr lang="pt-PT" dirty="0"/>
              <a:t> 2019 Online </a:t>
            </a:r>
            <a:r>
              <a:rPr lang="pt-PT" dirty="0" err="1"/>
              <a:t>Qualification</a:t>
            </a:r>
            <a:r>
              <a:rPr lang="pt-PT" dirty="0"/>
              <a:t> Round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b="1" dirty="0"/>
              <a:t>Estruturas de Dados: </a:t>
            </a:r>
            <a:r>
              <a:rPr lang="pt-PT" dirty="0">
                <a:solidFill>
                  <a:srgbClr val="FF0000"/>
                </a:solidFill>
              </a:rPr>
              <a:t>?????????????????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>
                <a:solidFill>
                  <a:srgbClr val="FF0000"/>
                </a:solidFill>
              </a:rPr>
              <a:t>Cóidigo</a:t>
            </a:r>
            <a:r>
              <a:rPr lang="pt-PT" dirty="0">
                <a:solidFill>
                  <a:srgbClr val="FF0000"/>
                </a:solidFill>
              </a:rPr>
              <a:t> já desenvolvido?????</a:t>
            </a:r>
            <a:r>
              <a:rPr lang="pt-P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76837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68_TF33552983" id="{7E2CAAD0-1BF9-41CA-9F0A-10C012483691}" vid="{406C7F29-3274-4C36-84DD-86177416B65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531</Words>
  <Application>Microsoft Office PowerPoint</Application>
  <PresentationFormat>Ecrã Panorâmico</PresentationFormat>
  <Paragraphs>46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2" baseType="lpstr">
      <vt:lpstr>Arial</vt:lpstr>
      <vt:lpstr>Calibri</vt:lpstr>
      <vt:lpstr>Franklin Gothic Book</vt:lpstr>
      <vt:lpstr>Franklin Gothic Demi</vt:lpstr>
      <vt:lpstr>Wingdings 2</vt:lpstr>
      <vt:lpstr>DividendVTI</vt:lpstr>
      <vt:lpstr>Inteligência Artificial</vt:lpstr>
      <vt:lpstr>Inteligência Artificial – trabalho 1</vt:lpstr>
      <vt:lpstr>Inteligência Artificial – trabalho 1</vt:lpstr>
      <vt:lpstr>Inteligência Artificial – trabalho 1</vt:lpstr>
      <vt:lpstr>Inteligência Artificial – trabalho 1</vt:lpstr>
      <vt:lpstr>Inteligência Artificial – trabalho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Inteligência Artificial</dc:title>
  <dc:creator/>
  <cp:lastModifiedBy/>
  <cp:revision>2</cp:revision>
  <dcterms:created xsi:type="dcterms:W3CDTF">2020-03-06T18:53:41Z</dcterms:created>
  <dcterms:modified xsi:type="dcterms:W3CDTF">2020-03-11T18:20:26Z</dcterms:modified>
</cp:coreProperties>
</file>