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  <p:sldId id="257" r:id="rId3"/>
    <p:sldId id="260" r:id="rId4"/>
    <p:sldId id="261" r:id="rId5"/>
    <p:sldId id="262" r:id="rId6"/>
    <p:sldId id="258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400" r:id="rId20"/>
    <p:sldId id="401" r:id="rId21"/>
    <p:sldId id="402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5161"/>
  </p:normalViewPr>
  <p:slideViewPr>
    <p:cSldViewPr snapToGrid="0" snapToObjects="1">
      <p:cViewPr varScale="1">
        <p:scale>
          <a:sx n="95" d="100"/>
          <a:sy n="95" d="100"/>
        </p:scale>
        <p:origin x="6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7F3226-ACD2-054A-931D-0683B65BE9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396DFFD-C285-024B-8C0E-6F7AD482BF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7AAF48-5921-F348-995B-E0BE0A922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93D0B-F47D-2045-90BC-F32FBBAD0691}" type="datetimeFigureOut">
              <a:rPr kumimoji="1" lang="zh-CN" altLang="en-US" smtClean="0"/>
              <a:t>2020/4/7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43C3D98-679F-534D-B991-891BC3263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E6D4F4-327F-0140-ACA1-7B9851EED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5A7FA-E342-3344-8431-9696C917455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51576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107F3F-729E-4342-AB89-40B82C8B5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B66C9DD-3248-6042-B129-2C5F5EB1F5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0873FD-822E-D444-B9F4-06ECE1C2A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93D0B-F47D-2045-90BC-F32FBBAD0691}" type="datetimeFigureOut">
              <a:rPr kumimoji="1" lang="zh-CN" altLang="en-US" smtClean="0"/>
              <a:t>2020/4/7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08D459-6891-4241-9AD6-A608258D3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8839FF-C994-854D-95EB-20DF7D997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5A7FA-E342-3344-8431-9696C917455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96246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F0BDAF1-4C56-4741-BF83-3D72B93C57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2754C35-CC39-EC43-B64F-1DADB05748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78DCB3-CC05-464B-AD54-30129700A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93D0B-F47D-2045-90BC-F32FBBAD0691}" type="datetimeFigureOut">
              <a:rPr kumimoji="1" lang="zh-CN" altLang="en-US" smtClean="0"/>
              <a:t>2020/4/7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4AC764-619F-C84B-B86D-BD1132386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A4CAC2-D5DD-4F4D-8DBD-8E8D96DB6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5A7FA-E342-3344-8431-9696C917455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2760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7950E5-0E7F-7E4D-B9E1-02EDFAE79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A62FFF-9FE9-424C-BA93-8BE04F9018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ED7719-08E7-BC4C-B537-9C528E5D9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93D0B-F47D-2045-90BC-F32FBBAD0691}" type="datetimeFigureOut">
              <a:rPr kumimoji="1" lang="zh-CN" altLang="en-US" smtClean="0"/>
              <a:t>2020/4/7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2EEB37-5108-3C4B-80B1-4443FE8A7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3FA52E-E0FB-054F-9F0F-28DB59769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5A7FA-E342-3344-8431-9696C917455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43951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705A73-22DD-7847-8695-816B61A75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9816DB2-9C57-1342-85A4-1BF8AAA957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19C1E2-C42B-5946-B2D1-8E655F91A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93D0B-F47D-2045-90BC-F32FBBAD0691}" type="datetimeFigureOut">
              <a:rPr kumimoji="1" lang="zh-CN" altLang="en-US" smtClean="0"/>
              <a:t>2020/4/7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2421AC-0559-3F44-ADA2-2C8BB4576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5C9000-1318-5E47-BF4C-BAB10778C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5A7FA-E342-3344-8431-9696C917455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51539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F6883F-9419-DD4C-A9D4-DFB667787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E73634-D355-864D-A52B-DFBF620515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0BA2DB1-D532-1149-9B42-B1F3E12AF6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0CA055D-D917-7140-AA82-389DE4755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93D0B-F47D-2045-90BC-F32FBBAD0691}" type="datetimeFigureOut">
              <a:rPr kumimoji="1" lang="zh-CN" altLang="en-US" smtClean="0"/>
              <a:t>2020/4/7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FE6932F-856F-C94A-B202-CA5A0B668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35112A1-EBD3-2947-8608-B3AD35FC3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5A7FA-E342-3344-8431-9696C917455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14463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DF56AA-385B-5443-9934-EBC0DE6D7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8D0CCF2-2047-574D-9E38-BE0D88E015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7775B9B-058E-8549-9F77-CF811642F1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99DF083-E19B-FF48-B706-7076A7C0F3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24276E1-F116-B54D-BBCB-DDC23B3B76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B66D608-6650-C244-B4AE-CCE37A848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93D0B-F47D-2045-90BC-F32FBBAD0691}" type="datetimeFigureOut">
              <a:rPr kumimoji="1" lang="zh-CN" altLang="en-US" smtClean="0"/>
              <a:t>2020/4/7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4127E01-0339-7D4C-86DF-C35CDA6AA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93F4184-8BF1-C648-8D5E-E8BF4B428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5A7FA-E342-3344-8431-9696C917455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32469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11B151-6AEA-5C42-956D-67AB4CB37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FDF2485-60CB-8245-9AA8-27C5C29A1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93D0B-F47D-2045-90BC-F32FBBAD0691}" type="datetimeFigureOut">
              <a:rPr kumimoji="1" lang="zh-CN" altLang="en-US" smtClean="0"/>
              <a:t>2020/4/7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23EE348-0841-BF40-AAB1-ADB47D54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896432E-880A-E946-A3CA-A66A36255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5A7FA-E342-3344-8431-9696C917455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97381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8570B8D-0774-A444-9C2A-3753329B0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93D0B-F47D-2045-90BC-F32FBBAD0691}" type="datetimeFigureOut">
              <a:rPr kumimoji="1" lang="zh-CN" altLang="en-US" smtClean="0"/>
              <a:t>2020/4/7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7874990-425A-5D4C-9528-C92784E57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4A08D91-F746-B04C-8F77-9156D32C3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5A7FA-E342-3344-8431-9696C917455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71859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4ECC1E-3702-7246-82BC-869E4DE36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88E7BF-A1C4-8C49-886F-64115551EE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E1B8894-39F8-7149-AFD7-45A74ECF99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75DA1DA-5827-7642-A534-9CDA9E254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93D0B-F47D-2045-90BC-F32FBBAD0691}" type="datetimeFigureOut">
              <a:rPr kumimoji="1" lang="zh-CN" altLang="en-US" smtClean="0"/>
              <a:t>2020/4/7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C593C88-F454-B645-A015-E75199FB7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63D8FC2-5A52-C64D-99DF-C57395434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5A7FA-E342-3344-8431-9696C917455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86729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5FDE5D-F0A1-C642-BB81-F8F09DFF1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3AB7603-C4A3-FB49-9BB1-9211D69EA5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4996931-E9BA-5C4E-A1ED-2A1D22FBED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D53A630-ED11-044C-A8A8-B1E2236D3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93D0B-F47D-2045-90BC-F32FBBAD0691}" type="datetimeFigureOut">
              <a:rPr kumimoji="1" lang="zh-CN" altLang="en-US" smtClean="0"/>
              <a:t>2020/4/7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DC87163-DF89-2D44-93E7-9207C27D9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24FFC47-E281-124B-A0FE-6CD6B8FFC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5A7FA-E342-3344-8431-9696C917455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59574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B37BC57-A7CF-444A-8B12-1F1F24982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B97647A-6109-354F-9E82-DA6983B92C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56080E-CFEE-864D-B503-595762BBB2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293D0B-F47D-2045-90BC-F32FBBAD0691}" type="datetimeFigureOut">
              <a:rPr kumimoji="1" lang="zh-CN" altLang="en-US" smtClean="0"/>
              <a:t>2020/4/7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20F22E-0F83-0B46-98D2-87F64C9209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BC2CE3-BBF8-7645-A60F-936B58CBFF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25A7FA-E342-3344-8431-9696C917455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92430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aro.org/downloads/" TargetMode="External"/><Relationship Id="rId2" Type="http://schemas.openxmlformats.org/officeDocument/2006/relationships/hyperlink" Target="https://developer.arm.com/tools-and-software/open-source-software/developer-tools/gnu-toolchain/gnu-rm/downloads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baike.baidu.com/item/%E7%90%86%E6%9F%A5%E5%BE%B7%C2%B7%E6%96%AF%E6%89%98%E6%9B%BC/486922" TargetMode="External"/><Relationship Id="rId2" Type="http://schemas.openxmlformats.org/officeDocument/2006/relationships/hyperlink" Target="https://baike.baidu.com/item/%E7%90%86%E6%9F%A5%E5%BE%B7%C2%B7%E6%96%AF%E6%89%98%E6%9B%BC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baike.baidu.com/item/FSF/2356953" TargetMode="External"/><Relationship Id="rId4" Type="http://schemas.openxmlformats.org/officeDocument/2006/relationships/hyperlink" Target="https://baike.baidu.com/item/%E8%87%AA%E7%94%B1%E8%BD%AF%E4%BB%B6%E5%9F%BA%E9%87%91%E4%BC%9A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hyperlink" Target="https://baike.baidu.com/item/%E8%87%AA%E7%94%B1%E8%BD%AF%E4%BB%B6%E8%BF%90%E5%8A%A8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baike.baidu.com/item/%E7%BC%96%E8%AF%91%E7%A8%8B%E5%BA%8F/8290180" TargetMode="External"/><Relationship Id="rId7" Type="http://schemas.openxmlformats.org/officeDocument/2006/relationships/image" Target="../media/image2.png"/><Relationship Id="rId2" Type="http://schemas.openxmlformats.org/officeDocument/2006/relationships/hyperlink" Target="https://baike.baidu.com/item/%E9%80%92%E5%BD%92%E7%BC%A9%E5%86%99/2216444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aike.baidu.com/item/GNU/671972" TargetMode="External"/><Relationship Id="rId5" Type="http://schemas.openxmlformats.org/officeDocument/2006/relationships/hyperlink" Target="http://ftp.gnu.org/gnu/hurd/" TargetMode="External"/><Relationship Id="rId4" Type="http://schemas.openxmlformats.org/officeDocument/2006/relationships/hyperlink" Target="https://baike.baidu.com/item/%E8%B0%83%E8%AF%95%E7%A8%8B%E5%BA%8F/9067623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C220DB-65F9-634D-925A-C3B8E996C6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嵌入式应用系统设计</a:t>
            </a:r>
            <a:br>
              <a:rPr kumimoji="1" lang="en-US" altLang="zh-CN" dirty="0"/>
            </a:br>
            <a:r>
              <a:rPr kumimoji="1" lang="en-US" altLang="zh-CN" sz="3200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embedded application system</a:t>
            </a:r>
            <a:r>
              <a:rPr kumimoji="1" lang="zh-CN" altLang="en-US" sz="3200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 </a:t>
            </a:r>
            <a:r>
              <a:rPr kumimoji="1" lang="en-US" altLang="zh-CN" sz="3200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design</a:t>
            </a:r>
            <a:endParaRPr kumimoji="1" lang="zh-CN" altLang="en-US" sz="3200" dirty="0">
              <a:latin typeface="Apple Chancery" panose="03020702040506060504" pitchFamily="66" charset="-79"/>
              <a:cs typeface="Apple Chancery" panose="03020702040506060504" pitchFamily="66" charset="-79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2AB1B9A-06BA-9447-985B-09524B6469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en-US" altLang="zh-CN" dirty="0"/>
          </a:p>
          <a:p>
            <a:r>
              <a:rPr kumimoji="1" lang="zh-CN" altLang="en-US" dirty="0"/>
              <a:t>主讲教师：黄建伟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03EA8D1-0E76-7A43-BD09-E1A50FFCB319}"/>
              </a:ext>
            </a:extLst>
          </p:cNvPr>
          <p:cNvSpPr txBox="1"/>
          <p:nvPr/>
        </p:nvSpPr>
        <p:spPr>
          <a:xfrm>
            <a:off x="470647" y="309282"/>
            <a:ext cx="2837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内工大研究生专业选修课</a:t>
            </a:r>
          </a:p>
        </p:txBody>
      </p:sp>
    </p:spTree>
    <p:extLst>
      <p:ext uri="{BB962C8B-B14F-4D97-AF65-F5344CB8AC3E}">
        <p14:creationId xmlns:p14="http://schemas.microsoft.com/office/powerpoint/2010/main" val="11571667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9C4076-02E7-444B-BB38-A9D49BDCC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GCC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6EA3C0-EECB-1543-AA16-7661B77CF7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altLang="zh-CN" dirty="0" err="1"/>
              <a:t>gcc</a:t>
            </a:r>
            <a:r>
              <a:rPr lang="zh-CN" altLang="en-US" dirty="0"/>
              <a:t>是一个强大的工具集合，它包含了预处理器、编译器、汇编器、链接器等组件。它会在需要的时候调用其他组件。</a:t>
            </a:r>
            <a:br>
              <a:rPr lang="zh-CN" altLang="en-US" dirty="0"/>
            </a:br>
            <a:r>
              <a:rPr lang="zh-CN" altLang="en-US" dirty="0"/>
              <a:t>输入文件的类型和传递给</a:t>
            </a:r>
            <a:r>
              <a:rPr lang="en-US" altLang="zh-CN" dirty="0" err="1"/>
              <a:t>gcc</a:t>
            </a:r>
            <a:r>
              <a:rPr lang="zh-CN" altLang="en-US" dirty="0"/>
              <a:t>的参数决定了</a:t>
            </a:r>
            <a:r>
              <a:rPr lang="en-US" altLang="zh-CN" dirty="0" err="1"/>
              <a:t>gcc</a:t>
            </a:r>
            <a:r>
              <a:rPr lang="zh-CN" altLang="en-US" dirty="0"/>
              <a:t>调用具体的哪些组件。</a:t>
            </a:r>
          </a:p>
          <a:p>
            <a:pPr>
              <a:buFont typeface="Wingdings" pitchFamily="2" charset="2"/>
              <a:buChar char="Ø"/>
            </a:pPr>
            <a:r>
              <a:rPr lang="zh-CN" altLang="en-US" dirty="0"/>
              <a:t>对于开发者，它提供的足够多的参数，可以让开发者全面控制代码的生成，这对嵌入式系统级的软件开发非常重要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72607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F2FE30-7DD4-6441-80E6-F94289D21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交叉编译链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5E0748-7423-5F41-A96C-96DF0F62C7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000" dirty="0"/>
              <a:t>交叉编译工具链的命名规则为：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b="1" dirty="0"/>
              <a:t>arch [-vendor] [-</a:t>
            </a:r>
            <a:r>
              <a:rPr lang="en-US" altLang="zh-CN" sz="2000" b="1" dirty="0" err="1"/>
              <a:t>os</a:t>
            </a:r>
            <a:r>
              <a:rPr lang="en-US" altLang="zh-CN" sz="2000" b="1" dirty="0"/>
              <a:t>] [-(gnu)</a:t>
            </a:r>
            <a:r>
              <a:rPr lang="en-US" altLang="zh-CN" sz="2000" b="1" dirty="0" err="1"/>
              <a:t>eabi</a:t>
            </a:r>
            <a:r>
              <a:rPr lang="en-US" altLang="zh-CN" sz="2000" b="1" dirty="0"/>
              <a:t>]</a:t>
            </a:r>
            <a:endParaRPr lang="en-US" altLang="zh-CN" sz="2000" dirty="0"/>
          </a:p>
          <a:p>
            <a:pPr lvl="1"/>
            <a:r>
              <a:rPr lang="en-US" altLang="zh-CN" sz="2000" b="1" dirty="0"/>
              <a:t>arch</a:t>
            </a:r>
            <a:r>
              <a:rPr lang="en-US" altLang="zh-CN" sz="2000" dirty="0"/>
              <a:t> – </a:t>
            </a:r>
            <a:r>
              <a:rPr lang="zh-CN" altLang="en-US" sz="2000" dirty="0"/>
              <a:t>体系架构，如</a:t>
            </a:r>
            <a:r>
              <a:rPr lang="en-US" altLang="zh-CN" sz="2000" dirty="0"/>
              <a:t>ARM</a:t>
            </a:r>
            <a:r>
              <a:rPr lang="zh-CN" altLang="en-US" sz="2000" dirty="0"/>
              <a:t>，</a:t>
            </a:r>
            <a:r>
              <a:rPr lang="en-US" altLang="zh-CN" sz="2000" dirty="0"/>
              <a:t>MIPS</a:t>
            </a:r>
          </a:p>
          <a:p>
            <a:pPr lvl="1"/>
            <a:r>
              <a:rPr lang="en-US" altLang="zh-CN" sz="2000" b="1" dirty="0"/>
              <a:t>vendor</a:t>
            </a:r>
            <a:r>
              <a:rPr lang="en-US" altLang="zh-CN" sz="2000" dirty="0"/>
              <a:t> – </a:t>
            </a:r>
            <a:r>
              <a:rPr lang="zh-CN" altLang="en-US" sz="2000" dirty="0"/>
              <a:t>工具链提供商</a:t>
            </a:r>
          </a:p>
          <a:p>
            <a:pPr lvl="1"/>
            <a:r>
              <a:rPr lang="en-US" altLang="zh-CN" sz="2000" b="1" dirty="0" err="1"/>
              <a:t>os</a:t>
            </a:r>
            <a:r>
              <a:rPr lang="en-US" altLang="zh-CN" sz="2000" dirty="0"/>
              <a:t> – </a:t>
            </a:r>
            <a:r>
              <a:rPr lang="zh-CN" altLang="en-US" sz="2000" dirty="0"/>
              <a:t>目标操作系统</a:t>
            </a:r>
          </a:p>
          <a:p>
            <a:pPr lvl="1"/>
            <a:r>
              <a:rPr lang="en-US" altLang="zh-CN" sz="2000" b="1" dirty="0" err="1"/>
              <a:t>eabi</a:t>
            </a:r>
            <a:r>
              <a:rPr lang="en-US" altLang="zh-CN" sz="2000" dirty="0"/>
              <a:t> – </a:t>
            </a:r>
            <a:r>
              <a:rPr lang="zh-CN" altLang="en-US" sz="2000" dirty="0"/>
              <a:t>嵌入式应用二进制接口（</a:t>
            </a:r>
            <a:r>
              <a:rPr lang="en-US" altLang="zh-CN" sz="2000" dirty="0"/>
              <a:t>Embedded Application Binary Interface</a:t>
            </a:r>
            <a:r>
              <a:rPr lang="zh-CN" altLang="en-US" sz="2000" dirty="0"/>
              <a:t>）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/>
              <a:t>根据对操作系统的支持与否，</a:t>
            </a:r>
            <a:r>
              <a:rPr lang="en-US" altLang="zh-CN" sz="2000" dirty="0"/>
              <a:t>ARM GCC</a:t>
            </a:r>
            <a:r>
              <a:rPr lang="zh-CN" altLang="en-US" sz="2000" dirty="0"/>
              <a:t>可分为支持和不支持操作系统，如</a:t>
            </a:r>
          </a:p>
          <a:p>
            <a:pPr lvl="1"/>
            <a:r>
              <a:rPr lang="en-US" altLang="zh-CN" sz="2000" b="1" dirty="0"/>
              <a:t>arm-none-</a:t>
            </a:r>
            <a:r>
              <a:rPr lang="en-US" altLang="zh-CN" sz="2000" b="1" dirty="0" err="1"/>
              <a:t>eabi</a:t>
            </a:r>
            <a:r>
              <a:rPr lang="zh-CN" altLang="en-US" sz="2000" dirty="0"/>
              <a:t>：没有操作系统的，使用的是</a:t>
            </a:r>
            <a:r>
              <a:rPr lang="en-US" altLang="zh-CN" sz="2000" dirty="0" err="1"/>
              <a:t>newlib</a:t>
            </a:r>
            <a:r>
              <a:rPr lang="zh-CN" altLang="en-US" sz="2000" dirty="0"/>
              <a:t>这个专用于嵌入式系统的</a:t>
            </a:r>
            <a:r>
              <a:rPr lang="en-US" altLang="zh-CN" sz="2000" dirty="0"/>
              <a:t>C</a:t>
            </a:r>
            <a:r>
              <a:rPr lang="zh-CN" altLang="en-US" sz="2000" dirty="0"/>
              <a:t>库。</a:t>
            </a:r>
          </a:p>
          <a:p>
            <a:pPr lvl="1"/>
            <a:r>
              <a:rPr lang="en-US" altLang="zh-CN" sz="2000" b="1" dirty="0"/>
              <a:t>arm-none-</a:t>
            </a:r>
            <a:r>
              <a:rPr lang="en-US" altLang="zh-CN" sz="2000" b="1" dirty="0" err="1"/>
              <a:t>linux</a:t>
            </a:r>
            <a:r>
              <a:rPr lang="en-US" altLang="zh-CN" sz="2000" b="1" dirty="0"/>
              <a:t>-</a:t>
            </a:r>
            <a:r>
              <a:rPr lang="en-US" altLang="zh-CN" sz="2000" b="1" dirty="0" err="1"/>
              <a:t>eabi</a:t>
            </a:r>
            <a:r>
              <a:rPr lang="zh-CN" altLang="en-US" sz="2000" dirty="0"/>
              <a:t>：用于</a:t>
            </a:r>
            <a:r>
              <a:rPr lang="en-US" altLang="zh-CN" sz="2000" dirty="0"/>
              <a:t>Linux</a:t>
            </a:r>
            <a:r>
              <a:rPr lang="zh-CN" altLang="en-US" sz="2000" dirty="0"/>
              <a:t>的，使用</a:t>
            </a:r>
            <a:r>
              <a:rPr lang="en-US" altLang="zh-CN" sz="2000" dirty="0" err="1"/>
              <a:t>glibc</a:t>
            </a:r>
            <a:r>
              <a:rPr lang="zh-CN" altLang="en-US" sz="2000" dirty="0"/>
              <a:t>库</a:t>
            </a:r>
            <a:endParaRPr lang="en-US" altLang="zh-CN" sz="2000" dirty="0"/>
          </a:p>
          <a:p>
            <a:pPr lvl="1"/>
            <a:endParaRPr lang="zh-CN" altLang="en-US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058398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4D6362-81B0-1A4D-A39B-F0C59F9F8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交叉编译链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738C8A-D443-A94F-B100-98A6C88DAE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kumimoji="1" lang="en-US" altLang="zh-CN" sz="1800" dirty="0"/>
              <a:t>1.</a:t>
            </a:r>
            <a:r>
              <a:rPr kumimoji="1" lang="zh-CN" altLang="en-US" sz="1800" dirty="0"/>
              <a:t>  </a:t>
            </a:r>
            <a:r>
              <a:rPr kumimoji="1" lang="en-US" altLang="zh-CN" sz="1800" dirty="0"/>
              <a:t>Arm</a:t>
            </a:r>
            <a:r>
              <a:rPr kumimoji="1" lang="zh-CN" altLang="en-US" sz="1800" dirty="0"/>
              <a:t>官方：</a:t>
            </a:r>
            <a:endParaRPr kumimoji="1" lang="en-US" altLang="zh-CN" sz="1800" dirty="0"/>
          </a:p>
          <a:p>
            <a:pPr marL="0" indent="0">
              <a:buNone/>
            </a:pPr>
            <a:r>
              <a:rPr lang="en-US" altLang="zh-CN" sz="1800" dirty="0">
                <a:hlinkClick r:id="rId2"/>
              </a:rPr>
              <a:t>https://developer.arm.com/tools-and-software/open-source-software/developer-tools/gnu-toolchain/gnu-rm/downloads</a:t>
            </a:r>
            <a:endParaRPr lang="en-US" altLang="zh-CN" sz="1800" dirty="0"/>
          </a:p>
          <a:p>
            <a:pPr marL="0" indent="0">
              <a:buNone/>
            </a:pPr>
            <a:r>
              <a:rPr lang="zh-CN" altLang="en-US" sz="1800" dirty="0"/>
              <a:t>命名习惯：</a:t>
            </a:r>
            <a:r>
              <a:rPr lang="en-US" altLang="zh-CN" sz="1800" dirty="0"/>
              <a:t>gcc-arm-none-eabi-7-2017-q4-major-linux.tar.bz2</a:t>
            </a:r>
          </a:p>
          <a:p>
            <a:pPr marL="0" indent="0">
              <a:buNone/>
            </a:pPr>
            <a:r>
              <a:rPr lang="zh-CN" altLang="en-US" sz="1800" dirty="0"/>
              <a:t>工具链包含很多工具，比如 </a:t>
            </a:r>
            <a:r>
              <a:rPr lang="en-US" altLang="zh-CN" sz="1800" dirty="0" err="1"/>
              <a:t>gcc</a:t>
            </a:r>
            <a:r>
              <a:rPr lang="zh-CN" altLang="en-US" sz="1800" dirty="0"/>
              <a:t>、</a:t>
            </a:r>
            <a:r>
              <a:rPr lang="en-US" altLang="zh-CN" sz="1800" dirty="0"/>
              <a:t>strip</a:t>
            </a:r>
            <a:r>
              <a:rPr lang="zh-CN" altLang="en-US" sz="1800" dirty="0"/>
              <a:t>、</a:t>
            </a:r>
            <a:r>
              <a:rPr lang="en-US" altLang="zh-CN" sz="1800" dirty="0" err="1"/>
              <a:t>objdump</a:t>
            </a:r>
            <a:r>
              <a:rPr lang="zh-CN" altLang="en-US" sz="1800" dirty="0"/>
              <a:t>、</a:t>
            </a:r>
            <a:r>
              <a:rPr lang="en-US" altLang="zh-CN" sz="1800" dirty="0" err="1"/>
              <a:t>ld</a:t>
            </a:r>
            <a:r>
              <a:rPr lang="zh-CN" altLang="en-US" sz="1800" dirty="0"/>
              <a:t>、</a:t>
            </a:r>
            <a:r>
              <a:rPr lang="en-US" altLang="zh-CN" sz="1800" dirty="0" err="1"/>
              <a:t>gprof</a:t>
            </a:r>
            <a:r>
              <a:rPr lang="zh-CN" altLang="en-US" sz="1800" dirty="0"/>
              <a:t>、</a:t>
            </a:r>
            <a:r>
              <a:rPr lang="en-US" altLang="zh-CN" sz="1800" dirty="0"/>
              <a:t>nm</a:t>
            </a:r>
            <a:r>
              <a:rPr lang="zh-CN" altLang="en-US" sz="1800" dirty="0"/>
              <a:t>、</a:t>
            </a:r>
            <a:r>
              <a:rPr lang="en-US" altLang="zh-CN" sz="1800" dirty="0" err="1"/>
              <a:t>readelf</a:t>
            </a:r>
            <a:r>
              <a:rPr lang="zh-CN" altLang="en-US" sz="1800" dirty="0"/>
              <a:t>、</a:t>
            </a:r>
            <a:r>
              <a:rPr lang="en-US" altLang="zh-CN" sz="1800" dirty="0"/>
              <a:t>addr2line</a:t>
            </a:r>
            <a:r>
              <a:rPr lang="zh-CN" altLang="en-US" sz="1800" dirty="0"/>
              <a:t>等。</a:t>
            </a:r>
            <a:endParaRPr lang="en-US" altLang="zh-CN" sz="1800" dirty="0"/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2.</a:t>
            </a:r>
            <a:r>
              <a:rPr lang="zh-CN" altLang="en-US" sz="1800" dirty="0"/>
              <a:t> </a:t>
            </a:r>
            <a:r>
              <a:rPr lang="en-US" altLang="zh-CN" sz="1800" dirty="0" err="1"/>
              <a:t>Linaro</a:t>
            </a:r>
            <a:r>
              <a:rPr lang="en-US" altLang="zh-CN" sz="1800" dirty="0"/>
              <a:t>(</a:t>
            </a:r>
            <a:r>
              <a:rPr lang="zh-CN" altLang="en-US" sz="1800" dirty="0"/>
              <a:t>半官方</a:t>
            </a:r>
            <a:r>
              <a:rPr lang="en-US" altLang="zh-CN" sz="1800" dirty="0"/>
              <a:t>)</a:t>
            </a:r>
          </a:p>
          <a:p>
            <a:pPr marL="0" indent="0">
              <a:buNone/>
            </a:pPr>
            <a:r>
              <a:rPr lang="en-US" altLang="zh-CN" sz="1800" dirty="0">
                <a:hlinkClick r:id="rId3"/>
              </a:rPr>
              <a:t>https://www.linaro.org/downloads/</a:t>
            </a:r>
            <a:endParaRPr lang="en-US" altLang="zh-CN" sz="1800" dirty="0"/>
          </a:p>
          <a:p>
            <a:pPr marL="0" indent="0">
              <a:buNone/>
            </a:pPr>
            <a:r>
              <a:rPr lang="zh-CN" altLang="en-US" sz="1800" dirty="0"/>
              <a:t>命名：</a:t>
            </a:r>
            <a:r>
              <a:rPr lang="en-US" altLang="zh-CN" sz="1800" dirty="0"/>
              <a:t>armv8l-linux-gnueabihf</a:t>
            </a:r>
          </a:p>
          <a:p>
            <a:pPr marL="0" indent="0">
              <a:buNone/>
            </a:pPr>
            <a:r>
              <a:rPr lang="zh-CN" altLang="en-US" sz="1800" dirty="0"/>
              <a:t>除了编译链，还提供</a:t>
            </a:r>
            <a:r>
              <a:rPr lang="en-US" altLang="zh-CN" sz="1800" dirty="0" err="1"/>
              <a:t>linux</a:t>
            </a:r>
            <a:r>
              <a:rPr lang="zh-CN" altLang="en-US" sz="1800" dirty="0"/>
              <a:t>的半成品系统，适合嵌入式</a:t>
            </a:r>
            <a:r>
              <a:rPr lang="en-US" altLang="zh-CN" sz="1800" dirty="0" err="1"/>
              <a:t>linux</a:t>
            </a:r>
            <a:r>
              <a:rPr lang="zh-CN" altLang="en-US" sz="1800" dirty="0"/>
              <a:t>之上的专用平台</a:t>
            </a:r>
            <a:endParaRPr lang="en-US" altLang="zh-CN" sz="1800" dirty="0"/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buNone/>
            </a:pPr>
            <a:r>
              <a:rPr kumimoji="1" lang="en-US" altLang="zh-CN" sz="1800" dirty="0"/>
              <a:t>3.</a:t>
            </a:r>
            <a:r>
              <a:rPr kumimoji="1" lang="zh-CN" altLang="en-US" sz="1800" dirty="0"/>
              <a:t> </a:t>
            </a:r>
            <a:r>
              <a:rPr lang="en-US" altLang="zh-CN" sz="1800" dirty="0" err="1"/>
              <a:t>Codesourcery</a:t>
            </a:r>
            <a:r>
              <a:rPr lang="en-US" altLang="zh-CN" sz="1800" dirty="0"/>
              <a:t> </a:t>
            </a:r>
            <a:r>
              <a:rPr lang="zh-CN" altLang="en-US" sz="1800" dirty="0"/>
              <a:t>公司（目前已经被</a:t>
            </a:r>
            <a:r>
              <a:rPr lang="en-US" altLang="zh-CN" sz="1800" dirty="0"/>
              <a:t>Mentor</a:t>
            </a:r>
            <a:r>
              <a:rPr lang="zh-CN" altLang="en-US" sz="1800" dirty="0"/>
              <a:t>收购）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 err="1"/>
              <a:t>Codesourcery</a:t>
            </a:r>
            <a:r>
              <a:rPr lang="en-US" altLang="zh-CN" sz="1800" dirty="0"/>
              <a:t> G++</a:t>
            </a:r>
            <a:r>
              <a:rPr lang="zh-CN" altLang="en-US" sz="1800" dirty="0"/>
              <a:t>（</a:t>
            </a:r>
            <a:r>
              <a:rPr lang="en-US" altLang="zh-CN" sz="1800" dirty="0" err="1"/>
              <a:t>mips</a:t>
            </a:r>
            <a:r>
              <a:rPr lang="zh-CN" altLang="en-US" sz="1800" dirty="0"/>
              <a:t>）</a:t>
            </a:r>
            <a:endParaRPr lang="en-US" altLang="zh-CN" sz="1800" dirty="0"/>
          </a:p>
          <a:p>
            <a:pPr marL="0" indent="0">
              <a:buNone/>
            </a:pP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22578396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7BB5FC-86D9-3F40-9A98-E82C822A3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注意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C00643-25E6-AA4E-AEC3-F991AC705A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1.</a:t>
            </a:r>
            <a:r>
              <a:rPr kumimoji="1" lang="zh-CN" altLang="en-US" dirty="0"/>
              <a:t> 编译链不是通用的，特定的系统，架构要看推荐配置</a:t>
            </a:r>
            <a:endParaRPr kumimoji="1" lang="en-US" altLang="zh-CN" dirty="0"/>
          </a:p>
          <a:p>
            <a:r>
              <a:rPr kumimoji="1" lang="en-US" altLang="zh-CN" dirty="0"/>
              <a:t>2.</a:t>
            </a:r>
            <a:r>
              <a:rPr kumimoji="1" lang="zh-CN" altLang="en-US" dirty="0"/>
              <a:t> 已经有的</a:t>
            </a:r>
            <a:r>
              <a:rPr kumimoji="1" lang="en-US" altLang="zh-CN" dirty="0" err="1"/>
              <a:t>linux</a:t>
            </a:r>
            <a:r>
              <a:rPr kumimoji="1" lang="zh-CN" altLang="en-US" dirty="0"/>
              <a:t>系统最好看看</a:t>
            </a:r>
            <a:r>
              <a:rPr kumimoji="1" lang="en-US" altLang="zh-CN" dirty="0" err="1"/>
              <a:t>glibc</a:t>
            </a:r>
            <a:r>
              <a:rPr kumimoji="1" lang="zh-CN" altLang="en-US" dirty="0"/>
              <a:t>版本</a:t>
            </a:r>
            <a:endParaRPr kumimoji="1" lang="en-US" altLang="zh-CN" dirty="0"/>
          </a:p>
          <a:p>
            <a:r>
              <a:rPr kumimoji="1" lang="en-US" altLang="zh-CN" dirty="0"/>
              <a:t>3.</a:t>
            </a:r>
            <a:r>
              <a:rPr kumimoji="1" lang="zh-CN" altLang="en-US" dirty="0"/>
              <a:t> 有些</a:t>
            </a:r>
            <a:r>
              <a:rPr kumimoji="1" lang="en-US" altLang="zh-CN" dirty="0"/>
              <a:t>RTOS</a:t>
            </a:r>
            <a:r>
              <a:rPr kumimoji="1" lang="zh-CN" altLang="en-US" dirty="0"/>
              <a:t>自己带了编译链，比如</a:t>
            </a:r>
            <a:r>
              <a:rPr kumimoji="1" lang="en-US" altLang="zh-CN" dirty="0" err="1"/>
              <a:t>alios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069230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C5C8A8-B73B-E94D-8195-9D4908C7A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GCC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07521B-DCB1-6C45-BF54-773ECA39E0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zh-CN" sz="3200" dirty="0"/>
          </a:p>
          <a:p>
            <a:pPr marL="0" indent="0">
              <a:buNone/>
            </a:pPr>
            <a:r>
              <a:rPr lang="en-US" altLang="zh-CN" sz="3200" dirty="0"/>
              <a:t>1.</a:t>
            </a:r>
            <a:r>
              <a:rPr lang="zh-CN" altLang="en-US" sz="3200" dirty="0"/>
              <a:t>预处理</a:t>
            </a:r>
            <a:r>
              <a:rPr lang="en-US" altLang="zh-CN" sz="3200" dirty="0"/>
              <a:t>,</a:t>
            </a:r>
            <a:r>
              <a:rPr lang="zh-CN" altLang="en-US" sz="3200" dirty="0"/>
              <a:t>生成</a:t>
            </a:r>
            <a:r>
              <a:rPr lang="en-US" altLang="zh-CN" sz="3200" dirty="0"/>
              <a:t>.</a:t>
            </a:r>
            <a:r>
              <a:rPr lang="en-US" altLang="zh-CN" sz="3200" dirty="0" err="1"/>
              <a:t>i</a:t>
            </a:r>
            <a:r>
              <a:rPr lang="zh-CN" altLang="en-US" sz="3200" dirty="0"/>
              <a:t>的文件</a:t>
            </a:r>
            <a:br>
              <a:rPr lang="en-US" altLang="zh-CN" sz="3200" dirty="0"/>
            </a:br>
            <a:r>
              <a:rPr lang="en-US" altLang="zh-CN" sz="3200" dirty="0"/>
              <a:t>2.</a:t>
            </a:r>
            <a:r>
              <a:rPr lang="zh-CN" altLang="en-US" sz="3200" dirty="0"/>
              <a:t>将预处理后的文件转换成汇编语言</a:t>
            </a:r>
            <a:r>
              <a:rPr lang="en-US" altLang="zh-CN" sz="3200" dirty="0"/>
              <a:t>,</a:t>
            </a:r>
            <a:r>
              <a:rPr lang="zh-CN" altLang="en-US" sz="3200" dirty="0"/>
              <a:t>生成文件</a:t>
            </a:r>
            <a:r>
              <a:rPr lang="en-US" altLang="zh-CN" sz="3200" dirty="0"/>
              <a:t>.s</a:t>
            </a:r>
            <a:br>
              <a:rPr lang="en-US" altLang="zh-CN" sz="3200" dirty="0"/>
            </a:br>
            <a:r>
              <a:rPr lang="en-US" altLang="zh-CN" sz="3200" dirty="0"/>
              <a:t>3.</a:t>
            </a:r>
            <a:r>
              <a:rPr lang="zh-CN" altLang="en-US" sz="3200" dirty="0"/>
              <a:t>由汇编变为目标代码</a:t>
            </a:r>
            <a:r>
              <a:rPr lang="en-US" altLang="zh-CN" sz="3200" dirty="0"/>
              <a:t>(</a:t>
            </a:r>
            <a:r>
              <a:rPr lang="zh-CN" altLang="en-US" sz="3200" dirty="0"/>
              <a:t>机器代码</a:t>
            </a:r>
            <a:r>
              <a:rPr lang="en-US" altLang="zh-CN" sz="3200" dirty="0"/>
              <a:t>)</a:t>
            </a:r>
            <a:r>
              <a:rPr lang="zh-CN" altLang="en-US" sz="3200" dirty="0"/>
              <a:t>生成</a:t>
            </a:r>
            <a:r>
              <a:rPr lang="en-US" altLang="zh-CN" sz="3200" dirty="0"/>
              <a:t>.o</a:t>
            </a:r>
            <a:r>
              <a:rPr lang="zh-CN" altLang="en-US" sz="3200" dirty="0"/>
              <a:t>的文件</a:t>
            </a:r>
            <a:br>
              <a:rPr lang="en-US" altLang="zh-CN" sz="3200" dirty="0"/>
            </a:br>
            <a:r>
              <a:rPr lang="en-US" altLang="zh-CN" sz="3200" dirty="0"/>
              <a:t>4.</a:t>
            </a:r>
            <a:r>
              <a:rPr lang="zh-CN" altLang="en-US" sz="3200" dirty="0"/>
              <a:t>连接目标代码</a:t>
            </a:r>
            <a:r>
              <a:rPr lang="en-US" altLang="zh-CN" sz="3200" dirty="0"/>
              <a:t>,</a:t>
            </a:r>
            <a:r>
              <a:rPr lang="zh-CN" altLang="en-US" sz="3200" dirty="0"/>
              <a:t>生成可执行程序</a:t>
            </a:r>
            <a:endParaRPr lang="en-US" altLang="zh-CN" sz="3200" dirty="0"/>
          </a:p>
          <a:p>
            <a:pPr marL="0" indent="0">
              <a:buNone/>
            </a:pPr>
            <a:r>
              <a:rPr kumimoji="1" lang="en-US" altLang="zh-CN" sz="3200" dirty="0"/>
              <a:t>5.</a:t>
            </a:r>
            <a:r>
              <a:rPr kumimoji="1" lang="zh-CN" altLang="en-US" sz="3200" dirty="0"/>
              <a:t>辅助工具生成目标架构程序</a:t>
            </a:r>
          </a:p>
        </p:txBody>
      </p:sp>
    </p:spTree>
    <p:extLst>
      <p:ext uri="{BB962C8B-B14F-4D97-AF65-F5344CB8AC3E}">
        <p14:creationId xmlns:p14="http://schemas.microsoft.com/office/powerpoint/2010/main" val="16409664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BCDE13-599A-234A-BF6B-5CA654E36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GCC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DC00DF-C2A7-3C4D-96E1-82DE0E6B58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zh-CN" altLang="en-US" dirty="0"/>
              <a:t>不带选项  如：</a:t>
            </a:r>
            <a:r>
              <a:rPr lang="en-US" altLang="zh-CN" dirty="0" err="1"/>
              <a:t>Gcc</a:t>
            </a:r>
            <a:r>
              <a:rPr lang="en-US" altLang="zh-CN" dirty="0"/>
              <a:t>  </a:t>
            </a:r>
            <a:r>
              <a:rPr lang="en-US" altLang="zh-CN" dirty="0" err="1"/>
              <a:t>hello.c</a:t>
            </a:r>
            <a:endParaRPr lang="en-US" altLang="zh-CN" dirty="0"/>
          </a:p>
          <a:p>
            <a:pPr>
              <a:buNone/>
            </a:pPr>
            <a:r>
              <a:rPr lang="zh-CN" altLang="en-US" dirty="0"/>
              <a:t>     在默认的状态下，如果直接以</a:t>
            </a:r>
            <a:r>
              <a:rPr lang="en-US" altLang="zh-CN" dirty="0" err="1"/>
              <a:t>gcc</a:t>
            </a:r>
            <a:r>
              <a:rPr lang="zh-CN" altLang="en-US" dirty="0"/>
              <a:t>编译源码，并且没有加上任何参数，则执行文件的文件名会被自动设置为</a:t>
            </a:r>
            <a:r>
              <a:rPr lang="en-US" altLang="zh-CN" dirty="0" err="1"/>
              <a:t>a.out</a:t>
            </a:r>
            <a:r>
              <a:rPr lang="en-US" altLang="zh-CN" dirty="0"/>
              <a:t> </a:t>
            </a:r>
          </a:p>
          <a:p>
            <a:pPr>
              <a:buNone/>
            </a:pPr>
            <a:r>
              <a:rPr lang="en-US" altLang="zh-CN" dirty="0"/>
              <a:t>-c </a:t>
            </a:r>
          </a:p>
          <a:p>
            <a:pPr>
              <a:buNone/>
            </a:pPr>
            <a:r>
              <a:rPr lang="zh-CN" altLang="en-US" dirty="0"/>
              <a:t>　　只激活预处理</a:t>
            </a:r>
            <a:r>
              <a:rPr lang="en-US" altLang="zh-CN" dirty="0"/>
              <a:t>,</a:t>
            </a:r>
            <a:r>
              <a:rPr lang="zh-CN" altLang="en-US" dirty="0"/>
              <a:t>编译</a:t>
            </a:r>
            <a:r>
              <a:rPr lang="en-US" altLang="zh-CN" dirty="0"/>
              <a:t>,</a:t>
            </a:r>
            <a:r>
              <a:rPr lang="zh-CN" altLang="en-US" dirty="0"/>
              <a:t>和汇编</a:t>
            </a:r>
            <a:r>
              <a:rPr lang="en-US" altLang="zh-CN" dirty="0"/>
              <a:t>,</a:t>
            </a:r>
            <a:r>
              <a:rPr lang="zh-CN" altLang="en-US" dirty="0"/>
              <a:t>也就是他只把程序做成</a:t>
            </a:r>
            <a:r>
              <a:rPr lang="en-US" altLang="zh-CN" dirty="0"/>
              <a:t>obj</a:t>
            </a:r>
            <a:r>
              <a:rPr lang="zh-CN" altLang="en-US" dirty="0"/>
              <a:t>文件 </a:t>
            </a:r>
          </a:p>
          <a:p>
            <a:pPr>
              <a:buNone/>
            </a:pPr>
            <a:r>
              <a:rPr lang="zh-CN" altLang="en-US" dirty="0"/>
              <a:t>　　例子用法</a:t>
            </a:r>
            <a:r>
              <a:rPr lang="en-US" altLang="zh-CN" dirty="0"/>
              <a:t>: </a:t>
            </a:r>
          </a:p>
          <a:p>
            <a:pPr>
              <a:buNone/>
            </a:pPr>
            <a:r>
              <a:rPr lang="zh-CN" altLang="en-US" dirty="0"/>
              <a:t>　　</a:t>
            </a:r>
            <a:r>
              <a:rPr lang="en-US" altLang="zh-CN" dirty="0" err="1"/>
              <a:t>gcc</a:t>
            </a:r>
            <a:r>
              <a:rPr lang="en-US" altLang="zh-CN" dirty="0"/>
              <a:t> -c </a:t>
            </a:r>
            <a:r>
              <a:rPr lang="en-US" altLang="zh-CN" dirty="0" err="1"/>
              <a:t>hello.c</a:t>
            </a:r>
            <a:r>
              <a:rPr lang="en-US" altLang="zh-CN" dirty="0"/>
              <a:t> </a:t>
            </a:r>
          </a:p>
          <a:p>
            <a:pPr>
              <a:buNone/>
            </a:pPr>
            <a:r>
              <a:rPr lang="zh-CN" altLang="en-US" dirty="0"/>
              <a:t>　　他将生成</a:t>
            </a:r>
            <a:r>
              <a:rPr lang="en-US" altLang="zh-CN" dirty="0"/>
              <a:t>.o</a:t>
            </a:r>
            <a:r>
              <a:rPr lang="zh-CN" altLang="en-US" dirty="0"/>
              <a:t>的</a:t>
            </a:r>
            <a:r>
              <a:rPr lang="en-US" altLang="zh-CN" dirty="0"/>
              <a:t>obj</a:t>
            </a:r>
            <a:r>
              <a:rPr lang="zh-CN" altLang="en-US" dirty="0"/>
              <a:t>文件</a:t>
            </a:r>
            <a:endParaRPr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109438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BC7AF4-794E-4343-9BD0-BC3454C67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GCC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02A206-4598-7442-B6EC-B44253C0F5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/>
              <a:t>-o </a:t>
            </a:r>
          </a:p>
          <a:p>
            <a:pPr>
              <a:buNone/>
            </a:pPr>
            <a:r>
              <a:rPr lang="zh-CN" altLang="en-US" dirty="0"/>
              <a:t>　　制定目标名称</a:t>
            </a:r>
            <a:r>
              <a:rPr lang="en-US" altLang="zh-CN" dirty="0"/>
              <a:t>,</a:t>
            </a:r>
            <a:r>
              <a:rPr lang="zh-CN" altLang="en-US" dirty="0"/>
              <a:t>缺省的时候</a:t>
            </a:r>
            <a:r>
              <a:rPr lang="en-US" altLang="zh-CN" dirty="0"/>
              <a:t>,</a:t>
            </a:r>
            <a:r>
              <a:rPr lang="en-US" altLang="zh-CN" dirty="0" err="1"/>
              <a:t>gcc</a:t>
            </a:r>
            <a:r>
              <a:rPr lang="en-US" altLang="zh-CN" dirty="0"/>
              <a:t> </a:t>
            </a:r>
            <a:r>
              <a:rPr lang="zh-CN" altLang="en-US" dirty="0"/>
              <a:t>编译出来的文件是</a:t>
            </a:r>
            <a:r>
              <a:rPr lang="en-US" altLang="zh-CN" dirty="0" err="1"/>
              <a:t>a.out</a:t>
            </a:r>
            <a:r>
              <a:rPr lang="en-US" altLang="zh-CN" dirty="0"/>
              <a:t>,</a:t>
            </a:r>
            <a:r>
              <a:rPr lang="zh-CN" altLang="en-US" dirty="0"/>
              <a:t>很难听</a:t>
            </a:r>
            <a:r>
              <a:rPr lang="en-US" altLang="zh-CN" dirty="0"/>
              <a:t>,</a:t>
            </a:r>
            <a:r>
              <a:rPr lang="zh-CN" altLang="en-US" dirty="0"/>
              <a:t>如果你和我有同感 ，改掉它</a:t>
            </a:r>
            <a:r>
              <a:rPr lang="en-US" altLang="zh-CN" dirty="0"/>
              <a:t>,</a:t>
            </a:r>
            <a:r>
              <a:rPr lang="zh-CN" altLang="en-US" dirty="0"/>
              <a:t>哈哈 </a:t>
            </a:r>
          </a:p>
          <a:p>
            <a:pPr>
              <a:buNone/>
            </a:pPr>
            <a:r>
              <a:rPr lang="zh-CN" altLang="en-US" dirty="0"/>
              <a:t>　　例子用法 </a:t>
            </a:r>
          </a:p>
          <a:p>
            <a:pPr>
              <a:buNone/>
            </a:pPr>
            <a:r>
              <a:rPr lang="zh-CN" altLang="en-US" dirty="0"/>
              <a:t>　　</a:t>
            </a:r>
            <a:r>
              <a:rPr lang="en-US" altLang="zh-CN" dirty="0" err="1"/>
              <a:t>gcc</a:t>
            </a:r>
            <a:r>
              <a:rPr lang="en-US" altLang="zh-CN" dirty="0"/>
              <a:t> </a:t>
            </a:r>
            <a:r>
              <a:rPr lang="en-US" altLang="zh-CN" dirty="0" err="1"/>
              <a:t>hello.c</a:t>
            </a:r>
            <a:r>
              <a:rPr lang="zh-CN" altLang="en-US" dirty="0"/>
              <a:t> </a:t>
            </a:r>
            <a:r>
              <a:rPr lang="en-US" altLang="zh-CN" dirty="0"/>
              <a:t>-o hello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08328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631A09-2C25-F04D-9B9E-C9349D16F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GCC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3C1608-0CDA-E14C-89D6-26455269BC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/>
              <a:t>-S </a:t>
            </a:r>
          </a:p>
          <a:p>
            <a:pPr>
              <a:buNone/>
            </a:pPr>
            <a:r>
              <a:rPr lang="zh-CN" altLang="en-US" dirty="0"/>
              <a:t>　　只激活预处理和编译，就是指把文件编译成为汇编代码。 </a:t>
            </a:r>
          </a:p>
          <a:p>
            <a:pPr>
              <a:buNone/>
            </a:pPr>
            <a:r>
              <a:rPr lang="zh-CN" altLang="en-US" dirty="0"/>
              <a:t>　　例子用法 </a:t>
            </a:r>
          </a:p>
          <a:p>
            <a:pPr>
              <a:buNone/>
            </a:pPr>
            <a:r>
              <a:rPr lang="zh-CN" altLang="en-US" dirty="0"/>
              <a:t>　　</a:t>
            </a:r>
            <a:r>
              <a:rPr lang="en-US" altLang="zh-CN" dirty="0" err="1"/>
              <a:t>gcc</a:t>
            </a:r>
            <a:r>
              <a:rPr lang="en-US" altLang="zh-CN" dirty="0"/>
              <a:t> -S </a:t>
            </a:r>
            <a:r>
              <a:rPr lang="en-US" altLang="zh-CN" dirty="0" err="1"/>
              <a:t>hello.c</a:t>
            </a:r>
            <a:r>
              <a:rPr lang="en-US" altLang="zh-CN" dirty="0"/>
              <a:t> </a:t>
            </a:r>
          </a:p>
          <a:p>
            <a:pPr>
              <a:buNone/>
            </a:pPr>
            <a:r>
              <a:rPr lang="zh-CN" altLang="en-US" dirty="0"/>
              <a:t>　　他将生成</a:t>
            </a:r>
            <a:r>
              <a:rPr lang="en-US" altLang="zh-CN" dirty="0"/>
              <a:t>.s</a:t>
            </a:r>
            <a:r>
              <a:rPr lang="zh-CN" altLang="en-US" dirty="0"/>
              <a:t>的汇编代码，你可以用文本编辑器察看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065776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810C78-97DD-344E-BC2F-A45F04619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GCC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505EE0-DAC3-214F-AF74-27F798F798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/>
              <a:t>-E </a:t>
            </a:r>
          </a:p>
          <a:p>
            <a:pPr>
              <a:buNone/>
            </a:pPr>
            <a:r>
              <a:rPr lang="zh-CN" altLang="en-US" dirty="0"/>
              <a:t>　　只激活预处理</a:t>
            </a:r>
            <a:r>
              <a:rPr lang="en-US" altLang="zh-CN" dirty="0"/>
              <a:t>,</a:t>
            </a:r>
            <a:r>
              <a:rPr lang="zh-CN" altLang="en-US" dirty="0"/>
              <a:t>这个不生成文件</a:t>
            </a:r>
            <a:r>
              <a:rPr lang="en-US" altLang="zh-CN" dirty="0"/>
              <a:t>,</a:t>
            </a:r>
            <a:r>
              <a:rPr lang="zh-CN" altLang="en-US" dirty="0"/>
              <a:t>你需要把它重定向到一个输出文件里面</a:t>
            </a:r>
            <a:r>
              <a:rPr lang="en-US" altLang="zh-CN" dirty="0"/>
              <a:t>. </a:t>
            </a:r>
          </a:p>
          <a:p>
            <a:pPr>
              <a:buNone/>
            </a:pPr>
            <a:r>
              <a:rPr lang="zh-CN" altLang="en-US" dirty="0"/>
              <a:t>　　例子用法</a:t>
            </a:r>
            <a:r>
              <a:rPr lang="en-US" altLang="zh-CN" dirty="0"/>
              <a:t>: </a:t>
            </a:r>
          </a:p>
          <a:p>
            <a:pPr>
              <a:buNone/>
            </a:pPr>
            <a:r>
              <a:rPr lang="zh-CN" altLang="en-US" dirty="0"/>
              <a:t>　　</a:t>
            </a:r>
            <a:r>
              <a:rPr lang="en-US" altLang="zh-CN" dirty="0" err="1"/>
              <a:t>gcc</a:t>
            </a:r>
            <a:r>
              <a:rPr lang="en-US" altLang="zh-CN" dirty="0"/>
              <a:t> -E </a:t>
            </a:r>
            <a:r>
              <a:rPr lang="en-US" altLang="zh-CN" dirty="0" err="1"/>
              <a:t>hello.c</a:t>
            </a:r>
            <a:r>
              <a:rPr lang="en-US" altLang="zh-CN" dirty="0"/>
              <a:t> &gt; </a:t>
            </a:r>
            <a:r>
              <a:rPr lang="en-US" altLang="zh-CN" dirty="0" err="1"/>
              <a:t>wu.txt</a:t>
            </a:r>
            <a:r>
              <a:rPr lang="en-US" altLang="zh-CN" dirty="0"/>
              <a:t> </a:t>
            </a:r>
          </a:p>
          <a:p>
            <a:pPr>
              <a:buNone/>
            </a:pPr>
            <a:r>
              <a:rPr lang="zh-CN" altLang="en-US" dirty="0"/>
              <a:t>　　</a:t>
            </a:r>
            <a:r>
              <a:rPr lang="en-US" altLang="zh-CN" dirty="0" err="1"/>
              <a:t>gcc</a:t>
            </a:r>
            <a:r>
              <a:rPr lang="en-US" altLang="zh-CN" dirty="0"/>
              <a:t> -E </a:t>
            </a:r>
            <a:r>
              <a:rPr lang="en-US" altLang="zh-CN" dirty="0" err="1"/>
              <a:t>hello.c</a:t>
            </a:r>
            <a:r>
              <a:rPr lang="en-US" altLang="zh-CN" dirty="0"/>
              <a:t> | more 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0150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81EE0B6F-3D20-4643-A5AD-070179E1F6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98F7B321-5B33-FE49-8CBA-44E7F97DA0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  <p:pic>
        <p:nvPicPr>
          <p:cNvPr id="29700" name="Picture 4">
            <a:extLst>
              <a:ext uri="{FF2B5EF4-FFF2-40B4-BE49-F238E27FC236}">
                <a16:creationId xmlns:a16="http://schemas.microsoft.com/office/drawing/2014/main" id="{D7BEC4B9-91CA-814B-8376-CCF05CA167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5450" y="1143001"/>
            <a:ext cx="8972550" cy="488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13911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B9C605-CDDA-EB40-A838-BE6216565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366BD2-46A5-434A-86D4-76B331F742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C</a:t>
            </a:r>
            <a:r>
              <a:rPr kumimoji="1" lang="zh-CN" altLang="en-US" dirty="0">
                <a:solidFill>
                  <a:srgbClr val="FF0000"/>
                </a:solidFill>
              </a:rPr>
              <a:t>语言的数据类型及基本语法知识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C</a:t>
            </a:r>
            <a:r>
              <a:rPr kumimoji="1" lang="zh-CN" altLang="en-US" dirty="0">
                <a:solidFill>
                  <a:srgbClr val="FF0000"/>
                </a:solidFill>
              </a:rPr>
              <a:t>语言中库函数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C</a:t>
            </a:r>
            <a:r>
              <a:rPr kumimoji="1" lang="zh-CN" altLang="en-US" dirty="0">
                <a:solidFill>
                  <a:srgbClr val="FF0000"/>
                </a:solidFill>
              </a:rPr>
              <a:t>语言中的宏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C</a:t>
            </a:r>
            <a:r>
              <a:rPr kumimoji="1" lang="zh-CN" altLang="en-US" dirty="0">
                <a:solidFill>
                  <a:srgbClr val="FF0000"/>
                </a:solidFill>
              </a:rPr>
              <a:t>语言的头文件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kumimoji="1" lang="zh-CN" altLang="en-US" dirty="0">
                <a:solidFill>
                  <a:srgbClr val="C00000"/>
                </a:solidFill>
              </a:rPr>
              <a:t> </a:t>
            </a:r>
            <a:r>
              <a:rPr kumimoji="1" lang="en-US" altLang="zh-CN" dirty="0">
                <a:solidFill>
                  <a:srgbClr val="C00000"/>
                </a:solidFill>
              </a:rPr>
              <a:t>C</a:t>
            </a:r>
            <a:r>
              <a:rPr kumimoji="1" lang="zh-CN" altLang="en-US" dirty="0">
                <a:solidFill>
                  <a:srgbClr val="C00000"/>
                </a:solidFill>
              </a:rPr>
              <a:t>语言的指针、函数指针、函数指针数组</a:t>
            </a:r>
            <a:endParaRPr kumimoji="1" lang="en-US" altLang="zh-CN" dirty="0">
              <a:solidFill>
                <a:srgbClr val="C00000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GCC</a:t>
            </a:r>
            <a:r>
              <a:rPr kumimoji="1" lang="zh-CN" altLang="en-US" dirty="0">
                <a:solidFill>
                  <a:srgbClr val="0070C0"/>
                </a:solidFill>
              </a:rPr>
              <a:t>编译链介绍</a:t>
            </a:r>
            <a:endParaRPr kumimoji="1" lang="en-US" altLang="zh-CN" dirty="0">
              <a:solidFill>
                <a:srgbClr val="0070C0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kumimoji="1" lang="zh-CN" altLang="en-US" dirty="0"/>
              <a:t> </a:t>
            </a:r>
            <a:r>
              <a:rPr kumimoji="1" lang="en-US" altLang="zh-CN" dirty="0" err="1"/>
              <a:t>Makefile</a:t>
            </a:r>
            <a:r>
              <a:rPr kumimoji="1" lang="zh-CN" altLang="en-US" dirty="0"/>
              <a:t>文件介绍（自学，我们</a:t>
            </a:r>
            <a:r>
              <a:rPr kumimoji="1" lang="zh-CN" altLang="en-US"/>
              <a:t>找同学讲）</a:t>
            </a:r>
            <a:endParaRPr kumimoji="1" lang="en-US" altLang="zh-CN" dirty="0"/>
          </a:p>
          <a:p>
            <a:pPr>
              <a:buFont typeface="Wingdings" pitchFamily="2" charset="2"/>
              <a:buChar char="Ø"/>
            </a:pPr>
            <a:r>
              <a:rPr kumimoji="1" lang="zh-CN" altLang="en-US" dirty="0"/>
              <a:t> </a:t>
            </a:r>
            <a:r>
              <a:rPr kumimoji="1" lang="en-US" altLang="zh-CN" dirty="0" err="1"/>
              <a:t>Scons</a:t>
            </a:r>
            <a:r>
              <a:rPr kumimoji="1" lang="zh-CN" altLang="en-US" dirty="0"/>
              <a:t>编译介绍</a:t>
            </a:r>
            <a:r>
              <a:rPr kumimoji="1" lang="en-US" altLang="zh-CN" dirty="0"/>
              <a:t>(</a:t>
            </a:r>
            <a:r>
              <a:rPr kumimoji="1" lang="zh-CN" altLang="en-US" dirty="0"/>
              <a:t>自学</a:t>
            </a:r>
            <a:r>
              <a:rPr kumimoji="1" lang="en-US" altLang="zh-CN" dirty="0"/>
              <a:t>)</a:t>
            </a:r>
            <a:endParaRPr kumimoji="1" lang="zh-CN" altLang="en-US" dirty="0"/>
          </a:p>
          <a:p>
            <a:pPr>
              <a:buFont typeface="Wingdings" pitchFamily="2" charset="2"/>
              <a:buChar char="Ø"/>
            </a:pPr>
            <a:endParaRPr kumimoji="1" lang="en-US" altLang="zh-CN" dirty="0">
              <a:solidFill>
                <a:srgbClr val="0070C0"/>
              </a:solidFill>
            </a:endParaRP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191662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332F92-BE93-094E-8973-F0BEACADC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GCC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789C24-8745-9249-B4E0-EE0D820A7E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优化编译选项有：</a:t>
            </a:r>
          </a:p>
          <a:p>
            <a:pPr lvl="1"/>
            <a:r>
              <a:rPr lang="en-US" altLang="zh-CN" dirty="0"/>
              <a:t>-O0</a:t>
            </a:r>
            <a:br>
              <a:rPr lang="en-US" altLang="zh-CN" dirty="0"/>
            </a:br>
            <a:r>
              <a:rPr lang="zh-CN" altLang="en-US" dirty="0"/>
              <a:t>缺省情况，不优化</a:t>
            </a:r>
          </a:p>
          <a:p>
            <a:pPr lvl="1"/>
            <a:r>
              <a:rPr lang="en-US" altLang="zh-CN" dirty="0"/>
              <a:t>-O1</a:t>
            </a:r>
          </a:p>
          <a:p>
            <a:pPr lvl="1"/>
            <a:r>
              <a:rPr lang="en-US" altLang="zh-CN" dirty="0"/>
              <a:t>-O2</a:t>
            </a:r>
          </a:p>
          <a:p>
            <a:pPr lvl="1"/>
            <a:r>
              <a:rPr lang="en-US" altLang="zh-CN" dirty="0"/>
              <a:t>-O3</a:t>
            </a:r>
          </a:p>
          <a:p>
            <a:pPr lvl="1"/>
            <a:r>
              <a:rPr lang="zh-CN" altLang="en-US" dirty="0"/>
              <a:t>等等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382712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25089E-B8D2-E847-BA34-14C62D505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GCC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D0B406-FB23-3B46-A90E-C2BBDA3686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/>
              <a:t>GCC</a:t>
            </a:r>
            <a:r>
              <a:rPr kumimoji="1" lang="zh-CN" altLang="en-US" dirty="0"/>
              <a:t>还没有讲完，等我们做嵌入式开发的时候，我们可能继续讲如何做交叉环境配置，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/>
              <a:t>但是需要先学会</a:t>
            </a:r>
            <a:r>
              <a:rPr kumimoji="1" lang="en-US" altLang="zh-CN" dirty="0"/>
              <a:t>Linux</a:t>
            </a:r>
            <a:r>
              <a:rPr kumimoji="1" lang="zh-CN" altLang="en-US" dirty="0"/>
              <a:t>！</a:t>
            </a:r>
          </a:p>
        </p:txBody>
      </p:sp>
    </p:spTree>
    <p:extLst>
      <p:ext uri="{BB962C8B-B14F-4D97-AF65-F5344CB8AC3E}">
        <p14:creationId xmlns:p14="http://schemas.microsoft.com/office/powerpoint/2010/main" val="1131862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194BF7-B1AE-0F44-B3E9-88867F41C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关于</a:t>
            </a:r>
            <a:r>
              <a:rPr kumimoji="1" lang="en-US" altLang="zh-CN" dirty="0"/>
              <a:t>GNU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4AA23B-61B9-D345-84F4-B9A6DFC04C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Unix </a:t>
            </a:r>
            <a:r>
              <a:rPr lang="zh-CN" altLang="en-US" dirty="0"/>
              <a:t>系统被发明之后，大家用的很爽。但是后来开始收费和商业闭源了。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GNU</a:t>
            </a:r>
            <a:r>
              <a:rPr lang="zh-CN" altLang="en-US" dirty="0"/>
              <a:t>计划，有译为“革奴计划”，是由</a:t>
            </a:r>
            <a:r>
              <a:rPr lang="zh-CN" altLang="en-US" dirty="0">
                <a:hlinkClick r:id="rId2"/>
              </a:rPr>
              <a:t>理查德</a:t>
            </a:r>
            <a:r>
              <a:rPr lang="en-US" altLang="zh-CN" dirty="0">
                <a:hlinkClick r:id="rId2"/>
              </a:rPr>
              <a:t>·</a:t>
            </a:r>
            <a:r>
              <a:rPr lang="zh-CN" altLang="en-US" dirty="0">
                <a:hlinkClick r:id="rId2"/>
              </a:rPr>
              <a:t>斯托曼</a:t>
            </a:r>
            <a:r>
              <a:rPr lang="zh-CN" altLang="en-US" dirty="0"/>
              <a:t>在</a:t>
            </a:r>
            <a:r>
              <a:rPr lang="en-US" altLang="zh-CN" dirty="0"/>
              <a:t>1983</a:t>
            </a:r>
            <a:r>
              <a:rPr lang="zh-CN" altLang="en-US" dirty="0"/>
              <a:t>年</a:t>
            </a:r>
            <a:r>
              <a:rPr lang="en-US" altLang="zh-CN" dirty="0"/>
              <a:t>9</a:t>
            </a:r>
            <a:r>
              <a:rPr lang="zh-CN" altLang="en-US" dirty="0"/>
              <a:t>月</a:t>
            </a:r>
            <a:r>
              <a:rPr lang="en-US" altLang="zh-CN" dirty="0"/>
              <a:t>27</a:t>
            </a:r>
            <a:r>
              <a:rPr lang="zh-CN" altLang="en-US" dirty="0"/>
              <a:t>日公开发起的，它的目标是创建一套完全自由的操作系统。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1985</a:t>
            </a:r>
            <a:r>
              <a:rPr lang="zh-CN" altLang="en-US" dirty="0"/>
              <a:t>年，</a:t>
            </a:r>
            <a:r>
              <a:rPr lang="zh-CN" altLang="en-US" dirty="0">
                <a:hlinkClick r:id="rId3"/>
              </a:rPr>
              <a:t>理查德</a:t>
            </a:r>
            <a:r>
              <a:rPr lang="en-US" altLang="zh-CN" dirty="0">
                <a:hlinkClick r:id="rId3"/>
              </a:rPr>
              <a:t>·</a:t>
            </a:r>
            <a:r>
              <a:rPr lang="zh-CN" altLang="en-US" dirty="0">
                <a:hlinkClick r:id="rId3"/>
              </a:rPr>
              <a:t>斯托曼</a:t>
            </a:r>
            <a:r>
              <a:rPr lang="zh-CN" altLang="en-US" dirty="0"/>
              <a:t>又创立了</a:t>
            </a:r>
            <a:r>
              <a:rPr lang="zh-CN" altLang="en-US" dirty="0">
                <a:hlinkClick r:id="rId4"/>
              </a:rPr>
              <a:t>自由软件基金会</a:t>
            </a:r>
            <a:r>
              <a:rPr lang="zh-CN" altLang="en-US" dirty="0"/>
              <a:t>（</a:t>
            </a:r>
            <a:r>
              <a:rPr lang="en-US" altLang="zh-CN" dirty="0"/>
              <a:t>Free Software Foundation</a:t>
            </a:r>
            <a:r>
              <a:rPr lang="zh-CN" altLang="en-US" dirty="0"/>
              <a:t>，</a:t>
            </a:r>
            <a:r>
              <a:rPr lang="en-US" altLang="zh-CN" dirty="0"/>
              <a:t>FSF</a:t>
            </a:r>
            <a:r>
              <a:rPr lang="zh-CN" altLang="en-US" dirty="0"/>
              <a:t>）来为</a:t>
            </a:r>
            <a:r>
              <a:rPr lang="en-US" altLang="zh-CN" dirty="0"/>
              <a:t>GNU</a:t>
            </a:r>
            <a:r>
              <a:rPr lang="zh-CN" altLang="en-US" dirty="0"/>
              <a:t>计划提供技术、法律以及财政支持。尽管</a:t>
            </a:r>
            <a:r>
              <a:rPr lang="en-US" altLang="zh-CN" dirty="0"/>
              <a:t>GNU</a:t>
            </a:r>
            <a:r>
              <a:rPr lang="zh-CN" altLang="en-US" dirty="0"/>
              <a:t>计划大部分时候是由个人自愿无偿贡献，但</a:t>
            </a:r>
            <a:r>
              <a:rPr lang="en-US" altLang="zh-CN" dirty="0">
                <a:hlinkClick r:id="rId5"/>
              </a:rPr>
              <a:t>FSF</a:t>
            </a:r>
            <a:r>
              <a:rPr lang="zh-CN" altLang="en-US" dirty="0"/>
              <a:t>有时还是会聘请程序员帮助编写。当</a:t>
            </a:r>
            <a:r>
              <a:rPr lang="en-US" altLang="zh-CN" dirty="0"/>
              <a:t>GNU</a:t>
            </a:r>
            <a:r>
              <a:rPr lang="zh-CN" altLang="en-US" dirty="0"/>
              <a:t>计划开始逐渐获得成功时，一些商业公司开始介入开发和技术支持。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76565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82F554-070E-4F4E-B7D8-95CFBAA75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zh-CN" altLang="en-US" dirty="0"/>
              <a:t>理查德</a:t>
            </a:r>
            <a:r>
              <a:rPr lang="en-US" altLang="zh-CN" dirty="0"/>
              <a:t>·</a:t>
            </a:r>
            <a:r>
              <a:rPr lang="zh-CN" altLang="en-US" dirty="0"/>
              <a:t>马修</a:t>
            </a:r>
            <a:r>
              <a:rPr lang="en-US" altLang="zh-CN" dirty="0"/>
              <a:t>·</a:t>
            </a:r>
            <a:r>
              <a:rPr lang="zh-CN" altLang="en-US" dirty="0"/>
              <a:t>斯托曼</a:t>
            </a:r>
            <a:endParaRPr kumimoji="1" lang="zh-CN" alt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03FEA2F-5D4F-49C5-9FC5-3C69F166CB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r>
              <a:rPr lang="en-US" altLang="zh-CN" dirty="0"/>
              <a:t>Richard Matthew Stallman, RMS</a:t>
            </a:r>
            <a:r>
              <a:rPr lang="zh-CN" altLang="en-US" dirty="0"/>
              <a:t>，生于</a:t>
            </a:r>
            <a:r>
              <a:rPr lang="en-US" altLang="zh-CN" dirty="0"/>
              <a:t>1953</a:t>
            </a:r>
            <a:r>
              <a:rPr lang="zh-CN" altLang="en-US" dirty="0"/>
              <a:t>年，</a:t>
            </a:r>
            <a:r>
              <a:rPr lang="zh-CN" altLang="en-US" dirty="0">
                <a:hlinkClick r:id="rId2"/>
              </a:rPr>
              <a:t>自由软件运动</a:t>
            </a:r>
            <a:r>
              <a:rPr lang="zh-CN" altLang="en-US" dirty="0"/>
              <a:t>的精神领袖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代表作：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— </a:t>
            </a:r>
            <a:r>
              <a:rPr lang="zh-CN" altLang="en-US" dirty="0"/>
              <a:t>创立自由软件 </a:t>
            </a:r>
            <a:r>
              <a:rPr lang="en-US" altLang="zh-CN" dirty="0"/>
              <a:t>GNU</a:t>
            </a:r>
          </a:p>
          <a:p>
            <a:pPr marL="0" indent="0">
              <a:buNone/>
            </a:pPr>
            <a:r>
              <a:rPr lang="en-US" altLang="zh-CN" dirty="0"/>
              <a:t>— Emacs </a:t>
            </a:r>
            <a:r>
              <a:rPr lang="zh-CN" altLang="en-US" dirty="0"/>
              <a:t>文字编辑器</a:t>
            </a:r>
          </a:p>
          <a:p>
            <a:pPr marL="0" indent="0">
              <a:buNone/>
            </a:pPr>
            <a:r>
              <a:rPr lang="en-US" altLang="zh-CN" dirty="0"/>
              <a:t>— GCC</a:t>
            </a:r>
            <a:r>
              <a:rPr lang="zh-CN" altLang="en-US" dirty="0"/>
              <a:t>编译器</a:t>
            </a:r>
          </a:p>
          <a:p>
            <a:pPr marL="0" indent="0">
              <a:buNone/>
            </a:pPr>
            <a:r>
              <a:rPr lang="en-US" altLang="zh-CN" dirty="0"/>
              <a:t>— GDB</a:t>
            </a:r>
            <a:r>
              <a:rPr lang="zh-CN" altLang="en-US" dirty="0"/>
              <a:t>调试器</a:t>
            </a:r>
          </a:p>
          <a:p>
            <a:endParaRPr lang="en-US" sz="2000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E6F41DB6-771E-6F4E-A83B-383E411F18C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464" r="19371" b="1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C66B8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20307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C24CCD-A1DA-8F4C-A2F6-67B53458E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关于</a:t>
            </a:r>
            <a:r>
              <a:rPr kumimoji="1" lang="en-US" altLang="zh-CN" dirty="0"/>
              <a:t>GNU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BC5C60-7D8B-7847-B8B8-F1860BC421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200" dirty="0"/>
              <a:t>GNU</a:t>
            </a:r>
            <a:r>
              <a:rPr lang="zh-CN" altLang="en-US" sz="2200" dirty="0"/>
              <a:t>是“</a:t>
            </a:r>
            <a:r>
              <a:rPr lang="en-US" altLang="zh-CN" sz="2200" dirty="0"/>
              <a:t>GNU's Not UNIX”</a:t>
            </a:r>
            <a:r>
              <a:rPr lang="zh-CN" altLang="en-US" sz="2200" dirty="0"/>
              <a:t>的</a:t>
            </a:r>
            <a:r>
              <a:rPr lang="zh-CN" altLang="en-US" sz="2200" u="sng" dirty="0">
                <a:hlinkClick r:id="rId2"/>
              </a:rPr>
              <a:t>递归缩写</a:t>
            </a:r>
            <a:endParaRPr lang="en-US" altLang="zh-CN" sz="2200" u="sng" dirty="0"/>
          </a:p>
          <a:p>
            <a:pPr marL="0" indent="0">
              <a:buNone/>
            </a:pPr>
            <a:r>
              <a:rPr lang="zh-CN" altLang="en-US" sz="2200" dirty="0"/>
              <a:t>到上世纪</a:t>
            </a:r>
            <a:r>
              <a:rPr lang="en-US" altLang="zh-CN" sz="2200" dirty="0"/>
              <a:t>90 </a:t>
            </a:r>
            <a:r>
              <a:rPr lang="zh-CN" altLang="en-US" sz="2200" dirty="0"/>
              <a:t>年代初，</a:t>
            </a:r>
            <a:r>
              <a:rPr lang="en-US" altLang="zh-CN" sz="2200" dirty="0"/>
              <a:t>GNU </a:t>
            </a:r>
            <a:r>
              <a:rPr lang="zh-CN" altLang="en-US" sz="2200" dirty="0"/>
              <a:t>项目已经开发出许多高质量的免费软件，</a:t>
            </a:r>
            <a:r>
              <a:rPr lang="en-US" altLang="zh-CN" sz="2200" dirty="0"/>
              <a:t>emacs </a:t>
            </a:r>
            <a:r>
              <a:rPr lang="zh-CN" altLang="en-US" sz="2200" dirty="0"/>
              <a:t>编辑系统、</a:t>
            </a:r>
            <a:r>
              <a:rPr lang="en-US" altLang="zh-CN" sz="2200" dirty="0"/>
              <a:t>bash shell </a:t>
            </a:r>
            <a:r>
              <a:rPr lang="zh-CN" altLang="en-US" sz="2200" dirty="0"/>
              <a:t>程序、</a:t>
            </a:r>
            <a:r>
              <a:rPr lang="en-US" altLang="zh-CN" sz="2200" dirty="0" err="1"/>
              <a:t>gcc</a:t>
            </a:r>
            <a:r>
              <a:rPr lang="en-US" altLang="zh-CN" sz="2200" dirty="0"/>
              <a:t> </a:t>
            </a:r>
            <a:r>
              <a:rPr lang="zh-CN" altLang="en-US" sz="2200" dirty="0"/>
              <a:t>系列</a:t>
            </a:r>
            <a:r>
              <a:rPr lang="zh-CN" altLang="en-US" sz="2200" dirty="0">
                <a:hlinkClick r:id="rId3"/>
              </a:rPr>
              <a:t>编译程序</a:t>
            </a:r>
            <a:r>
              <a:rPr lang="zh-CN" altLang="en-US" sz="2200" dirty="0"/>
              <a:t>、</a:t>
            </a:r>
            <a:r>
              <a:rPr lang="en-US" altLang="zh-CN" sz="2200" dirty="0" err="1"/>
              <a:t>gdb</a:t>
            </a:r>
            <a:r>
              <a:rPr lang="en-US" altLang="zh-CN" sz="2200" dirty="0"/>
              <a:t> </a:t>
            </a:r>
            <a:r>
              <a:rPr lang="zh-CN" altLang="en-US" sz="2200" dirty="0">
                <a:hlinkClick r:id="rId4"/>
              </a:rPr>
              <a:t>调试程序</a:t>
            </a:r>
            <a:r>
              <a:rPr lang="zh-CN" altLang="en-US" sz="2200" dirty="0"/>
              <a:t>等，但是 </a:t>
            </a:r>
            <a:r>
              <a:rPr lang="en-US" altLang="zh-CN" sz="2200" dirty="0"/>
              <a:t>GNU </a:t>
            </a:r>
            <a:r>
              <a:rPr lang="zh-CN" altLang="en-US" sz="2200" dirty="0"/>
              <a:t>系统缺少操作系统内核</a:t>
            </a:r>
            <a:r>
              <a:rPr lang="en-US" altLang="zh-CN" sz="2200" dirty="0"/>
              <a:t>HURD</a:t>
            </a:r>
            <a:r>
              <a:rPr lang="zh-CN" altLang="en-US" sz="2200" dirty="0"/>
              <a:t>，一直完不成</a:t>
            </a:r>
            <a:r>
              <a:rPr lang="en-US" altLang="zh-CN" sz="2200" dirty="0">
                <a:hlinkClick r:id="rId5"/>
              </a:rPr>
              <a:t>http://ftp.gnu.org/gnu/hurd/ </a:t>
            </a:r>
            <a:r>
              <a:rPr lang="zh-CN" altLang="en-US" sz="2200" dirty="0"/>
              <a:t>。</a:t>
            </a:r>
            <a:endParaRPr lang="en-US" altLang="zh-CN" sz="2200" dirty="0"/>
          </a:p>
          <a:p>
            <a:pPr marL="0" indent="0">
              <a:buNone/>
            </a:pPr>
            <a:endParaRPr lang="en-US" altLang="zh-CN" sz="2200" dirty="0"/>
          </a:p>
          <a:p>
            <a:pPr marL="0" indent="0">
              <a:buNone/>
            </a:pPr>
            <a:endParaRPr lang="en-US" altLang="zh-CN" sz="2200" dirty="0"/>
          </a:p>
          <a:p>
            <a:pPr marL="0" indent="0">
              <a:buNone/>
            </a:pPr>
            <a:endParaRPr lang="en-US" altLang="zh-CN" sz="2200" dirty="0"/>
          </a:p>
          <a:p>
            <a:pPr marL="0" indent="0">
              <a:buNone/>
            </a:pPr>
            <a:r>
              <a:rPr lang="zh-CN" altLang="en-US" sz="2200" dirty="0"/>
              <a:t>这些软件为</a:t>
            </a:r>
            <a:r>
              <a:rPr lang="en-US" altLang="zh-CN" sz="2200" dirty="0"/>
              <a:t>Linux </a:t>
            </a:r>
            <a:r>
              <a:rPr lang="zh-CN" altLang="en-US" sz="2200" dirty="0"/>
              <a:t>操作系统的开发创造了一个合适的环境，是</a:t>
            </a:r>
            <a:r>
              <a:rPr lang="en-US" altLang="zh-CN" sz="2200" dirty="0"/>
              <a:t>Linux </a:t>
            </a:r>
            <a:r>
              <a:rPr lang="zh-CN" altLang="en-US" sz="2200" dirty="0"/>
              <a:t>能够诞生的基础之一。以至于目前许多人都将</a:t>
            </a:r>
            <a:r>
              <a:rPr lang="en-US" altLang="zh-CN" sz="2200" dirty="0"/>
              <a:t>Linux </a:t>
            </a:r>
            <a:r>
              <a:rPr lang="zh-CN" altLang="en-US" sz="2200" dirty="0"/>
              <a:t>操作系统称为</a:t>
            </a:r>
            <a:r>
              <a:rPr lang="en-US" altLang="zh-CN" sz="2200" dirty="0"/>
              <a:t>"</a:t>
            </a:r>
            <a:r>
              <a:rPr lang="en-US" altLang="zh-CN" sz="2200" dirty="0">
                <a:hlinkClick r:id="rId6"/>
              </a:rPr>
              <a:t>GNU</a:t>
            </a:r>
            <a:r>
              <a:rPr lang="en-US" altLang="zh-CN" sz="2200" dirty="0"/>
              <a:t>/Linux"</a:t>
            </a:r>
            <a:r>
              <a:rPr lang="zh-CN" altLang="en-US" sz="2200" dirty="0"/>
              <a:t>操作系统。</a:t>
            </a:r>
            <a:r>
              <a:rPr lang="zh-CN" altLang="en-US" sz="2200" baseline="30000" dirty="0"/>
              <a:t> </a:t>
            </a:r>
            <a:endParaRPr lang="en-US" altLang="zh-CN" sz="2200" baseline="30000" dirty="0"/>
          </a:p>
          <a:p>
            <a:pPr marL="0" indent="0">
              <a:buNone/>
            </a:pPr>
            <a:endParaRPr lang="en-US" altLang="zh-CN" sz="2200" dirty="0"/>
          </a:p>
          <a:p>
            <a:pPr marL="0" indent="0">
              <a:buNone/>
            </a:pPr>
            <a:r>
              <a:rPr lang="en-US" altLang="zh-CN" sz="2200" dirty="0">
                <a:solidFill>
                  <a:srgbClr val="C00000"/>
                </a:solidFill>
              </a:rPr>
              <a:t>GCC</a:t>
            </a:r>
            <a:r>
              <a:rPr lang="zh-CN" altLang="en-US" sz="2200" dirty="0">
                <a:solidFill>
                  <a:srgbClr val="C00000"/>
                </a:solidFill>
              </a:rPr>
              <a:t>早于</a:t>
            </a:r>
            <a:r>
              <a:rPr lang="en-US" altLang="zh-CN" sz="2200" dirty="0">
                <a:solidFill>
                  <a:srgbClr val="C00000"/>
                </a:solidFill>
              </a:rPr>
              <a:t>Linux</a:t>
            </a:r>
            <a:r>
              <a:rPr lang="zh-CN" altLang="en-US" sz="2200" dirty="0">
                <a:solidFill>
                  <a:srgbClr val="C00000"/>
                </a:solidFill>
              </a:rPr>
              <a:t>！</a:t>
            </a:r>
            <a:endParaRPr lang="en-US" altLang="zh-CN" sz="2200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B044CBA-98F1-674D-BC57-76DD8D393B9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8200" y="3429000"/>
            <a:ext cx="5016500" cy="63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9072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362DE4-7D2B-5445-9319-32FE1129F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GNU-tools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D54408-E020-F842-868D-195F677EE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GNU tools</a:t>
            </a:r>
            <a:r>
              <a:rPr lang="zh-CN" altLang="en-US" dirty="0"/>
              <a:t>和其他一些优秀的开源软件可以完全覆盖上述类型的软件开发工具。为了更好的开发嵌入式系统，需要熟悉如下一些软件</a:t>
            </a:r>
          </a:p>
          <a:p>
            <a:pPr lvl="1"/>
            <a:r>
              <a:rPr lang="en-US" altLang="zh-CN" dirty="0"/>
              <a:t>GCC</a:t>
            </a:r>
          </a:p>
          <a:p>
            <a:pPr lvl="1"/>
            <a:r>
              <a:rPr lang="en-US" altLang="zh-CN" dirty="0" err="1"/>
              <a:t>Binutils</a:t>
            </a:r>
            <a:r>
              <a:rPr lang="en-US" altLang="zh-CN" dirty="0"/>
              <a:t>—</a:t>
            </a:r>
            <a:r>
              <a:rPr lang="zh-CN" altLang="en-US" dirty="0"/>
              <a:t>辅助</a:t>
            </a:r>
            <a:r>
              <a:rPr lang="en-US" altLang="zh-CN" dirty="0"/>
              <a:t>GCC</a:t>
            </a:r>
            <a:r>
              <a:rPr lang="zh-CN" altLang="en-US" dirty="0"/>
              <a:t>的主要软件</a:t>
            </a:r>
          </a:p>
          <a:p>
            <a:pPr lvl="1"/>
            <a:r>
              <a:rPr lang="en-US" altLang="zh-CN" dirty="0" err="1"/>
              <a:t>Gdb</a:t>
            </a:r>
            <a:endParaRPr lang="en-US" altLang="zh-CN" dirty="0"/>
          </a:p>
          <a:p>
            <a:pPr lvl="1"/>
            <a:r>
              <a:rPr lang="en-US" altLang="zh-CN" dirty="0"/>
              <a:t>make</a:t>
            </a:r>
          </a:p>
          <a:p>
            <a:pPr lvl="1"/>
            <a:r>
              <a:rPr lang="en-US" altLang="zh-CN" dirty="0" err="1"/>
              <a:t>cvs</a:t>
            </a:r>
            <a:endParaRPr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32388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12C589-ABD8-3944-B3C3-6DBF89177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GCC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45D729-0163-564B-B582-5F60959634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很多人认为</a:t>
            </a:r>
            <a:r>
              <a:rPr lang="en-US" altLang="zh-CN" dirty="0"/>
              <a:t>GCC</a:t>
            </a:r>
            <a:r>
              <a:rPr lang="zh-CN" altLang="en-US" dirty="0"/>
              <a:t>只是一个</a:t>
            </a:r>
            <a:r>
              <a:rPr lang="en-US" altLang="zh-CN" dirty="0"/>
              <a:t>C</a:t>
            </a:r>
            <a:r>
              <a:rPr lang="zh-CN" altLang="en-US" dirty="0"/>
              <a:t>编译器，</a:t>
            </a:r>
            <a:br>
              <a:rPr lang="zh-CN" altLang="en-US" dirty="0"/>
            </a:br>
            <a:r>
              <a:rPr lang="zh-CN" altLang="en-US" dirty="0"/>
              <a:t>其实</a:t>
            </a:r>
            <a:r>
              <a:rPr lang="en-US" altLang="zh-CN" dirty="0"/>
              <a:t>GCC = GNU Compiler Collection</a:t>
            </a:r>
          </a:p>
          <a:p>
            <a:r>
              <a:rPr lang="zh-CN" altLang="en-US" dirty="0"/>
              <a:t>目前，</a:t>
            </a:r>
            <a:r>
              <a:rPr lang="en-US" altLang="zh-CN" dirty="0"/>
              <a:t>GCC</a:t>
            </a:r>
            <a:r>
              <a:rPr lang="zh-CN" altLang="en-US" dirty="0"/>
              <a:t>可以支持多种高级语言，如</a:t>
            </a:r>
          </a:p>
          <a:p>
            <a:pPr lvl="1"/>
            <a:r>
              <a:rPr lang="en-US" altLang="zh-CN" dirty="0"/>
              <a:t>C</a:t>
            </a:r>
            <a:r>
              <a:rPr lang="zh-CN" altLang="en-US" dirty="0"/>
              <a:t>、</a:t>
            </a:r>
            <a:r>
              <a:rPr lang="en-US" altLang="zh-CN" dirty="0"/>
              <a:t>C++</a:t>
            </a:r>
          </a:p>
          <a:p>
            <a:pPr lvl="1"/>
            <a:r>
              <a:rPr lang="en-US" altLang="zh-CN" dirty="0"/>
              <a:t>ADA</a:t>
            </a:r>
          </a:p>
          <a:p>
            <a:pPr lvl="1"/>
            <a:r>
              <a:rPr lang="en-US" altLang="zh-CN" dirty="0"/>
              <a:t>Object C</a:t>
            </a:r>
          </a:p>
          <a:p>
            <a:pPr lvl="1"/>
            <a:r>
              <a:rPr lang="en-US" altLang="zh-CN" dirty="0"/>
              <a:t>JAVA</a:t>
            </a:r>
          </a:p>
          <a:p>
            <a:pPr lvl="1"/>
            <a:r>
              <a:rPr lang="en-US" altLang="zh-CN" dirty="0"/>
              <a:t>Fortran</a:t>
            </a:r>
          </a:p>
          <a:p>
            <a:pPr lvl="1"/>
            <a:r>
              <a:rPr lang="en-US" altLang="zh-CN" dirty="0"/>
              <a:t>PASCAL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561890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3DD202-6928-BC45-BAC0-80346D613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GCC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F85211-1D35-9244-983A-BCCB0BD653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为了更好的开发嵌入式系统，需要熟悉如下一些软件</a:t>
            </a:r>
          </a:p>
          <a:p>
            <a:pPr lvl="1"/>
            <a:r>
              <a:rPr lang="en-US" altLang="zh-CN" dirty="0"/>
              <a:t>GCC</a:t>
            </a:r>
          </a:p>
          <a:p>
            <a:pPr lvl="1"/>
            <a:r>
              <a:rPr lang="en-US" altLang="zh-CN" dirty="0"/>
              <a:t>GDB</a:t>
            </a:r>
          </a:p>
          <a:p>
            <a:pPr lvl="1"/>
            <a:r>
              <a:rPr lang="en-US" altLang="zh-CN" dirty="0"/>
              <a:t>Make</a:t>
            </a:r>
          </a:p>
          <a:p>
            <a:pPr lvl="1"/>
            <a:r>
              <a:rPr lang="en-US" altLang="zh-CN" dirty="0" err="1"/>
              <a:t>Binutils</a:t>
            </a:r>
            <a:r>
              <a:rPr lang="en-US" altLang="zh-CN" dirty="0"/>
              <a:t>—</a:t>
            </a:r>
            <a:r>
              <a:rPr lang="zh-CN" altLang="en-US" dirty="0"/>
              <a:t>辅助</a:t>
            </a:r>
            <a:r>
              <a:rPr lang="en-US" altLang="zh-CN" dirty="0"/>
              <a:t>GCC</a:t>
            </a:r>
            <a:r>
              <a:rPr lang="zh-CN" altLang="en-US" dirty="0"/>
              <a:t>的主要软件</a:t>
            </a:r>
            <a:endParaRPr lang="en-US" altLang="zh-CN" dirty="0"/>
          </a:p>
          <a:p>
            <a:pPr lvl="1"/>
            <a:r>
              <a:rPr lang="en-US" altLang="zh-CN" dirty="0"/>
              <a:t>Git</a:t>
            </a:r>
            <a:r>
              <a:rPr lang="zh-CN" altLang="en-US" dirty="0"/>
              <a:t> 、</a:t>
            </a:r>
            <a:r>
              <a:rPr lang="en-US" altLang="zh-CN" dirty="0"/>
              <a:t>SVN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031120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4586BD-62FF-3D4F-954F-0F569DEF9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GCC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E85093-1E0D-B347-8895-6FD52DAD32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ü"/>
            </a:pPr>
            <a:r>
              <a:rPr lang="en-US" altLang="zh-CN" dirty="0" err="1"/>
              <a:t>cpp</a:t>
            </a:r>
            <a:r>
              <a:rPr lang="en-US" altLang="zh-CN" dirty="0"/>
              <a:t> — </a:t>
            </a:r>
            <a:r>
              <a:rPr lang="zh-CN" altLang="en-US" dirty="0"/>
              <a:t>预处理器</a:t>
            </a:r>
            <a:br>
              <a:rPr lang="zh-CN" altLang="en-US" dirty="0"/>
            </a:br>
            <a:r>
              <a:rPr lang="en-US" altLang="zh-CN" dirty="0"/>
              <a:t>GNU C</a:t>
            </a:r>
            <a:r>
              <a:rPr lang="zh-CN" altLang="en-US" dirty="0"/>
              <a:t>编译器在编译前自动使用</a:t>
            </a:r>
            <a:r>
              <a:rPr lang="en-US" altLang="zh-CN" dirty="0" err="1"/>
              <a:t>cpp</a:t>
            </a:r>
            <a:r>
              <a:rPr lang="zh-CN" altLang="en-US" dirty="0"/>
              <a:t>对用户程序进行预处理</a:t>
            </a:r>
          </a:p>
          <a:p>
            <a:pPr>
              <a:buFont typeface="Wingdings" pitchFamily="2" charset="2"/>
              <a:buChar char="ü"/>
            </a:pPr>
            <a:r>
              <a:rPr lang="en-US" altLang="zh-CN" dirty="0" err="1"/>
              <a:t>gcc</a:t>
            </a:r>
            <a:r>
              <a:rPr lang="en-US" altLang="zh-CN" dirty="0"/>
              <a:t> — </a:t>
            </a:r>
            <a:r>
              <a:rPr lang="zh-CN" altLang="en-US" dirty="0"/>
              <a:t>符合</a:t>
            </a:r>
            <a:r>
              <a:rPr lang="en-US" altLang="zh-CN" dirty="0"/>
              <a:t>ISO</a:t>
            </a:r>
            <a:r>
              <a:rPr lang="zh-CN" altLang="en-US" dirty="0"/>
              <a:t>等标准的</a:t>
            </a:r>
            <a:r>
              <a:rPr lang="en-US" altLang="zh-CN" dirty="0"/>
              <a:t>C</a:t>
            </a:r>
            <a:r>
              <a:rPr lang="zh-CN" altLang="en-US" dirty="0"/>
              <a:t>编译器</a:t>
            </a:r>
          </a:p>
          <a:p>
            <a:pPr>
              <a:buFont typeface="Wingdings" pitchFamily="2" charset="2"/>
              <a:buChar char="ü"/>
            </a:pPr>
            <a:r>
              <a:rPr lang="en-US" altLang="zh-CN" dirty="0"/>
              <a:t>g++ — </a:t>
            </a:r>
            <a:r>
              <a:rPr lang="zh-CN" altLang="en-US" dirty="0"/>
              <a:t>基本符合</a:t>
            </a:r>
            <a:r>
              <a:rPr lang="en-US" altLang="zh-CN" dirty="0"/>
              <a:t>ISO</a:t>
            </a:r>
            <a:r>
              <a:rPr lang="zh-CN" altLang="en-US" dirty="0"/>
              <a:t>标准的</a:t>
            </a:r>
            <a:r>
              <a:rPr lang="en-US" altLang="zh-CN" dirty="0"/>
              <a:t>C++</a:t>
            </a:r>
            <a:r>
              <a:rPr lang="zh-CN" altLang="en-US" dirty="0"/>
              <a:t>编译器</a:t>
            </a:r>
          </a:p>
          <a:p>
            <a:pPr>
              <a:buFont typeface="Wingdings" pitchFamily="2" charset="2"/>
              <a:buChar char="ü"/>
            </a:pPr>
            <a:r>
              <a:rPr lang="en-US" altLang="zh-CN" dirty="0" err="1"/>
              <a:t>gcj</a:t>
            </a:r>
            <a:r>
              <a:rPr lang="en-US" altLang="zh-CN" dirty="0"/>
              <a:t> — GCC</a:t>
            </a:r>
            <a:r>
              <a:rPr lang="zh-CN" altLang="en-US" dirty="0"/>
              <a:t>的</a:t>
            </a:r>
            <a:r>
              <a:rPr lang="en-US" altLang="zh-CN" dirty="0"/>
              <a:t>java</a:t>
            </a:r>
            <a:r>
              <a:rPr lang="zh-CN" altLang="en-US" dirty="0"/>
              <a:t>前端</a:t>
            </a:r>
          </a:p>
          <a:p>
            <a:pPr>
              <a:buFont typeface="Wingdings" pitchFamily="2" charset="2"/>
              <a:buChar char="ü"/>
            </a:pPr>
            <a:r>
              <a:rPr lang="en-US" altLang="zh-CN" dirty="0"/>
              <a:t>gnat — GCC</a:t>
            </a:r>
            <a:r>
              <a:rPr lang="zh-CN" altLang="en-US" dirty="0"/>
              <a:t>的</a:t>
            </a:r>
            <a:r>
              <a:rPr lang="en-US" altLang="zh-CN" dirty="0"/>
              <a:t>GNU ADA 95</a:t>
            </a:r>
            <a:r>
              <a:rPr lang="zh-CN" altLang="en-US" dirty="0"/>
              <a:t>前端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74170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1254</Words>
  <Application>Microsoft Macintosh PowerPoint</Application>
  <PresentationFormat>宽屏</PresentationFormat>
  <Paragraphs>131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7" baseType="lpstr">
      <vt:lpstr>等线</vt:lpstr>
      <vt:lpstr>等线 Light</vt:lpstr>
      <vt:lpstr>Apple Chancery</vt:lpstr>
      <vt:lpstr>Arial</vt:lpstr>
      <vt:lpstr>Wingdings</vt:lpstr>
      <vt:lpstr>Office 主题​​</vt:lpstr>
      <vt:lpstr>嵌入式应用系统设计 embedded application system design</vt:lpstr>
      <vt:lpstr>PowerPoint 演示文稿</vt:lpstr>
      <vt:lpstr>关于GNU</vt:lpstr>
      <vt:lpstr>理查德·马修·斯托曼</vt:lpstr>
      <vt:lpstr>关于GNU</vt:lpstr>
      <vt:lpstr>GNU-tools</vt:lpstr>
      <vt:lpstr>GCC</vt:lpstr>
      <vt:lpstr>GCC</vt:lpstr>
      <vt:lpstr>GCC</vt:lpstr>
      <vt:lpstr>GCC</vt:lpstr>
      <vt:lpstr>交叉编译链</vt:lpstr>
      <vt:lpstr>交叉编译链</vt:lpstr>
      <vt:lpstr>注意</vt:lpstr>
      <vt:lpstr>GCC</vt:lpstr>
      <vt:lpstr>GCC</vt:lpstr>
      <vt:lpstr>GCC</vt:lpstr>
      <vt:lpstr>GCC</vt:lpstr>
      <vt:lpstr>GCC</vt:lpstr>
      <vt:lpstr>PowerPoint 演示文稿</vt:lpstr>
      <vt:lpstr>GCC</vt:lpstr>
      <vt:lpstr>GCC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嵌入式应用系统设计 embedded application system design</dc:title>
  <dc:creator>黄 建伟</dc:creator>
  <cp:lastModifiedBy>黄 建伟</cp:lastModifiedBy>
  <cp:revision>28</cp:revision>
  <dcterms:created xsi:type="dcterms:W3CDTF">2020-04-06T17:19:42Z</dcterms:created>
  <dcterms:modified xsi:type="dcterms:W3CDTF">2020-04-07T03:50:08Z</dcterms:modified>
</cp:coreProperties>
</file>