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60" r:id="rId5"/>
    <p:sldId id="259" r:id="rId6"/>
    <p:sldId id="261" r:id="rId7"/>
    <p:sldId id="262" r:id="rId8"/>
    <p:sldId id="263" r:id="rId9"/>
    <p:sldId id="264" r:id="rId10"/>
    <p:sldId id="268" r:id="rId11"/>
    <p:sldId id="269" r:id="rId12"/>
    <p:sldId id="270" r:id="rId13"/>
    <p:sldId id="271" r:id="rId14"/>
    <p:sldId id="273" r:id="rId15"/>
    <p:sldId id="274"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9CA8AC9F-E80F-4C42-8A44-D918095D00A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6A499BB-1C25-EA47-BDEA-EC5E7D61AD91}"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8AC9F-E80F-4C42-8A44-D918095D00A4}"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499BB-1C25-EA47-BDEA-EC5E7D61AD9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t>嵌入式应用系统设计</a:t>
            </a:r>
            <a:br>
              <a:rPr kumimoji="1" lang="en-US" altLang="zh-CN" dirty="0"/>
            </a:br>
            <a:r>
              <a:rPr kumimoji="1" lang="en-US" altLang="zh-CN" sz="3200" dirty="0">
                <a:latin typeface="Apple Chancery" panose="03020702040506060504" pitchFamily="66" charset="-79"/>
                <a:cs typeface="Apple Chancery" panose="03020702040506060504" pitchFamily="66" charset="-79"/>
              </a:rPr>
              <a:t>embedded application system</a:t>
            </a:r>
            <a:r>
              <a:rPr kumimoji="1" lang="zh-CN" altLang="en-US" sz="3200" dirty="0">
                <a:latin typeface="Apple Chancery" panose="03020702040506060504" pitchFamily="66" charset="-79"/>
                <a:cs typeface="Apple Chancery" panose="03020702040506060504" pitchFamily="66" charset="-79"/>
              </a:rPr>
              <a:t> </a:t>
            </a:r>
            <a:r>
              <a:rPr kumimoji="1" lang="en-US" altLang="zh-CN" sz="3200" dirty="0">
                <a:latin typeface="Apple Chancery" panose="03020702040506060504" pitchFamily="66" charset="-79"/>
                <a:cs typeface="Apple Chancery" panose="03020702040506060504" pitchFamily="66" charset="-79"/>
              </a:rPr>
              <a:t>design</a:t>
            </a:r>
            <a:endParaRPr kumimoji="1" lang="zh-CN" altLang="en-US" sz="32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lstStyle/>
          <a:p>
            <a:endParaRPr kumimoji="1" lang="en-US" altLang="zh-CN" dirty="0"/>
          </a:p>
          <a:p>
            <a:r>
              <a:rPr kumimoji="1" lang="zh-CN" altLang="en-US" dirty="0"/>
              <a:t>主讲教师：黄建伟</a:t>
            </a:r>
            <a:endParaRPr kumimoji="1" lang="zh-CN" altLang="en-US" dirty="0"/>
          </a:p>
        </p:txBody>
      </p:sp>
      <p:sp>
        <p:nvSpPr>
          <p:cNvPr id="4" name="文本框 3"/>
          <p:cNvSpPr txBox="1"/>
          <p:nvPr/>
        </p:nvSpPr>
        <p:spPr>
          <a:xfrm>
            <a:off x="470647" y="309282"/>
            <a:ext cx="2837330" cy="369332"/>
          </a:xfrm>
          <a:prstGeom prst="rect">
            <a:avLst/>
          </a:prstGeom>
          <a:noFill/>
        </p:spPr>
        <p:txBody>
          <a:bodyPr wrap="square" rtlCol="0">
            <a:spAutoFit/>
          </a:bodyPr>
          <a:lstStyle/>
          <a:p>
            <a:r>
              <a:rPr kumimoji="1" lang="zh-CN" altLang="en-US" dirty="0"/>
              <a:t>内工大研究生专业选修课</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Times New Roman" panose="02020503050405090304" pitchFamily="18" charset="0"/>
              </a:rPr>
              <a:t>多分支语句 </a:t>
            </a:r>
            <a:r>
              <a:rPr lang="en-US" altLang="zh-CN" b="1" dirty="0">
                <a:latin typeface="Times New Roman" panose="02020503050405090304" pitchFamily="18" charset="0"/>
              </a:rPr>
              <a:t>switch</a:t>
            </a:r>
            <a:endParaRPr kumimoji="1" lang="zh-CN" altLang="en-US" dirty="0"/>
          </a:p>
        </p:txBody>
      </p:sp>
      <p:sp>
        <p:nvSpPr>
          <p:cNvPr id="3" name="内容占位符 2"/>
          <p:cNvSpPr>
            <a:spLocks noGrp="1"/>
          </p:cNvSpPr>
          <p:nvPr>
            <p:ph idx="1"/>
          </p:nvPr>
        </p:nvSpPr>
        <p:spPr/>
        <p:txBody>
          <a:bodyPr>
            <a:normAutofit/>
          </a:bodyPr>
          <a:lstStyle/>
          <a:p>
            <a:pPr>
              <a:spcBef>
                <a:spcPct val="50000"/>
              </a:spcBef>
              <a:buClr>
                <a:schemeClr val="folHlink"/>
              </a:buClr>
              <a:buFont typeface="Wingdings" panose="05000000000000000000" pitchFamily="2" charset="2"/>
              <a:buChar char="§"/>
            </a:pPr>
            <a:r>
              <a:rPr lang="zh-CN" altLang="en-US" sz="2200" dirty="0">
                <a:latin typeface="Times New Roman" panose="02020503050405090304" pitchFamily="18" charset="0"/>
              </a:rPr>
              <a:t>表达式</a:t>
            </a:r>
            <a:r>
              <a:rPr lang="en-US" altLang="zh-CN" sz="2200" dirty="0">
                <a:latin typeface="Times New Roman" panose="02020503050405090304" pitchFamily="18" charset="0"/>
              </a:rPr>
              <a:t>expression</a:t>
            </a:r>
            <a:r>
              <a:rPr lang="zh-CN" altLang="en-US" sz="2200" dirty="0">
                <a:latin typeface="Times New Roman" panose="02020503050405090304" pitchFamily="18" charset="0"/>
              </a:rPr>
              <a:t>的返回值类型必须是这几种类型之一：</a:t>
            </a:r>
            <a:r>
              <a:rPr lang="en-US" altLang="zh-CN" sz="2200" dirty="0">
                <a:latin typeface="Times New Roman" panose="02020503050405090304" pitchFamily="18" charset="0"/>
              </a:rPr>
              <a:t>long</a:t>
            </a:r>
            <a:r>
              <a:rPr lang="zh-CN" altLang="en-US" sz="2200" dirty="0">
                <a:latin typeface="Times New Roman" panose="02020503050405090304" pitchFamily="18" charset="0"/>
              </a:rPr>
              <a:t>、</a:t>
            </a:r>
            <a:r>
              <a:rPr lang="en-US" altLang="zh-CN" sz="2200" dirty="0">
                <a:latin typeface="Times New Roman" panose="02020503050405090304" pitchFamily="18" charset="0"/>
              </a:rPr>
              <a:t>int</a:t>
            </a:r>
            <a:r>
              <a:rPr lang="zh-CN" altLang="en-US" sz="2200" dirty="0">
                <a:latin typeface="Times New Roman" panose="02020503050405090304" pitchFamily="18" charset="0"/>
              </a:rPr>
              <a:t>、</a:t>
            </a:r>
            <a:r>
              <a:rPr lang="en-US" altLang="zh-CN" sz="2200" dirty="0">
                <a:latin typeface="Times New Roman" panose="02020503050405090304" pitchFamily="18" charset="0"/>
              </a:rPr>
              <a:t>char</a:t>
            </a:r>
            <a:r>
              <a:rPr lang="zh-CN" altLang="en-US" sz="2200" dirty="0">
                <a:latin typeface="Times New Roman" panose="02020503050405090304" pitchFamily="18" charset="0"/>
              </a:rPr>
              <a:t>、</a:t>
            </a:r>
            <a:r>
              <a:rPr lang="en-US" altLang="zh-CN" sz="2200" dirty="0">
                <a:latin typeface="Times New Roman" panose="02020503050405090304" pitchFamily="18" charset="0"/>
              </a:rPr>
              <a:t>short</a:t>
            </a:r>
            <a:r>
              <a:rPr lang="zh-CN" altLang="en-US" sz="2200" dirty="0">
                <a:latin typeface="Times New Roman" panose="02020503050405090304" pitchFamily="18" charset="0"/>
              </a:rPr>
              <a:t>。</a:t>
            </a:r>
            <a:endParaRPr lang="en-US" altLang="zh-CN" sz="2200" dirty="0">
              <a:latin typeface="Times New Roman" panose="02020503050405090304" pitchFamily="18" charset="0"/>
            </a:endParaRPr>
          </a:p>
          <a:p>
            <a:pPr marL="0" indent="0">
              <a:spcBef>
                <a:spcPct val="50000"/>
              </a:spcBef>
              <a:buClr>
                <a:schemeClr val="folHlink"/>
              </a:buClr>
              <a:buNone/>
            </a:pPr>
            <a:endParaRPr lang="zh-CN" altLang="en-US" sz="2200" dirty="0">
              <a:latin typeface="Times New Roman" panose="02020503050405090304" pitchFamily="18" charset="0"/>
            </a:endParaRPr>
          </a:p>
          <a:p>
            <a:pPr>
              <a:spcBef>
                <a:spcPct val="50000"/>
              </a:spcBef>
              <a:buClr>
                <a:schemeClr val="folHlink"/>
              </a:buClr>
              <a:buFont typeface="Wingdings" panose="05000000000000000000" pitchFamily="2" charset="2"/>
              <a:buChar char="§"/>
            </a:pPr>
            <a:r>
              <a:rPr lang="zh-CN" altLang="en-US" sz="2200" dirty="0">
                <a:latin typeface="Times New Roman" panose="02020503050405090304" pitchFamily="18" charset="0"/>
              </a:rPr>
              <a:t> </a:t>
            </a:r>
            <a:r>
              <a:rPr lang="en-US" altLang="zh-CN" sz="2200" dirty="0">
                <a:latin typeface="Times New Roman" panose="02020503050405090304" pitchFamily="18" charset="0"/>
              </a:rPr>
              <a:t>case</a:t>
            </a:r>
            <a:r>
              <a:rPr lang="zh-CN" altLang="en-US" sz="2200" dirty="0">
                <a:latin typeface="Times New Roman" panose="02020503050405090304" pitchFamily="18" charset="0"/>
              </a:rPr>
              <a:t>子句中的值</a:t>
            </a:r>
            <a:r>
              <a:rPr lang="en-US" altLang="zh-CN" sz="2200" dirty="0">
                <a:latin typeface="Times New Roman" panose="02020503050405090304" pitchFamily="18" charset="0"/>
              </a:rPr>
              <a:t>value</a:t>
            </a:r>
            <a:r>
              <a:rPr lang="zh-CN" altLang="en-US" sz="2200" dirty="0">
                <a:latin typeface="Times New Roman" panose="02020503050405090304" pitchFamily="18" charset="0"/>
              </a:rPr>
              <a:t>必须是常量，而且所有</a:t>
            </a:r>
            <a:r>
              <a:rPr lang="en-US" altLang="zh-CN" sz="2200" dirty="0">
                <a:latin typeface="Times New Roman" panose="02020503050405090304" pitchFamily="18" charset="0"/>
              </a:rPr>
              <a:t>case</a:t>
            </a:r>
            <a:r>
              <a:rPr lang="zh-CN" altLang="en-US" sz="2200" dirty="0">
                <a:latin typeface="Times New Roman" panose="02020503050405090304" pitchFamily="18" charset="0"/>
              </a:rPr>
              <a:t>子句中的值应是不同的。</a:t>
            </a:r>
            <a:endParaRPr lang="en-US" altLang="zh-CN" sz="2200" dirty="0">
              <a:latin typeface="Times New Roman" panose="02020503050405090304" pitchFamily="18" charset="0"/>
            </a:endParaRPr>
          </a:p>
          <a:p>
            <a:pPr marL="0" indent="0">
              <a:spcBef>
                <a:spcPct val="50000"/>
              </a:spcBef>
              <a:buClr>
                <a:schemeClr val="folHlink"/>
              </a:buClr>
              <a:buNone/>
            </a:pPr>
            <a:endParaRPr lang="zh-CN" altLang="en-US" sz="2200" dirty="0">
              <a:latin typeface="Times New Roman" panose="02020503050405090304" pitchFamily="18" charset="0"/>
            </a:endParaRPr>
          </a:p>
          <a:p>
            <a:pPr>
              <a:spcBef>
                <a:spcPct val="20000"/>
              </a:spcBef>
              <a:buClr>
                <a:schemeClr val="folHlink"/>
              </a:buClr>
              <a:buFont typeface="Wingdings" panose="05000000000000000000" pitchFamily="2" charset="2"/>
              <a:buChar char="§"/>
            </a:pPr>
            <a:r>
              <a:rPr lang="zh-CN" altLang="en-US" sz="2200" dirty="0">
                <a:latin typeface="Times New Roman" panose="02020503050405090304" pitchFamily="18" charset="0"/>
              </a:rPr>
              <a:t> </a:t>
            </a:r>
            <a:r>
              <a:rPr lang="en-US" altLang="zh-CN" sz="2200" dirty="0">
                <a:latin typeface="Times New Roman" panose="02020503050405090304" pitchFamily="18" charset="0"/>
              </a:rPr>
              <a:t>default</a:t>
            </a:r>
            <a:r>
              <a:rPr lang="zh-CN" altLang="en-US" sz="2200" dirty="0">
                <a:latin typeface="Times New Roman" panose="02020503050405090304" pitchFamily="18" charset="0"/>
              </a:rPr>
              <a:t>子句是任选的。</a:t>
            </a:r>
            <a:endParaRPr lang="en-US" altLang="zh-CN" sz="2200" dirty="0">
              <a:latin typeface="Times New Roman" panose="02020503050405090304" pitchFamily="18" charset="0"/>
            </a:endParaRPr>
          </a:p>
          <a:p>
            <a:pPr marL="0" indent="0">
              <a:spcBef>
                <a:spcPct val="20000"/>
              </a:spcBef>
              <a:buClr>
                <a:schemeClr val="folHlink"/>
              </a:buClr>
              <a:buNone/>
            </a:pPr>
            <a:endParaRPr lang="zh-CN" altLang="en-US" sz="2200" dirty="0">
              <a:latin typeface="Times New Roman" panose="02020503050405090304" pitchFamily="18" charset="0"/>
            </a:endParaRPr>
          </a:p>
          <a:p>
            <a:pPr>
              <a:spcBef>
                <a:spcPct val="20000"/>
              </a:spcBef>
              <a:buClr>
                <a:schemeClr val="folHlink"/>
              </a:buClr>
              <a:buFont typeface="Wingdings" panose="05000000000000000000" pitchFamily="2" charset="2"/>
              <a:buChar char="§"/>
            </a:pPr>
            <a:r>
              <a:rPr lang="zh-CN" altLang="en-US" sz="2200" dirty="0">
                <a:latin typeface="Times New Roman" panose="02020503050405090304" pitchFamily="18" charset="0"/>
              </a:rPr>
              <a:t> </a:t>
            </a:r>
            <a:r>
              <a:rPr lang="en-US" altLang="zh-CN" sz="2200" dirty="0">
                <a:latin typeface="Times New Roman" panose="02020503050405090304" pitchFamily="18" charset="0"/>
              </a:rPr>
              <a:t>break</a:t>
            </a:r>
            <a:r>
              <a:rPr lang="zh-CN" altLang="en-US" sz="2200" dirty="0">
                <a:latin typeface="Times New Roman" panose="02020503050405090304" pitchFamily="18" charset="0"/>
              </a:rPr>
              <a:t>语句用来在执行完一个</a:t>
            </a:r>
            <a:r>
              <a:rPr lang="en-US" altLang="zh-CN" sz="2200" dirty="0">
                <a:latin typeface="Times New Roman" panose="02020503050405090304" pitchFamily="18" charset="0"/>
              </a:rPr>
              <a:t>case</a:t>
            </a:r>
            <a:r>
              <a:rPr lang="zh-CN" altLang="en-US" sz="2200" dirty="0">
                <a:latin typeface="Times New Roman" panose="02020503050405090304" pitchFamily="18" charset="0"/>
              </a:rPr>
              <a:t>分支后，使程序跳出</a:t>
            </a:r>
            <a:r>
              <a:rPr lang="en-US" altLang="zh-CN" sz="2200" dirty="0">
                <a:latin typeface="Times New Roman" panose="02020503050405090304" pitchFamily="18" charset="0"/>
              </a:rPr>
              <a:t>switch</a:t>
            </a:r>
            <a:r>
              <a:rPr lang="zh-CN" altLang="en-US" sz="2200" dirty="0">
                <a:latin typeface="Times New Roman" panose="02020503050405090304" pitchFamily="18" charset="0"/>
              </a:rPr>
              <a:t>语句，即终止</a:t>
            </a:r>
            <a:r>
              <a:rPr lang="en-US" altLang="zh-CN" sz="2200" dirty="0">
                <a:latin typeface="Times New Roman" panose="02020503050405090304" pitchFamily="18" charset="0"/>
              </a:rPr>
              <a:t>switch</a:t>
            </a:r>
            <a:r>
              <a:rPr lang="zh-CN" altLang="en-US" sz="2200" dirty="0">
                <a:latin typeface="Times New Roman" panose="02020503050405090304" pitchFamily="18" charset="0"/>
              </a:rPr>
              <a:t>语句的执行。</a:t>
            </a:r>
            <a:endParaRPr lang="en-US" altLang="zh-CN" sz="2200" dirty="0">
              <a:latin typeface="Times New Roman" panose="02020503050405090304" pitchFamily="18" charset="0"/>
            </a:endParaRPr>
          </a:p>
          <a:p>
            <a:pPr marL="0" indent="0">
              <a:spcBef>
                <a:spcPct val="20000"/>
              </a:spcBef>
              <a:buClr>
                <a:schemeClr val="folHlink"/>
              </a:buClr>
              <a:buNone/>
            </a:pPr>
            <a:endParaRPr lang="zh-CN" altLang="en-US" sz="2200" dirty="0">
              <a:latin typeface="Times New Roman" panose="02020503050405090304" pitchFamily="18" charset="0"/>
            </a:endParaRPr>
          </a:p>
          <a:p>
            <a:pPr>
              <a:spcBef>
                <a:spcPct val="20000"/>
              </a:spcBef>
              <a:buClr>
                <a:schemeClr val="folHlink"/>
              </a:buClr>
              <a:buNone/>
            </a:pPr>
            <a:r>
              <a:rPr lang="zh-CN" altLang="en-US" sz="2200" b="1" dirty="0">
                <a:solidFill>
                  <a:srgbClr val="FF0000"/>
                </a:solidFill>
                <a:latin typeface="Times New Roman" panose="02020503050405090304" pitchFamily="18" charset="0"/>
              </a:rPr>
              <a:t>（如果某个</a:t>
            </a:r>
            <a:r>
              <a:rPr lang="en-US" altLang="zh-CN" sz="2200" b="1" dirty="0">
                <a:solidFill>
                  <a:srgbClr val="FF0000"/>
                </a:solidFill>
                <a:latin typeface="Times New Roman" panose="02020503050405090304" pitchFamily="18" charset="0"/>
              </a:rPr>
              <a:t>case</a:t>
            </a:r>
            <a:r>
              <a:rPr lang="zh-CN" altLang="en-US" sz="2200" b="1" dirty="0">
                <a:solidFill>
                  <a:srgbClr val="FF0000"/>
                </a:solidFill>
                <a:latin typeface="Times New Roman" panose="02020503050405090304" pitchFamily="18" charset="0"/>
              </a:rPr>
              <a:t>分支后没有</a:t>
            </a:r>
            <a:r>
              <a:rPr lang="en-US" altLang="zh-CN" sz="2200" b="1" dirty="0">
                <a:solidFill>
                  <a:srgbClr val="FF0000"/>
                </a:solidFill>
                <a:latin typeface="Times New Roman" panose="02020503050405090304" pitchFamily="18" charset="0"/>
              </a:rPr>
              <a:t>break</a:t>
            </a:r>
            <a:r>
              <a:rPr lang="zh-CN" altLang="en-US" sz="2200" b="1" dirty="0">
                <a:solidFill>
                  <a:srgbClr val="FF0000"/>
                </a:solidFill>
                <a:latin typeface="Times New Roman" panose="02020503050405090304" pitchFamily="18" charset="0"/>
              </a:rPr>
              <a:t>语句，程序将不再做比较而执行下一个分支）</a:t>
            </a:r>
            <a:endParaRPr lang="zh-CN" altLang="en-US" sz="2200" b="1" i="1" dirty="0">
              <a:solidFill>
                <a:srgbClr val="FF0000"/>
              </a:solidFill>
              <a:latin typeface="Times New Roman" panose="02020503050405090304" pitchFamily="18" charset="0"/>
            </a:endParaRPr>
          </a:p>
          <a:p>
            <a:pPr>
              <a:spcBef>
                <a:spcPct val="20000"/>
              </a:spcBef>
              <a:buClr>
                <a:schemeClr val="folHlink"/>
              </a:buClr>
              <a:buFont typeface="Wingdings" panose="05000000000000000000" pitchFamily="2" charset="2"/>
              <a:buChar char="§"/>
            </a:pPr>
            <a:r>
              <a:rPr lang="zh-CN" altLang="en-US" sz="2200" dirty="0">
                <a:latin typeface="Times New Roman" panose="02020503050405090304" pitchFamily="18" charset="0"/>
              </a:rPr>
              <a:t> </a:t>
            </a:r>
            <a:r>
              <a:rPr lang="en-US" altLang="zh-CN" sz="2200" dirty="0">
                <a:latin typeface="Times New Roman" panose="02020503050405090304" pitchFamily="18" charset="0"/>
              </a:rPr>
              <a:t>switch</a:t>
            </a:r>
            <a:r>
              <a:rPr lang="zh-CN" altLang="en-US" sz="2200" dirty="0">
                <a:latin typeface="Times New Roman" panose="02020503050405090304" pitchFamily="18" charset="0"/>
              </a:rPr>
              <a:t>语句的功能可以用</a:t>
            </a:r>
            <a:r>
              <a:rPr lang="en-US" altLang="zh-CN" sz="2200" dirty="0">
                <a:latin typeface="Times New Roman" panose="02020503050405090304" pitchFamily="18" charset="0"/>
              </a:rPr>
              <a:t>if-else</a:t>
            </a:r>
            <a:r>
              <a:rPr lang="zh-CN" altLang="en-US" sz="2200" dirty="0">
                <a:latin typeface="Times New Roman" panose="02020503050405090304" pitchFamily="18" charset="0"/>
              </a:rPr>
              <a:t>语句来实现，但某些情况下，使用</a:t>
            </a:r>
            <a:r>
              <a:rPr lang="en-US" altLang="zh-CN" sz="2200" dirty="0">
                <a:solidFill>
                  <a:srgbClr val="FF0000"/>
                </a:solidFill>
                <a:latin typeface="Times New Roman" panose="02020503050405090304" pitchFamily="18" charset="0"/>
              </a:rPr>
              <a:t>switch</a:t>
            </a:r>
            <a:r>
              <a:rPr lang="zh-CN" altLang="en-US" sz="2200" dirty="0">
                <a:solidFill>
                  <a:srgbClr val="FF0000"/>
                </a:solidFill>
                <a:latin typeface="Times New Roman" panose="02020503050405090304" pitchFamily="18" charset="0"/>
              </a:rPr>
              <a:t>语句更简炼</a:t>
            </a:r>
            <a:r>
              <a:rPr lang="zh-CN" altLang="en-US" sz="2200" dirty="0">
                <a:latin typeface="Times New Roman" panose="02020503050405090304" pitchFamily="18" charset="0"/>
              </a:rPr>
              <a:t>。</a:t>
            </a:r>
            <a:endParaRPr lang="zh-CN" altLang="en-US" sz="2200" dirty="0">
              <a:latin typeface="Times New Roman" panose="02020503050405090304" pitchFamily="18" charset="0"/>
            </a:endParaRPr>
          </a:p>
          <a:p>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a:t>
            </a:r>
            <a:r>
              <a:rPr kumimoji="1" lang="en-US" altLang="zh-CN" dirty="0"/>
              <a:t>Switch</a:t>
            </a:r>
            <a:endParaRPr kumimoji="1" lang="zh-CN" altLang="en-US" dirty="0"/>
          </a:p>
        </p:txBody>
      </p:sp>
      <p:sp>
        <p:nvSpPr>
          <p:cNvPr id="3" name="内容占位符 2"/>
          <p:cNvSpPr>
            <a:spLocks noGrp="1"/>
          </p:cNvSpPr>
          <p:nvPr>
            <p:ph idx="1"/>
          </p:nvPr>
        </p:nvSpPr>
        <p:spPr/>
        <p:txBody>
          <a:bodyPr/>
          <a:lstStyle/>
          <a:p>
            <a:r>
              <a:rPr kumimoji="1" lang="en-US" altLang="zh-CN" dirty="0"/>
              <a:t>float</a:t>
            </a:r>
            <a:r>
              <a:rPr kumimoji="1" lang="zh-CN" altLang="en-US" dirty="0"/>
              <a:t>类型能否做条件？</a:t>
            </a:r>
            <a:r>
              <a:rPr kumimoji="1" lang="zh-CN" altLang="en-US" dirty="0">
                <a:solidFill>
                  <a:srgbClr val="C00000"/>
                </a:solidFill>
              </a:rPr>
              <a:t>不可以！</a:t>
            </a:r>
            <a:r>
              <a:rPr kumimoji="1" lang="en-US" altLang="zh-CN" dirty="0">
                <a:solidFill>
                  <a:srgbClr val="C00000"/>
                </a:solidFill>
              </a:rPr>
              <a:t>float</a:t>
            </a:r>
            <a:r>
              <a:rPr kumimoji="1" lang="zh-CN" altLang="en-US" dirty="0">
                <a:solidFill>
                  <a:srgbClr val="C00000"/>
                </a:solidFill>
              </a:rPr>
              <a:t>不可以用</a:t>
            </a:r>
            <a:r>
              <a:rPr kumimoji="1" lang="en-US" altLang="zh-CN" dirty="0">
                <a:solidFill>
                  <a:srgbClr val="C00000"/>
                </a:solidFill>
              </a:rPr>
              <a:t>==</a:t>
            </a:r>
            <a:endParaRPr kumimoji="1" lang="en-US" altLang="zh-CN" dirty="0">
              <a:solidFill>
                <a:srgbClr val="C00000"/>
              </a:solidFill>
            </a:endParaRPr>
          </a:p>
          <a:p>
            <a:pPr marL="0" indent="0">
              <a:buNone/>
            </a:pPr>
            <a:r>
              <a:rPr kumimoji="1" lang="zh-CN" altLang="en-US" dirty="0"/>
              <a:t>  </a:t>
            </a:r>
            <a:endParaRPr kumimoji="1" lang="en-US" altLang="zh-CN" dirty="0">
              <a:solidFill>
                <a:srgbClr val="FF0000"/>
              </a:solidFill>
            </a:endParaRPr>
          </a:p>
          <a:p>
            <a:r>
              <a:rPr kumimoji="1" lang="zh-CN" altLang="en-US" dirty="0"/>
              <a:t>好的程序员应该注意加“</a:t>
            </a:r>
            <a:r>
              <a:rPr kumimoji="1" lang="en-US" altLang="zh-CN" dirty="0"/>
              <a:t>default</a:t>
            </a:r>
            <a:r>
              <a:rPr kumimoji="1" lang="zh-CN" altLang="en-US" dirty="0"/>
              <a:t>”</a:t>
            </a:r>
            <a:r>
              <a:rPr kumimoji="1" lang="en-US" altLang="zh-CN" dirty="0"/>
              <a:t>,</a:t>
            </a:r>
            <a:r>
              <a:rPr kumimoji="1" lang="zh-CN" altLang="en-US" dirty="0"/>
              <a:t>和有效利用“</a:t>
            </a:r>
            <a:r>
              <a:rPr kumimoji="1" lang="en-US" altLang="zh-CN" dirty="0"/>
              <a:t>break</a:t>
            </a:r>
            <a:r>
              <a:rPr kumimoji="1" lang="zh-CN" altLang="en-US" dirty="0"/>
              <a:t>”</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循环语句</a:t>
            </a:r>
            <a:endParaRPr kumimoji="1" lang="zh-CN" altLang="en-US" dirty="0"/>
          </a:p>
        </p:txBody>
      </p:sp>
      <p:sp>
        <p:nvSpPr>
          <p:cNvPr id="3" name="内容占位符 2"/>
          <p:cNvSpPr>
            <a:spLocks noGrp="1"/>
          </p:cNvSpPr>
          <p:nvPr>
            <p:ph idx="1"/>
          </p:nvPr>
        </p:nvSpPr>
        <p:spPr/>
        <p:txBody>
          <a:bodyPr/>
          <a:lstStyle/>
          <a:p>
            <a:pPr>
              <a:buSzPct val="40000"/>
              <a:buFont typeface="Wingdings" panose="05000000000000000000" pitchFamily="2" charset="2"/>
              <a:buChar char="n"/>
            </a:pPr>
            <a:r>
              <a:rPr kumimoji="1" lang="en-US" altLang="zh-CN" dirty="0"/>
              <a:t>while</a:t>
            </a:r>
            <a:endParaRPr kumimoji="1" lang="en-US" altLang="zh-CN" dirty="0"/>
          </a:p>
          <a:p>
            <a:pPr>
              <a:buSzPct val="40000"/>
              <a:buFont typeface="Wingdings" panose="05000000000000000000" pitchFamily="2" charset="2"/>
              <a:buChar char="n"/>
            </a:pPr>
            <a:endParaRPr kumimoji="1" lang="en-US" altLang="zh-CN" dirty="0"/>
          </a:p>
          <a:p>
            <a:pPr>
              <a:buSzPct val="40000"/>
              <a:buFont typeface="Wingdings" panose="05000000000000000000" pitchFamily="2" charset="2"/>
              <a:buChar char="n"/>
            </a:pPr>
            <a:r>
              <a:rPr kumimoji="1" lang="en-US" altLang="zh-CN" dirty="0"/>
              <a:t>do-While</a:t>
            </a:r>
            <a:endParaRPr kumimoji="1" lang="en-US" altLang="zh-CN" dirty="0"/>
          </a:p>
          <a:p>
            <a:pPr>
              <a:buSzPct val="40000"/>
              <a:buFont typeface="Wingdings" panose="05000000000000000000" pitchFamily="2" charset="2"/>
              <a:buChar char="n"/>
            </a:pPr>
            <a:endParaRPr kumimoji="1" lang="en-US" altLang="zh-CN" dirty="0"/>
          </a:p>
          <a:p>
            <a:pPr>
              <a:buSzPct val="40000"/>
              <a:buFont typeface="Wingdings" panose="05000000000000000000" pitchFamily="2" charset="2"/>
              <a:buChar char="n"/>
            </a:pPr>
            <a:r>
              <a:rPr kumimoji="1" lang="en-US" altLang="zh-CN" dirty="0"/>
              <a:t>for</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关于循环语句</a:t>
            </a:r>
            <a:endParaRPr kumimoji="1" lang="zh-CN" altLang="en-US" dirty="0"/>
          </a:p>
        </p:txBody>
      </p:sp>
      <p:sp>
        <p:nvSpPr>
          <p:cNvPr id="3" name="内容占位符 2"/>
          <p:cNvSpPr>
            <a:spLocks noGrp="1"/>
          </p:cNvSpPr>
          <p:nvPr>
            <p:ph idx="1"/>
          </p:nvPr>
        </p:nvSpPr>
        <p:spPr/>
        <p:txBody>
          <a:bodyPr/>
          <a:lstStyle/>
          <a:p>
            <a:pPr marL="514350" indent="-514350">
              <a:buAutoNum type="arabicPeriod"/>
            </a:pPr>
            <a:endParaRPr kumimoji="1" lang="en-US" altLang="zh-CN" dirty="0"/>
          </a:p>
          <a:p>
            <a:pPr marL="514350" indent="-514350">
              <a:buFont typeface="+mj-ea"/>
              <a:buAutoNum type="circleNumDbPlain"/>
            </a:pPr>
            <a:r>
              <a:rPr kumimoji="1" lang="zh-CN" altLang="en-US" dirty="0"/>
              <a:t>注意会用</a:t>
            </a:r>
            <a:r>
              <a:rPr kumimoji="1" lang="en-US" altLang="zh-CN" dirty="0"/>
              <a:t>break</a:t>
            </a:r>
            <a:r>
              <a:rPr kumimoji="1" lang="zh-CN" altLang="en-US" dirty="0"/>
              <a:t> </a:t>
            </a:r>
            <a:r>
              <a:rPr kumimoji="1" lang="en-US" altLang="zh-CN" dirty="0"/>
              <a:t>\</a:t>
            </a:r>
            <a:r>
              <a:rPr kumimoji="1" lang="zh-CN" altLang="en-US" dirty="0"/>
              <a:t> </a:t>
            </a:r>
            <a:r>
              <a:rPr kumimoji="1" lang="en-US" altLang="zh-CN" dirty="0"/>
              <a:t>continue</a:t>
            </a:r>
            <a:r>
              <a:rPr kumimoji="1" lang="zh-CN" altLang="en-US" dirty="0"/>
              <a:t>，尤其在嵌套循环中，注意跳出位置。</a:t>
            </a:r>
            <a:endParaRPr kumimoji="1" lang="en-US" altLang="zh-CN" dirty="0"/>
          </a:p>
          <a:p>
            <a:pPr marL="514350" indent="-514350">
              <a:buFont typeface="+mj-ea"/>
              <a:buAutoNum type="circleNumDbPlain"/>
            </a:pPr>
            <a:r>
              <a:rPr kumimoji="1" lang="en-US" altLang="zh-CN" dirty="0"/>
              <a:t>2.</a:t>
            </a:r>
            <a:r>
              <a:rPr kumimoji="1" lang="zh-CN" altLang="en-US" dirty="0"/>
              <a:t> </a:t>
            </a:r>
            <a:r>
              <a:rPr kumimoji="1" lang="en-US" altLang="zh-CN" dirty="0"/>
              <a:t>for</a:t>
            </a:r>
            <a:r>
              <a:rPr kumimoji="1" lang="zh-CN" altLang="en-US" dirty="0"/>
              <a:t>语句中最后执行首句括号里的最后一个表达式。  </a:t>
            </a:r>
            <a:endParaRPr kumimoji="1" lang="en-US" altLang="zh-CN" dirty="0"/>
          </a:p>
          <a:p>
            <a:pPr marL="0" indent="0">
              <a:buNone/>
            </a:pP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t>
            </a:r>
            <a:r>
              <a:rPr kumimoji="1" lang="zh-CN" altLang="en-US" dirty="0"/>
              <a:t>语言的数组</a:t>
            </a:r>
            <a:endParaRPr kumimoji="1" lang="zh-CN" altLang="en-US" dirty="0"/>
          </a:p>
        </p:txBody>
      </p:sp>
      <p:sp>
        <p:nvSpPr>
          <p:cNvPr id="3" name="内容占位符 2"/>
          <p:cNvSpPr>
            <a:spLocks noGrp="1"/>
          </p:cNvSpPr>
          <p:nvPr>
            <p:ph idx="1"/>
          </p:nvPr>
        </p:nvSpPr>
        <p:spPr/>
        <p:txBody>
          <a:bodyPr/>
          <a:lstStyle/>
          <a:p>
            <a:r>
              <a:rPr kumimoji="1" lang="en-US" altLang="zh-CN" dirty="0"/>
              <a:t>C</a:t>
            </a:r>
            <a:r>
              <a:rPr kumimoji="1" lang="zh-CN" altLang="en-US" dirty="0"/>
              <a:t>语言中数组是不可变长的，数组名称默认可以理解成指针</a:t>
            </a:r>
            <a:endParaRPr kumimoji="1" lang="en-US" altLang="zh-CN" dirty="0"/>
          </a:p>
          <a:p>
            <a:pPr marL="0" indent="0">
              <a:buNone/>
            </a:pPr>
            <a:r>
              <a:rPr kumimoji="1" lang="en-US" altLang="zh-CN" dirty="0"/>
              <a:t>int</a:t>
            </a:r>
            <a:r>
              <a:rPr kumimoji="1" lang="zh-CN" altLang="en-US" dirty="0"/>
              <a:t> </a:t>
            </a:r>
            <a:r>
              <a:rPr kumimoji="1" lang="en-US" altLang="zh-CN" dirty="0"/>
              <a:t>p[4]</a:t>
            </a:r>
            <a:r>
              <a:rPr kumimoji="1" lang="zh-CN" altLang="en-US" dirty="0"/>
              <a:t> </a:t>
            </a:r>
            <a:r>
              <a:rPr kumimoji="1" lang="en-US" altLang="zh-CN" dirty="0"/>
              <a:t>=</a:t>
            </a:r>
            <a:r>
              <a:rPr kumimoji="1" lang="zh-CN" altLang="en-US" dirty="0"/>
              <a:t> </a:t>
            </a:r>
            <a:r>
              <a:rPr kumimoji="1" lang="en-US" altLang="zh-CN" dirty="0"/>
              <a:t>{0,1,2,3,4}</a:t>
            </a:r>
            <a:endParaRPr kumimoji="1" lang="en-US" altLang="zh-CN" dirty="0"/>
          </a:p>
          <a:p>
            <a:pPr marL="0" indent="0">
              <a:buNone/>
            </a:pPr>
            <a:r>
              <a:rPr kumimoji="1" lang="en-US" altLang="zh-CN" dirty="0"/>
              <a:t>p</a:t>
            </a:r>
            <a:r>
              <a:rPr kumimoji="1" lang="zh-CN" altLang="en-US" dirty="0"/>
              <a:t>可看成指针</a:t>
            </a:r>
            <a:r>
              <a:rPr kumimoji="1" lang="en-US" altLang="zh-CN" dirty="0"/>
              <a:t>,p</a:t>
            </a:r>
            <a:r>
              <a:rPr kumimoji="1" lang="en-US" altLang="zh-CN" dirty="0">
                <a:sym typeface="Wingdings" panose="05000000000000000000" pitchFamily="2" charset="2"/>
              </a:rPr>
              <a:t>&amp;(p[0])</a:t>
            </a:r>
            <a:r>
              <a:rPr kumimoji="1" lang="zh-CN" altLang="en-US" dirty="0"/>
              <a:t>  </a:t>
            </a:r>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t>
            </a:r>
            <a:r>
              <a:rPr kumimoji="1" lang="zh-CN" altLang="en-US" dirty="0"/>
              <a:t>语言中库函数</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t>标准头文件包括：</a:t>
            </a:r>
            <a:endParaRPr lang="zh-CN" altLang="en-US" dirty="0"/>
          </a:p>
          <a:p>
            <a:pPr marL="0" indent="0">
              <a:buNone/>
            </a:pPr>
            <a:r>
              <a:rPr lang="en-US" altLang="zh-CN" i="1" dirty="0"/>
              <a:t>&lt;</a:t>
            </a:r>
            <a:r>
              <a:rPr lang="en-US" altLang="zh-CN" i="1" dirty="0" err="1"/>
              <a:t>asset.h</a:t>
            </a:r>
            <a:r>
              <a:rPr lang="en-US" altLang="zh-CN" i="1" dirty="0"/>
              <a:t>&gt;      &lt;</a:t>
            </a:r>
            <a:r>
              <a:rPr lang="en-US" altLang="zh-CN" i="1" dirty="0" err="1"/>
              <a:t>ctype.h</a:t>
            </a:r>
            <a:r>
              <a:rPr lang="en-US" altLang="zh-CN" i="1" dirty="0"/>
              <a:t>&gt;       &lt;</a:t>
            </a:r>
            <a:r>
              <a:rPr lang="en-US" altLang="zh-CN" i="1" dirty="0" err="1"/>
              <a:t>errno.h</a:t>
            </a:r>
            <a:r>
              <a:rPr lang="en-US" altLang="zh-CN" i="1" dirty="0"/>
              <a:t>&gt;       &lt;</a:t>
            </a:r>
            <a:r>
              <a:rPr lang="en-US" altLang="zh-CN" i="1" dirty="0" err="1"/>
              <a:t>float.h</a:t>
            </a:r>
            <a:r>
              <a:rPr lang="en-US" altLang="zh-CN" i="1" dirty="0"/>
              <a:t>&gt;  </a:t>
            </a:r>
            <a:endParaRPr lang="en-US" altLang="zh-CN" dirty="0"/>
          </a:p>
          <a:p>
            <a:pPr marL="0" indent="0">
              <a:buNone/>
            </a:pPr>
            <a:r>
              <a:rPr lang="en-US" altLang="zh-CN" i="1" dirty="0"/>
              <a:t>&lt;</a:t>
            </a:r>
            <a:r>
              <a:rPr lang="en-US" altLang="zh-CN" i="1" dirty="0" err="1"/>
              <a:t>limits.h</a:t>
            </a:r>
            <a:r>
              <a:rPr lang="en-US" altLang="zh-CN" i="1" dirty="0"/>
              <a:t>&gt;      &lt;</a:t>
            </a:r>
            <a:r>
              <a:rPr lang="en-US" altLang="zh-CN" i="1" dirty="0" err="1"/>
              <a:t>locale.h</a:t>
            </a:r>
            <a:r>
              <a:rPr lang="en-US" altLang="zh-CN" i="1" dirty="0"/>
              <a:t>&gt;       &lt;</a:t>
            </a:r>
            <a:r>
              <a:rPr lang="en-US" altLang="zh-CN" i="1" dirty="0" err="1"/>
              <a:t>math.h</a:t>
            </a:r>
            <a:r>
              <a:rPr lang="en-US" altLang="zh-CN" i="1" dirty="0"/>
              <a:t>&gt;        &lt;</a:t>
            </a:r>
            <a:r>
              <a:rPr lang="en-US" altLang="zh-CN" i="1" dirty="0" err="1"/>
              <a:t>setjmp.h</a:t>
            </a:r>
            <a:r>
              <a:rPr lang="en-US" altLang="zh-CN" i="1" dirty="0"/>
              <a:t>&gt; </a:t>
            </a:r>
            <a:endParaRPr lang="en-US" altLang="zh-CN" dirty="0"/>
          </a:p>
          <a:p>
            <a:pPr marL="0" indent="0">
              <a:buNone/>
            </a:pPr>
            <a:r>
              <a:rPr lang="en-US" altLang="zh-CN" i="1" dirty="0"/>
              <a:t>&lt;</a:t>
            </a:r>
            <a:r>
              <a:rPr lang="en-US" altLang="zh-CN" i="1" dirty="0" err="1"/>
              <a:t>signal.h</a:t>
            </a:r>
            <a:r>
              <a:rPr lang="en-US" altLang="zh-CN" i="1" dirty="0"/>
              <a:t>&gt;     &lt;</a:t>
            </a:r>
            <a:r>
              <a:rPr lang="en-US" altLang="zh-CN" i="1" dirty="0" err="1"/>
              <a:t>stdarg.h</a:t>
            </a:r>
            <a:r>
              <a:rPr lang="en-US" altLang="zh-CN" i="1" dirty="0"/>
              <a:t>&gt;      &lt;</a:t>
            </a:r>
            <a:r>
              <a:rPr lang="en-US" altLang="zh-CN" i="1" dirty="0" err="1"/>
              <a:t>stddef.h</a:t>
            </a:r>
            <a:r>
              <a:rPr lang="en-US" altLang="zh-CN" i="1" dirty="0"/>
              <a:t>&gt;      &lt;</a:t>
            </a:r>
            <a:r>
              <a:rPr lang="en-US" altLang="zh-CN" i="1" dirty="0" err="1"/>
              <a:t>stdlib.h</a:t>
            </a:r>
            <a:r>
              <a:rPr lang="en-US" altLang="zh-CN" i="1" dirty="0"/>
              <a:t>&gt;</a:t>
            </a:r>
            <a:endParaRPr lang="en-US" altLang="zh-CN" dirty="0"/>
          </a:p>
          <a:p>
            <a:pPr marL="0" indent="0">
              <a:buNone/>
            </a:pPr>
            <a:r>
              <a:rPr lang="en-US" altLang="zh-CN" i="1" dirty="0"/>
              <a:t>&lt;</a:t>
            </a:r>
            <a:r>
              <a:rPr lang="en-US" altLang="zh-CN" i="1" dirty="0" err="1"/>
              <a:t>stdio.h</a:t>
            </a:r>
            <a:r>
              <a:rPr lang="en-US" altLang="zh-CN" i="1" dirty="0"/>
              <a:t>&gt;      &lt;</a:t>
            </a:r>
            <a:r>
              <a:rPr lang="en-US" altLang="zh-CN" i="1" dirty="0" err="1"/>
              <a:t>string.h</a:t>
            </a:r>
            <a:r>
              <a:rPr lang="en-US" altLang="zh-CN" i="1" dirty="0"/>
              <a:t>&gt;        &lt;</a:t>
            </a:r>
            <a:r>
              <a:rPr lang="en-US" altLang="zh-CN" i="1" dirty="0" err="1"/>
              <a:t>time.h</a:t>
            </a:r>
            <a:r>
              <a:rPr lang="en-US" altLang="zh-CN" i="1" dirty="0"/>
              <a:t>&gt;</a:t>
            </a:r>
            <a:endParaRPr lang="en-US" altLang="zh-CN" dirty="0"/>
          </a:p>
          <a:p>
            <a:pPr marL="0" indent="0">
              <a:buNone/>
            </a:pPr>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1" dirty="0"/>
              <a:t>标准定义（</a:t>
            </a:r>
            <a:r>
              <a:rPr lang="en-US" altLang="zh-CN" b="1" i="1" dirty="0"/>
              <a:t>&lt;</a:t>
            </a:r>
            <a:r>
              <a:rPr lang="en-US" altLang="zh-CN" b="1" i="1" dirty="0" err="1"/>
              <a:t>stddef.h</a:t>
            </a:r>
            <a:r>
              <a:rPr lang="en-US" altLang="zh-CN" b="1" i="1" dirty="0"/>
              <a:t>&gt;</a:t>
            </a:r>
            <a:r>
              <a:rPr lang="zh-CN" altLang="en-US" b="1" i="1" dirty="0"/>
              <a:t>）</a:t>
            </a:r>
            <a:r>
              <a:rPr lang="en-US" altLang="zh-CN" dirty="0"/>
              <a:t> </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sz="1600" dirty="0"/>
              <a:t>包含了标准库的一些常用定义，</a:t>
            </a:r>
            <a:endParaRPr lang="en-US" altLang="zh-CN" sz="1600" dirty="0"/>
          </a:p>
          <a:p>
            <a:pPr marL="0" indent="0">
              <a:buNone/>
            </a:pPr>
            <a:r>
              <a:rPr lang="zh-CN" altLang="en-US" sz="1600" dirty="0"/>
              <a:t>无论我们包含哪个标准头文件，</a:t>
            </a:r>
            <a:r>
              <a:rPr lang="en-US" altLang="zh-CN" sz="1600" dirty="0"/>
              <a:t>&lt;</a:t>
            </a:r>
            <a:r>
              <a:rPr lang="en-US" altLang="zh-CN" sz="1600" dirty="0" err="1"/>
              <a:t>stddef.h</a:t>
            </a:r>
            <a:r>
              <a:rPr lang="en-US" altLang="zh-CN" sz="1600" dirty="0"/>
              <a:t>&gt;</a:t>
            </a:r>
            <a:r>
              <a:rPr lang="zh-CN" altLang="en-US" sz="1600" dirty="0"/>
              <a:t>都会被自动包含进来。</a:t>
            </a:r>
            <a:endParaRPr lang="zh-CN" altLang="en-US" sz="1600" dirty="0"/>
          </a:p>
          <a:p>
            <a:pPr marL="0" indent="0">
              <a:buNone/>
            </a:pPr>
            <a:r>
              <a:rPr lang="zh-CN" altLang="en-US" sz="1600" dirty="0"/>
              <a:t>    这个文件里定义：</a:t>
            </a:r>
            <a:endParaRPr lang="zh-CN" altLang="en-US" sz="1600" dirty="0"/>
          </a:p>
          <a:p>
            <a:pPr marL="0" indent="0">
              <a:buNone/>
            </a:pPr>
            <a:r>
              <a:rPr lang="zh-CN" altLang="en-US" sz="1600" dirty="0"/>
              <a:t>  类型</a:t>
            </a:r>
            <a:r>
              <a:rPr lang="en-US" altLang="zh-CN" sz="1600" dirty="0" err="1"/>
              <a:t>size_t</a:t>
            </a:r>
            <a:r>
              <a:rPr lang="en-US" altLang="zh-CN" sz="1600" dirty="0"/>
              <a:t>   </a:t>
            </a:r>
            <a:r>
              <a:rPr lang="zh-CN" altLang="en-US" sz="1600" dirty="0"/>
              <a:t>（</a:t>
            </a:r>
            <a:r>
              <a:rPr lang="en-US" altLang="zh-CN" sz="1600" dirty="0" err="1"/>
              <a:t>sizeof</a:t>
            </a:r>
            <a:r>
              <a:rPr lang="zh-CN" altLang="en-US" sz="1600" dirty="0"/>
              <a:t>运算符的结果类型，是某个无符号整型）；</a:t>
            </a:r>
            <a:endParaRPr lang="zh-CN" altLang="en-US" sz="1600" dirty="0"/>
          </a:p>
          <a:p>
            <a:pPr marL="0" indent="0">
              <a:buNone/>
            </a:pPr>
            <a:r>
              <a:rPr lang="zh-CN" altLang="en-US" sz="1600" dirty="0"/>
              <a:t>  类型</a:t>
            </a:r>
            <a:r>
              <a:rPr lang="en-US" altLang="zh-CN" sz="1600" dirty="0" err="1"/>
              <a:t>ptrdiff_t</a:t>
            </a:r>
            <a:r>
              <a:rPr lang="zh-CN" altLang="en-US" sz="1600" dirty="0"/>
              <a:t>（两个指针相减运算的结果类型，是某个有符号整型）；</a:t>
            </a:r>
            <a:endParaRPr lang="zh-CN" altLang="en-US" sz="1600" dirty="0"/>
          </a:p>
          <a:p>
            <a:pPr marL="0" indent="0">
              <a:buNone/>
            </a:pPr>
            <a:r>
              <a:rPr lang="zh-CN" altLang="en-US" sz="1600" dirty="0"/>
              <a:t>  类型</a:t>
            </a:r>
            <a:r>
              <a:rPr lang="en-US" altLang="zh-CN" sz="1600" dirty="0" err="1"/>
              <a:t>wchar_t</a:t>
            </a:r>
            <a:r>
              <a:rPr lang="en-US" altLang="zh-CN" sz="1600" dirty="0"/>
              <a:t>  </a:t>
            </a:r>
            <a:r>
              <a:rPr lang="zh-CN" altLang="en-US" sz="1600" dirty="0"/>
              <a:t>（宽字符类型，是一个整型，其中足以存放本系统所支持的所有本地环境中的字符集的所有编码值。这里还保证空字符的编码值为</a:t>
            </a:r>
            <a:r>
              <a:rPr lang="en-US" altLang="zh-CN" sz="1600" dirty="0"/>
              <a:t>0</a:t>
            </a:r>
            <a:r>
              <a:rPr lang="zh-CN" altLang="en-US" sz="1600" dirty="0"/>
              <a:t>）；</a:t>
            </a:r>
            <a:endParaRPr lang="zh-CN" altLang="en-US" sz="1600" dirty="0"/>
          </a:p>
          <a:p>
            <a:pPr marL="0" indent="0">
              <a:buNone/>
            </a:pPr>
            <a:r>
              <a:rPr lang="zh-CN" altLang="en-US" sz="1600" dirty="0"/>
              <a:t>  符号常量</a:t>
            </a:r>
            <a:r>
              <a:rPr lang="en-US" altLang="zh-CN" sz="1600" dirty="0"/>
              <a:t>NULL  </a:t>
            </a:r>
            <a:r>
              <a:rPr lang="zh-CN" altLang="en-US" sz="1600" dirty="0"/>
              <a:t>（空指针值）；</a:t>
            </a:r>
            <a:endParaRPr lang="zh-CN" altLang="en-US" sz="1600" dirty="0"/>
          </a:p>
          <a:p>
            <a:pPr marL="0" indent="0">
              <a:buNone/>
            </a:pPr>
            <a:r>
              <a:rPr lang="zh-CN" altLang="en-US" sz="1600" dirty="0"/>
              <a:t>  宏</a:t>
            </a:r>
            <a:r>
              <a:rPr lang="en-US" altLang="zh-CN" sz="1600" dirty="0" err="1"/>
              <a:t>offsetor</a:t>
            </a:r>
            <a:r>
              <a:rPr lang="en-US" altLang="zh-CN" sz="1600" dirty="0"/>
              <a:t>   </a:t>
            </a:r>
            <a:r>
              <a:rPr lang="zh-CN" altLang="en-US" sz="1600" dirty="0"/>
              <a:t>（这是一个带参数的宏，第一个参数应是一个结构类型，第二个参数应是结构成员名。</a:t>
            </a:r>
            <a:r>
              <a:rPr lang="en-US" altLang="zh-CN" sz="1600" dirty="0" err="1"/>
              <a:t>offsetor</a:t>
            </a:r>
            <a:r>
              <a:rPr lang="en-US" altLang="zh-CN" sz="1600" dirty="0"/>
              <a:t>(</a:t>
            </a:r>
            <a:r>
              <a:rPr lang="en-US" altLang="zh-CN" sz="1600" dirty="0" err="1"/>
              <a:t>s,m</a:t>
            </a:r>
            <a:r>
              <a:rPr lang="en-US" altLang="zh-CN" sz="1600" dirty="0"/>
              <a:t>)</a:t>
            </a:r>
            <a:r>
              <a:rPr lang="zh-CN" altLang="en-US" sz="1600" dirty="0"/>
              <a:t>求出成员</a:t>
            </a:r>
            <a:r>
              <a:rPr lang="en-US" altLang="zh-CN" sz="1600" dirty="0"/>
              <a:t>m</a:t>
            </a:r>
            <a:r>
              <a:rPr lang="zh-CN" altLang="en-US" sz="1600" dirty="0"/>
              <a:t>在结构类型</a:t>
            </a:r>
            <a:r>
              <a:rPr lang="en-US" altLang="zh-CN" sz="1600" dirty="0"/>
              <a:t>t</a:t>
            </a:r>
            <a:r>
              <a:rPr lang="zh-CN" altLang="en-US" sz="1600" dirty="0"/>
              <a:t>的变量里的偏移量）。</a:t>
            </a:r>
            <a:endParaRPr lang="zh-CN" altLang="en-US" sz="1600" dirty="0"/>
          </a:p>
          <a:p>
            <a:pPr marL="0" indent="0">
              <a:buNone/>
            </a:pPr>
            <a:r>
              <a:rPr lang="zh-CN" altLang="en-US" sz="1600" dirty="0"/>
              <a:t>  注：其中有些定义也出现在其他头文件里（如</a:t>
            </a:r>
            <a:r>
              <a:rPr lang="en-US" altLang="zh-CN" sz="1600" dirty="0"/>
              <a:t>NULL</a:t>
            </a:r>
            <a:r>
              <a:rPr lang="zh-CN" altLang="en-US" sz="1600" dirty="0"/>
              <a:t>）。</a:t>
            </a:r>
            <a:endParaRPr lang="en-US" altLang="zh-CN" sz="1600" dirty="0"/>
          </a:p>
          <a:p>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错误信息（</a:t>
            </a:r>
            <a:r>
              <a:rPr lang="en-US" altLang="zh-CN" b="1" i="1" dirty="0"/>
              <a:t>&lt;</a:t>
            </a:r>
            <a:r>
              <a:rPr lang="en-US" altLang="zh-CN" b="1" i="1" dirty="0" err="1"/>
              <a:t>errno.h</a:t>
            </a:r>
            <a:r>
              <a:rPr lang="en-US" altLang="zh-CN" b="1" i="1" dirty="0"/>
              <a:t>&gt;</a:t>
            </a:r>
            <a:r>
              <a:rPr lang="zh-CN" altLang="en-US" b="1" dirty="0"/>
              <a:t>）</a:t>
            </a:r>
            <a:endParaRPr kumimoji="1" lang="zh-CN" altLang="en-US" dirty="0"/>
          </a:p>
        </p:txBody>
      </p:sp>
      <p:sp>
        <p:nvSpPr>
          <p:cNvPr id="3" name="内容占位符 2"/>
          <p:cNvSpPr>
            <a:spLocks noGrp="1"/>
          </p:cNvSpPr>
          <p:nvPr>
            <p:ph idx="1"/>
          </p:nvPr>
        </p:nvSpPr>
        <p:spPr/>
        <p:txBody>
          <a:bodyPr/>
          <a:lstStyle/>
          <a:p>
            <a:pPr marL="0" indent="0">
              <a:buNone/>
            </a:pPr>
            <a:r>
              <a:rPr lang="en-US" altLang="zh-CN" sz="2400" dirty="0"/>
              <a:t>&lt;</a:t>
            </a:r>
            <a:r>
              <a:rPr lang="en-US" altLang="zh-CN" sz="2400" dirty="0" err="1"/>
              <a:t>errno.h</a:t>
            </a:r>
            <a:r>
              <a:rPr lang="en-US" altLang="zh-CN" sz="2400" dirty="0"/>
              <a:t>&gt;</a:t>
            </a:r>
            <a:r>
              <a:rPr lang="zh-CN" altLang="en-US" sz="2400" dirty="0"/>
              <a:t>定义了一个</a:t>
            </a:r>
            <a:r>
              <a:rPr lang="en-US" altLang="zh-CN" sz="2400" i="1" dirty="0"/>
              <a:t>int</a:t>
            </a:r>
            <a:r>
              <a:rPr lang="zh-CN" altLang="en-US" sz="2400" dirty="0"/>
              <a:t>类型的表达式</a:t>
            </a:r>
            <a:r>
              <a:rPr lang="en-US" altLang="zh-CN" sz="2400" i="1" dirty="0" err="1"/>
              <a:t>errno</a:t>
            </a:r>
            <a:r>
              <a:rPr lang="zh-CN" altLang="en-US" sz="2400" dirty="0"/>
              <a:t>，可以看作一个变量，其初始值为</a:t>
            </a:r>
            <a:r>
              <a:rPr lang="en-US" altLang="zh-CN" sz="2400" i="1" dirty="0"/>
              <a:t>0</a:t>
            </a:r>
            <a:r>
              <a:rPr lang="zh-CN" altLang="en-US" sz="2400" dirty="0"/>
              <a:t>，一些标准库函数执行中出错时将它设为非</a:t>
            </a:r>
            <a:r>
              <a:rPr lang="en-US" altLang="zh-CN" sz="2400" i="1" dirty="0"/>
              <a:t>0</a:t>
            </a:r>
            <a:r>
              <a:rPr lang="zh-CN" altLang="en-US" sz="2400" i="1" dirty="0"/>
              <a:t> </a:t>
            </a:r>
            <a:r>
              <a:rPr lang="zh-CN" altLang="en-US" sz="2400" dirty="0"/>
              <a:t>值，但任何标准库函数都设置它为</a:t>
            </a:r>
            <a:r>
              <a:rPr lang="en-US" altLang="zh-CN" sz="2400" i="1" dirty="0"/>
              <a:t>0</a:t>
            </a:r>
            <a:r>
              <a:rPr lang="zh-CN" altLang="en-US" sz="2400" dirty="0"/>
              <a:t>。</a:t>
            </a:r>
            <a:endParaRPr lang="zh-CN" altLang="en-US" sz="2400" dirty="0"/>
          </a:p>
          <a:p>
            <a:pPr marL="0" indent="0">
              <a:buNone/>
            </a:pPr>
            <a:r>
              <a:rPr lang="en-US" altLang="zh-CN" sz="2400" i="1" dirty="0"/>
              <a:t>&lt;</a:t>
            </a:r>
            <a:r>
              <a:rPr lang="en-US" altLang="zh-CN" sz="2400" i="1" dirty="0" err="1"/>
              <a:t>errno.h</a:t>
            </a:r>
            <a:r>
              <a:rPr lang="en-US" altLang="zh-CN" sz="2400" i="1" dirty="0"/>
              <a:t>&gt;</a:t>
            </a:r>
            <a:r>
              <a:rPr lang="zh-CN" altLang="en-US" sz="2400" dirty="0"/>
              <a:t>里还定义了两个宏</a:t>
            </a:r>
            <a:r>
              <a:rPr lang="en-US" altLang="zh-CN" sz="2400" i="1" dirty="0"/>
              <a:t>EDOM</a:t>
            </a:r>
            <a:r>
              <a:rPr lang="zh-CN" altLang="en-US" sz="2400" dirty="0"/>
              <a:t>和</a:t>
            </a:r>
            <a:r>
              <a:rPr lang="en-US" altLang="zh-CN" sz="2400" i="1" dirty="0"/>
              <a:t>ERANGE</a:t>
            </a:r>
            <a:r>
              <a:rPr lang="zh-CN" altLang="en-US" sz="2400" dirty="0"/>
              <a:t>，都是非</a:t>
            </a:r>
            <a:r>
              <a:rPr lang="en-US" altLang="zh-CN" sz="2400" i="1" dirty="0"/>
              <a:t>0</a:t>
            </a:r>
            <a:r>
              <a:rPr lang="zh-CN" altLang="en-US" sz="2400" i="1" dirty="0"/>
              <a:t> </a:t>
            </a:r>
            <a:r>
              <a:rPr lang="zh-CN" altLang="en-US" sz="2400" dirty="0"/>
              <a:t>的整数值。数学函数执行中遇到参数错误，就会将</a:t>
            </a:r>
            <a:r>
              <a:rPr lang="en-US" altLang="zh-CN" sz="2400" i="1" dirty="0" err="1"/>
              <a:t>errno</a:t>
            </a:r>
            <a:r>
              <a:rPr lang="zh-CN" altLang="en-US" sz="2400" dirty="0"/>
              <a:t>置为</a:t>
            </a:r>
            <a:r>
              <a:rPr lang="en-US" altLang="zh-CN" sz="2400" i="1" dirty="0"/>
              <a:t>EDOM</a:t>
            </a:r>
            <a:r>
              <a:rPr lang="zh-CN" altLang="en-US" sz="2400" dirty="0"/>
              <a:t>，如出现值域错误就会将</a:t>
            </a:r>
            <a:r>
              <a:rPr lang="en-US" altLang="zh-CN" sz="2400" i="1" dirty="0" err="1"/>
              <a:t>errno</a:t>
            </a:r>
            <a:r>
              <a:rPr lang="zh-CN" altLang="en-US" sz="2400" dirty="0"/>
              <a:t>置为</a:t>
            </a:r>
            <a:r>
              <a:rPr lang="en-US" altLang="zh-CN" sz="2400" i="1" dirty="0"/>
              <a:t>ERANGE</a:t>
            </a:r>
            <a:r>
              <a:rPr lang="zh-CN" altLang="en-US" sz="2400" dirty="0"/>
              <a:t>。</a:t>
            </a:r>
            <a:endParaRPr lang="en-US" altLang="zh-CN" sz="2400" dirty="0"/>
          </a:p>
          <a:p>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输入输出函数（</a:t>
            </a:r>
            <a:r>
              <a:rPr lang="en-US" altLang="zh-CN" b="1" i="1" dirty="0"/>
              <a:t>&lt;</a:t>
            </a:r>
            <a:r>
              <a:rPr lang="en-US" altLang="zh-CN" b="1" i="1" dirty="0" err="1"/>
              <a:t>stdio.h</a:t>
            </a:r>
            <a:r>
              <a:rPr lang="en-US" altLang="zh-CN" b="1" i="1" dirty="0"/>
              <a:t>&gt;</a:t>
            </a:r>
            <a:r>
              <a:rPr lang="zh-CN" altLang="en-US" b="1" dirty="0"/>
              <a:t>）</a:t>
            </a:r>
            <a:endParaRPr kumimoji="1" lang="zh-CN" altLang="en-US" dirty="0"/>
          </a:p>
        </p:txBody>
      </p:sp>
      <p:sp>
        <p:nvSpPr>
          <p:cNvPr id="3" name="内容占位符 2"/>
          <p:cNvSpPr>
            <a:spLocks noGrp="1"/>
          </p:cNvSpPr>
          <p:nvPr>
            <p:ph idx="1"/>
          </p:nvPr>
        </p:nvSpPr>
        <p:spPr/>
        <p:txBody>
          <a:bodyPr/>
          <a:lstStyle/>
          <a:p>
            <a:r>
              <a:rPr kumimoji="1" lang="zh-CN" altLang="en-US" dirty="0"/>
              <a:t>标准输入输出（注意嵌入式中的重定向）</a:t>
            </a:r>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数学函数（</a:t>
            </a:r>
            <a:r>
              <a:rPr lang="en-US" altLang="zh-CN" b="1" i="1" dirty="0"/>
              <a:t>&lt;</a:t>
            </a:r>
            <a:r>
              <a:rPr lang="en-US" altLang="zh-CN" b="1" i="1" dirty="0" err="1"/>
              <a:t>math.h</a:t>
            </a:r>
            <a:r>
              <a:rPr lang="en-US" altLang="zh-CN" b="1" i="1" dirty="0"/>
              <a:t>&gt;</a:t>
            </a:r>
            <a:r>
              <a:rPr lang="zh-CN" altLang="en-US" b="1" dirty="0"/>
              <a:t>）</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a:t>数学函数</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第二章 </a:t>
            </a:r>
            <a:r>
              <a:rPr kumimoji="1" lang="en-US" altLang="zh-CN" dirty="0"/>
              <a:t>C</a:t>
            </a:r>
            <a:r>
              <a:rPr kumimoji="1" lang="zh-CN" altLang="en-US" dirty="0"/>
              <a:t>语言知识回顾</a:t>
            </a:r>
            <a:endParaRPr kumimoji="1"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kumimoji="1" lang="zh-CN" altLang="en-US" dirty="0"/>
              <a:t> </a:t>
            </a:r>
            <a:r>
              <a:rPr kumimoji="1" lang="en-US" altLang="zh-CN" dirty="0">
                <a:solidFill>
                  <a:srgbClr val="FF0000"/>
                </a:solidFill>
              </a:rPr>
              <a:t>C</a:t>
            </a:r>
            <a:r>
              <a:rPr kumimoji="1" lang="zh-CN" altLang="en-US" dirty="0">
                <a:solidFill>
                  <a:srgbClr val="FF0000"/>
                </a:solidFill>
              </a:rPr>
              <a:t>语言的数据类型及基本语法知识</a:t>
            </a:r>
            <a:endParaRPr kumimoji="1" lang="en-US" altLang="zh-CN" dirty="0">
              <a:solidFill>
                <a:srgbClr val="FF0000"/>
              </a:solidFill>
            </a:endParaRPr>
          </a:p>
          <a:p>
            <a:pPr>
              <a:buFont typeface="Wingdings" panose="05000000000000000000" pitchFamily="2" charset="2"/>
              <a:buChar char="Ø"/>
            </a:pPr>
            <a:r>
              <a:rPr kumimoji="1" lang="zh-CN" altLang="en-US" dirty="0"/>
              <a:t> </a:t>
            </a:r>
            <a:r>
              <a:rPr kumimoji="1" lang="en-US" altLang="zh-CN" dirty="0">
                <a:solidFill>
                  <a:srgbClr val="0070C0"/>
                </a:solidFill>
              </a:rPr>
              <a:t>C</a:t>
            </a:r>
            <a:r>
              <a:rPr kumimoji="1" lang="zh-CN" altLang="en-US" dirty="0">
                <a:solidFill>
                  <a:srgbClr val="0070C0"/>
                </a:solidFill>
              </a:rPr>
              <a:t>语言中库函数</a:t>
            </a:r>
            <a:endParaRPr kumimoji="1" lang="en-US" altLang="zh-CN" dirty="0">
              <a:solidFill>
                <a:srgbClr val="0070C0"/>
              </a:solidFill>
            </a:endParaRPr>
          </a:p>
          <a:p>
            <a:pPr>
              <a:buFont typeface="Wingdings" panose="05000000000000000000" pitchFamily="2" charset="2"/>
              <a:buChar char="Ø"/>
            </a:pPr>
            <a:r>
              <a:rPr kumimoji="1" lang="zh-CN" altLang="en-US" dirty="0"/>
              <a:t> </a:t>
            </a:r>
            <a:r>
              <a:rPr kumimoji="1" lang="en-US" altLang="zh-CN" dirty="0"/>
              <a:t>C</a:t>
            </a:r>
            <a:r>
              <a:rPr kumimoji="1" lang="zh-CN" altLang="en-US" dirty="0"/>
              <a:t>语言中的宏</a:t>
            </a:r>
            <a:endParaRPr kumimoji="1" lang="en-US" altLang="zh-CN" dirty="0"/>
          </a:p>
          <a:p>
            <a:pPr>
              <a:buFont typeface="Wingdings" panose="05000000000000000000" pitchFamily="2" charset="2"/>
              <a:buChar char="Ø"/>
            </a:pPr>
            <a:r>
              <a:rPr kumimoji="1" lang="zh-CN" altLang="en-US" dirty="0"/>
              <a:t> </a:t>
            </a:r>
            <a:r>
              <a:rPr kumimoji="1" lang="en-US" altLang="zh-CN" dirty="0"/>
              <a:t>C</a:t>
            </a:r>
            <a:r>
              <a:rPr kumimoji="1" lang="zh-CN" altLang="en-US" dirty="0"/>
              <a:t>语言的头文件</a:t>
            </a:r>
            <a:endParaRPr kumimoji="1" lang="en-US" altLang="zh-CN" dirty="0"/>
          </a:p>
          <a:p>
            <a:pPr>
              <a:buFont typeface="Wingdings" panose="05000000000000000000" pitchFamily="2" charset="2"/>
              <a:buChar char="Ø"/>
            </a:pPr>
            <a:r>
              <a:rPr kumimoji="1" lang="zh-CN" altLang="en-US" dirty="0"/>
              <a:t> </a:t>
            </a:r>
            <a:r>
              <a:rPr kumimoji="1" lang="en-US" altLang="zh-CN" dirty="0"/>
              <a:t>C</a:t>
            </a:r>
            <a:r>
              <a:rPr kumimoji="1" lang="zh-CN" altLang="en-US" dirty="0"/>
              <a:t>语言的指针、函数指针、函数指针数组</a:t>
            </a:r>
            <a:endParaRPr kumimoji="1" lang="en-US" altLang="zh-CN" dirty="0"/>
          </a:p>
          <a:p>
            <a:pPr>
              <a:buFont typeface="Wingdings" panose="05000000000000000000" pitchFamily="2" charset="2"/>
              <a:buChar char="Ø"/>
            </a:pPr>
            <a:r>
              <a:rPr kumimoji="1" lang="zh-CN" altLang="en-US"/>
              <a:t> </a:t>
            </a:r>
            <a:r>
              <a:rPr kumimoji="1" lang="en-US" altLang="zh-CN"/>
              <a:t>GCC</a:t>
            </a:r>
            <a:r>
              <a:rPr kumimoji="1" lang="zh-CN" altLang="en-US" dirty="0"/>
              <a:t>编译链介绍</a:t>
            </a:r>
            <a:endParaRPr kumimoji="1" lang="en-US" altLang="zh-CN" dirty="0"/>
          </a:p>
          <a:p>
            <a:pPr>
              <a:buFont typeface="Wingdings" panose="05000000000000000000" pitchFamily="2" charset="2"/>
              <a:buChar char="Ø"/>
            </a:pPr>
            <a:r>
              <a:rPr kumimoji="1" lang="zh-CN" altLang="en-US" dirty="0"/>
              <a:t> </a:t>
            </a:r>
            <a:r>
              <a:rPr kumimoji="1" lang="en-US" altLang="zh-CN" dirty="0" err="1"/>
              <a:t>Makefile</a:t>
            </a:r>
            <a:r>
              <a:rPr kumimoji="1" lang="zh-CN" altLang="en-US" dirty="0"/>
              <a:t>文件介绍</a:t>
            </a:r>
            <a:endParaRPr kumimoji="1" lang="en-US" altLang="zh-CN" dirty="0"/>
          </a:p>
          <a:p>
            <a:pPr>
              <a:buFont typeface="Wingdings" panose="05000000000000000000" pitchFamily="2" charset="2"/>
              <a:buChar char="Ø"/>
            </a:pPr>
            <a:r>
              <a:rPr kumimoji="1" lang="zh-CN" altLang="en-US" dirty="0"/>
              <a:t> </a:t>
            </a:r>
            <a:r>
              <a:rPr kumimoji="1" lang="en-US" altLang="zh-CN" dirty="0" err="1"/>
              <a:t>Scons</a:t>
            </a:r>
            <a:r>
              <a:rPr kumimoji="1" lang="zh-CN" altLang="en-US" dirty="0"/>
              <a:t>编译介绍</a:t>
            </a:r>
            <a:endParaRPr kumimoji="1" lang="zh-CN" altLang="en-US" dirty="0"/>
          </a:p>
          <a:p>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字符处理函数（</a:t>
            </a:r>
            <a:r>
              <a:rPr lang="en-US" altLang="zh-CN" b="1" i="1" dirty="0"/>
              <a:t>&lt;</a:t>
            </a:r>
            <a:r>
              <a:rPr lang="en-US" altLang="zh-CN" b="1" i="1" dirty="0" err="1"/>
              <a:t>ctype.h</a:t>
            </a:r>
            <a:r>
              <a:rPr lang="en-US" altLang="zh-CN" b="1" i="1" dirty="0"/>
              <a:t>&gt;</a:t>
            </a:r>
            <a:r>
              <a:rPr lang="zh-CN" altLang="en-US" b="1" dirty="0"/>
              <a:t>）</a:t>
            </a:r>
            <a:endParaRPr kumimoji="1" lang="zh-CN" altLang="en-US" dirty="0"/>
          </a:p>
        </p:txBody>
      </p:sp>
      <p:pic>
        <p:nvPicPr>
          <p:cNvPr id="4" name="内容占位符 3"/>
          <p:cNvPicPr>
            <a:picLocks noGrp="1" noChangeAspect="1"/>
          </p:cNvPicPr>
          <p:nvPr>
            <p:ph idx="1"/>
          </p:nvPr>
        </p:nvPicPr>
        <p:blipFill>
          <a:blip r:embed="rId1"/>
          <a:stretch>
            <a:fillRect/>
          </a:stretch>
        </p:blipFill>
        <p:spPr>
          <a:xfrm>
            <a:off x="1930401" y="1524000"/>
            <a:ext cx="7228272" cy="49688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74735" y="640081"/>
            <a:ext cx="3377183" cy="3708895"/>
          </a:xfrm>
          <a:noFill/>
        </p:spPr>
        <p:txBody>
          <a:bodyPr vert="horz" lIns="91440" tIns="45720" rIns="91440" bIns="45720" rtlCol="0" anchor="b">
            <a:normAutofit/>
          </a:bodyPr>
          <a:lstStyle/>
          <a:p>
            <a:r>
              <a:rPr lang="zh-CN" altLang="en-US" b="1" dirty="0"/>
              <a:t>字符串函数（</a:t>
            </a:r>
            <a:r>
              <a:rPr lang="en-US" altLang="zh-CN" b="1" i="1" dirty="0"/>
              <a:t>&lt;</a:t>
            </a:r>
            <a:r>
              <a:rPr lang="en-US" altLang="zh-CN" b="1" i="1" dirty="0" err="1"/>
              <a:t>string.h</a:t>
            </a:r>
            <a:r>
              <a:rPr lang="en-US" altLang="zh-CN" b="1" i="1" dirty="0"/>
              <a:t>&gt;</a:t>
            </a:r>
            <a:r>
              <a:rPr lang="zh-CN" altLang="en-US" b="1" dirty="0"/>
              <a:t>）</a:t>
            </a:r>
            <a:endParaRPr kumimoji="1" lang="en-US" altLang="zh-CN" dirty="0"/>
          </a:p>
        </p:txBody>
      </p:sp>
      <p:pic>
        <p:nvPicPr>
          <p:cNvPr id="4" name="内容占位符 3"/>
          <p:cNvPicPr>
            <a:picLocks noGrp="1" noChangeAspect="1"/>
          </p:cNvPicPr>
          <p:nvPr>
            <p:ph idx="1"/>
          </p:nvPr>
        </p:nvPicPr>
        <p:blipFill rotWithShape="1">
          <a:blip r:embed="rId1"/>
          <a:srcRect t="5679" r="2" b="2"/>
          <a:stretch>
            <a:fillRect/>
          </a:stretch>
        </p:blipFill>
        <p:spPr>
          <a:xfrm>
            <a:off x="20" y="10"/>
            <a:ext cx="7534636" cy="68579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字符串函数（</a:t>
            </a:r>
            <a:r>
              <a:rPr lang="en-US" altLang="zh-CN" b="1" i="1" dirty="0"/>
              <a:t>&lt;</a:t>
            </a:r>
            <a:r>
              <a:rPr lang="en-US" altLang="zh-CN" b="1" i="1" dirty="0" err="1"/>
              <a:t>string.h</a:t>
            </a:r>
            <a:r>
              <a:rPr lang="en-US" altLang="zh-CN" b="1" i="1" dirty="0"/>
              <a:t>&gt;</a:t>
            </a:r>
            <a:r>
              <a:rPr lang="zh-CN" altLang="en-US" b="1" dirty="0"/>
              <a:t>）</a:t>
            </a: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sz="3200" dirty="0"/>
              <a:t>&lt;</a:t>
            </a:r>
            <a:r>
              <a:rPr lang="en-US" altLang="zh-CN" sz="3200" dirty="0" err="1"/>
              <a:t>string.h</a:t>
            </a:r>
            <a:r>
              <a:rPr lang="en-US" altLang="zh-CN" sz="3200" dirty="0"/>
              <a:t>&gt;</a:t>
            </a:r>
            <a:r>
              <a:rPr lang="zh-CN" altLang="en-US" sz="3200" dirty="0"/>
              <a:t>还有一组字符数组操作函数（存储区操作函数），名字都以</a:t>
            </a:r>
            <a:r>
              <a:rPr lang="en-US" altLang="zh-CN" sz="3200" dirty="0"/>
              <a:t>mem</a:t>
            </a:r>
            <a:r>
              <a:rPr lang="zh-CN" altLang="en-US" sz="3200" dirty="0"/>
              <a:t>开头，以某种高效方式实现。</a:t>
            </a:r>
            <a:endParaRPr lang="en-US" altLang="zh-CN" sz="3200" dirty="0"/>
          </a:p>
          <a:p>
            <a:pPr marL="0" indent="0">
              <a:buNone/>
            </a:pPr>
            <a:endParaRPr lang="en-US" altLang="zh-CN" sz="3200" dirty="0"/>
          </a:p>
          <a:p>
            <a:pPr marL="0" indent="0">
              <a:buNone/>
            </a:pPr>
            <a:r>
              <a:rPr lang="zh-CN" altLang="en-US" sz="3200" dirty="0"/>
              <a:t>参数</a:t>
            </a:r>
            <a:r>
              <a:rPr lang="en-US" altLang="zh-CN" sz="3200" dirty="0"/>
              <a:t>s</a:t>
            </a:r>
            <a:r>
              <a:rPr lang="zh-CN" altLang="en-US" sz="3200" dirty="0"/>
              <a:t>和</a:t>
            </a:r>
            <a:r>
              <a:rPr lang="en-US" altLang="zh-CN" sz="3200" dirty="0"/>
              <a:t>t</a:t>
            </a:r>
            <a:r>
              <a:rPr lang="zh-CN" altLang="en-US" sz="3200" dirty="0"/>
              <a:t>的类型是</a:t>
            </a:r>
            <a:r>
              <a:rPr lang="en-US" altLang="zh-CN" sz="3200" dirty="0"/>
              <a:t>(void *)</a:t>
            </a:r>
            <a:r>
              <a:rPr lang="zh-CN" altLang="en-US" sz="3200" dirty="0"/>
              <a:t>，</a:t>
            </a:r>
            <a:r>
              <a:rPr lang="en-US" altLang="zh-CN" sz="3200" dirty="0"/>
              <a:t>cs</a:t>
            </a:r>
            <a:r>
              <a:rPr lang="zh-CN" altLang="en-US" sz="3200" dirty="0"/>
              <a:t>和</a:t>
            </a:r>
            <a:r>
              <a:rPr lang="en-US" altLang="zh-CN" sz="3200" dirty="0" err="1"/>
              <a:t>ct</a:t>
            </a:r>
            <a:r>
              <a:rPr lang="zh-CN" altLang="en-US" sz="3200" dirty="0"/>
              <a:t>的类型是</a:t>
            </a:r>
            <a:r>
              <a:rPr lang="en-US" altLang="zh-CN" sz="3200" dirty="0"/>
              <a:t>(const void *)</a:t>
            </a:r>
            <a:r>
              <a:rPr lang="zh-CN" altLang="en-US" sz="3200" dirty="0"/>
              <a:t>，</a:t>
            </a:r>
            <a:r>
              <a:rPr lang="en-US" altLang="zh-CN" sz="3200" dirty="0"/>
              <a:t>n</a:t>
            </a:r>
            <a:r>
              <a:rPr lang="zh-CN" altLang="en-US" sz="3200" dirty="0"/>
              <a:t>的类型是</a:t>
            </a:r>
            <a:r>
              <a:rPr lang="en-US" altLang="zh-CN" sz="3200" dirty="0" err="1"/>
              <a:t>size_t</a:t>
            </a:r>
            <a:r>
              <a:rPr lang="zh-CN" altLang="en-US" sz="3200" dirty="0"/>
              <a:t>，</a:t>
            </a:r>
            <a:r>
              <a:rPr lang="en-US" altLang="zh-CN" sz="3200" dirty="0"/>
              <a:t>c</a:t>
            </a:r>
            <a:r>
              <a:rPr lang="zh-CN" altLang="en-US" sz="3200" dirty="0"/>
              <a:t>的类型是</a:t>
            </a:r>
            <a:r>
              <a:rPr lang="en-US" altLang="zh-CN" sz="3200" dirty="0"/>
              <a:t>int</a:t>
            </a:r>
            <a:r>
              <a:rPr lang="zh-CN" altLang="en-US" sz="3200" dirty="0"/>
              <a:t>（转换为</a:t>
            </a:r>
            <a:r>
              <a:rPr lang="en-US" altLang="zh-CN" sz="3200" dirty="0"/>
              <a:t>unsigned char</a:t>
            </a:r>
            <a:r>
              <a:rPr lang="zh-CN" altLang="en-US" sz="3200" dirty="0"/>
              <a:t>）。</a:t>
            </a:r>
            <a:endParaRPr kumimoji="1" lang="zh-CN" alt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字符串函数（</a:t>
            </a:r>
            <a:r>
              <a:rPr lang="en-US" altLang="zh-CN" b="1" i="1" dirty="0"/>
              <a:t>&lt;</a:t>
            </a:r>
            <a:r>
              <a:rPr lang="en-US" altLang="zh-CN" b="1" i="1" dirty="0" err="1"/>
              <a:t>string.h</a:t>
            </a:r>
            <a:r>
              <a:rPr lang="en-US" altLang="zh-CN" b="1" i="1" dirty="0"/>
              <a:t>&gt;</a:t>
            </a:r>
            <a:r>
              <a:rPr lang="zh-CN" altLang="en-US" b="1" dirty="0"/>
              <a:t>）</a:t>
            </a:r>
            <a:endParaRPr kumimoji="1" lang="zh-CN" altLang="en-US" dirty="0"/>
          </a:p>
        </p:txBody>
      </p:sp>
      <p:pic>
        <p:nvPicPr>
          <p:cNvPr id="4" name="内容占位符 3"/>
          <p:cNvPicPr>
            <a:picLocks noGrp="1" noChangeAspect="1"/>
          </p:cNvPicPr>
          <p:nvPr>
            <p:ph idx="1"/>
          </p:nvPr>
        </p:nvPicPr>
        <p:blipFill>
          <a:blip r:embed="rId1"/>
          <a:stretch>
            <a:fillRect/>
          </a:stretch>
        </p:blipFill>
        <p:spPr>
          <a:xfrm>
            <a:off x="531803" y="2404533"/>
            <a:ext cx="10346979" cy="34543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功能函数（</a:t>
            </a:r>
            <a:r>
              <a:rPr lang="en-US" altLang="zh-CN" b="1" dirty="0"/>
              <a:t>&lt;</a:t>
            </a:r>
            <a:r>
              <a:rPr lang="en-US" altLang="zh-CN" b="1" dirty="0" err="1"/>
              <a:t>stdlib.h</a:t>
            </a:r>
            <a:r>
              <a:rPr lang="en-US" altLang="zh-CN" b="1" dirty="0"/>
              <a:t>&gt;</a:t>
            </a:r>
            <a:r>
              <a:rPr lang="zh-CN" altLang="en-US" b="1" dirty="0"/>
              <a:t>）</a:t>
            </a:r>
            <a:endParaRPr kumimoji="1" lang="zh-CN" altLang="en-US" dirty="0"/>
          </a:p>
        </p:txBody>
      </p:sp>
      <p:sp>
        <p:nvSpPr>
          <p:cNvPr id="3" name="内容占位符 2"/>
          <p:cNvSpPr>
            <a:spLocks noGrp="1"/>
          </p:cNvSpPr>
          <p:nvPr>
            <p:ph idx="1"/>
          </p:nvPr>
        </p:nvSpPr>
        <p:spPr/>
        <p:txBody>
          <a:bodyPr/>
          <a:lstStyle/>
          <a:p>
            <a:r>
              <a:rPr kumimoji="1" lang="zh-CN" altLang="en-US" dirty="0"/>
              <a:t>随机函数（注意嵌入式中随机数生成其实跟</a:t>
            </a:r>
            <a:r>
              <a:rPr kumimoji="1" lang="en-US" altLang="zh-CN" dirty="0" err="1"/>
              <a:t>rtc</a:t>
            </a:r>
            <a:r>
              <a:rPr kumimoji="1" lang="zh-CN" altLang="en-US" dirty="0"/>
              <a:t>相关的）</a:t>
            </a:r>
            <a:endParaRPr kumimoji="1" lang="en-US" altLang="zh-CN" dirty="0"/>
          </a:p>
          <a:p>
            <a:endParaRPr kumimoji="1" lang="zh-CN" altLang="en-US" dirty="0"/>
          </a:p>
        </p:txBody>
      </p:sp>
      <p:pic>
        <p:nvPicPr>
          <p:cNvPr id="4" name="图片 3"/>
          <p:cNvPicPr>
            <a:picLocks noChangeAspect="1"/>
          </p:cNvPicPr>
          <p:nvPr/>
        </p:nvPicPr>
        <p:blipFill>
          <a:blip r:embed="rId1"/>
          <a:stretch>
            <a:fillRect/>
          </a:stretch>
        </p:blipFill>
        <p:spPr>
          <a:xfrm>
            <a:off x="1077919" y="2935816"/>
            <a:ext cx="9063031" cy="163618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功能函数（</a:t>
            </a:r>
            <a:r>
              <a:rPr lang="en-US" altLang="zh-CN" b="1" dirty="0"/>
              <a:t>&lt;</a:t>
            </a:r>
            <a:r>
              <a:rPr lang="en-US" altLang="zh-CN" b="1" dirty="0" err="1"/>
              <a:t>stdlib.h</a:t>
            </a:r>
            <a:r>
              <a:rPr lang="en-US" altLang="zh-CN" b="1" dirty="0"/>
              <a:t>&gt;</a:t>
            </a:r>
            <a:r>
              <a:rPr lang="zh-CN" altLang="en-US" b="1" dirty="0"/>
              <a:t>）</a:t>
            </a:r>
            <a:endParaRPr kumimoji="1" lang="zh-CN" altLang="en-US" dirty="0"/>
          </a:p>
        </p:txBody>
      </p:sp>
      <p:sp>
        <p:nvSpPr>
          <p:cNvPr id="3" name="内容占位符 2"/>
          <p:cNvSpPr>
            <a:spLocks noGrp="1"/>
          </p:cNvSpPr>
          <p:nvPr>
            <p:ph idx="1"/>
          </p:nvPr>
        </p:nvSpPr>
        <p:spPr/>
        <p:txBody>
          <a:bodyPr/>
          <a:lstStyle/>
          <a:p>
            <a:r>
              <a:rPr kumimoji="1" lang="zh-CN" altLang="en-US" dirty="0"/>
              <a:t>动态内存分配</a:t>
            </a:r>
            <a:endParaRPr kumimoji="1" lang="en-US" altLang="zh-CN" dirty="0"/>
          </a:p>
          <a:p>
            <a:endParaRPr kumimoji="1" lang="zh-CN" altLang="en-US" dirty="0"/>
          </a:p>
        </p:txBody>
      </p:sp>
      <p:pic>
        <p:nvPicPr>
          <p:cNvPr id="4" name="图片 3"/>
          <p:cNvPicPr>
            <a:picLocks noChangeAspect="1"/>
          </p:cNvPicPr>
          <p:nvPr/>
        </p:nvPicPr>
        <p:blipFill>
          <a:blip r:embed="rId1"/>
          <a:stretch>
            <a:fillRect/>
          </a:stretch>
        </p:blipFill>
        <p:spPr>
          <a:xfrm>
            <a:off x="1410198" y="2692400"/>
            <a:ext cx="9127435" cy="3619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&lt;</a:t>
            </a:r>
            <a:r>
              <a:rPr kumimoji="1" lang="en-US" altLang="zh-CN" dirty="0" err="1"/>
              <a:t>assert.h</a:t>
            </a:r>
            <a:r>
              <a:rPr kumimoji="1" lang="en-US" altLang="zh-CN" dirty="0"/>
              <a:t>&gt;</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dirty="0"/>
              <a:t>就一个函数！</a:t>
            </a:r>
            <a:endParaRPr lang="zh-CN" altLang="en-US" dirty="0"/>
          </a:p>
          <a:p>
            <a:pPr marL="0" indent="0">
              <a:buNone/>
            </a:pPr>
            <a:r>
              <a:rPr lang="en-US" altLang="zh-CN" u="sng" dirty="0">
                <a:solidFill>
                  <a:srgbClr val="C00000"/>
                </a:solidFill>
              </a:rPr>
              <a:t>void assert(int expression)</a:t>
            </a:r>
            <a:endParaRPr lang="en-US" altLang="zh-CN" u="sng" dirty="0">
              <a:solidFill>
                <a:srgbClr val="C00000"/>
              </a:solidFill>
            </a:endParaRPr>
          </a:p>
          <a:p>
            <a:pPr marL="0" indent="0">
              <a:buNone/>
            </a:pPr>
            <a:br>
              <a:rPr lang="en-US" altLang="zh-CN" dirty="0"/>
            </a:br>
            <a:r>
              <a:rPr lang="zh-CN" altLang="en-US" dirty="0"/>
              <a:t>这实际上是一个宏，不是一个函数，可用于在 </a:t>
            </a:r>
            <a:r>
              <a:rPr lang="en-US" altLang="zh-CN" dirty="0"/>
              <a:t>C </a:t>
            </a:r>
            <a:r>
              <a:rPr lang="zh-CN" altLang="en-US" dirty="0"/>
              <a:t>程序中添加诊断</a:t>
            </a:r>
            <a:endParaRPr lang="en-US" altLang="zh-CN" dirty="0"/>
          </a:p>
          <a:p>
            <a:pPr marL="0" indent="0">
              <a:buNone/>
            </a:pPr>
            <a:endParaRPr lang="en-US" altLang="zh-CN" dirty="0"/>
          </a:p>
          <a:p>
            <a:pPr marL="0" indent="0" latinLnBrk="1">
              <a:buNone/>
            </a:pPr>
            <a:r>
              <a:rPr lang="en-US" altLang="zh-CN" dirty="0">
                <a:solidFill>
                  <a:srgbClr val="C00000"/>
                </a:solidFill>
              </a:rPr>
              <a:t>#define assert(ignore) ((void)0);</a:t>
            </a:r>
            <a:endParaRPr lang="en-US" altLang="zh-CN" dirty="0"/>
          </a:p>
          <a:p>
            <a:pPr marL="0" indent="0" latinLnBrk="1">
              <a:buNone/>
            </a:pPr>
            <a:r>
              <a:rPr lang="zh-CN" altLang="en-US" dirty="0"/>
              <a:t>已定义的宏 </a:t>
            </a:r>
            <a:r>
              <a:rPr lang="en-US" altLang="zh-CN" b="1" dirty="0"/>
              <a:t>assert</a:t>
            </a:r>
            <a:r>
              <a:rPr lang="en-US" altLang="zh-CN" dirty="0"/>
              <a:t> </a:t>
            </a:r>
            <a:r>
              <a:rPr lang="zh-CN" altLang="en-US" dirty="0"/>
              <a:t>指向另一个宏 </a:t>
            </a:r>
            <a:r>
              <a:rPr lang="en-US" altLang="zh-CN" b="1" dirty="0"/>
              <a:t>NDEBUG</a:t>
            </a:r>
            <a:r>
              <a:rPr lang="zh-CN" altLang="en-US" dirty="0"/>
              <a:t>，宏 </a:t>
            </a:r>
            <a:r>
              <a:rPr lang="en-US" altLang="zh-CN" b="1" dirty="0"/>
              <a:t>NDEBUG</a:t>
            </a:r>
            <a:r>
              <a:rPr lang="en-US" altLang="zh-CN" dirty="0"/>
              <a:t> </a:t>
            </a:r>
            <a:r>
              <a:rPr lang="zh-CN" altLang="en-US" dirty="0"/>
              <a:t>不是 </a:t>
            </a:r>
            <a:r>
              <a:rPr lang="en-US" altLang="zh-CN" dirty="0"/>
              <a:t>&lt;</a:t>
            </a:r>
            <a:r>
              <a:rPr lang="en-US" altLang="zh-CN" dirty="0" err="1"/>
              <a:t>assert.h</a:t>
            </a:r>
            <a:r>
              <a:rPr lang="en-US" altLang="zh-CN" dirty="0"/>
              <a:t>&gt; </a:t>
            </a:r>
            <a:r>
              <a:rPr lang="zh-CN" altLang="en-US" dirty="0"/>
              <a:t>的一部分。如果已在引用 </a:t>
            </a:r>
            <a:r>
              <a:rPr lang="en-US" altLang="zh-CN" dirty="0"/>
              <a:t>&lt;</a:t>
            </a:r>
            <a:r>
              <a:rPr lang="en-US" altLang="zh-CN" dirty="0" err="1"/>
              <a:t>assert.h</a:t>
            </a:r>
            <a:r>
              <a:rPr lang="en-US" altLang="zh-CN" dirty="0"/>
              <a:t>&gt; </a:t>
            </a:r>
            <a:r>
              <a:rPr lang="zh-CN" altLang="en-US" dirty="0"/>
              <a:t>的源文件中定义 </a:t>
            </a:r>
            <a:r>
              <a:rPr lang="en-US" altLang="zh-CN" dirty="0"/>
              <a:t>NDEBUG </a:t>
            </a:r>
            <a:r>
              <a:rPr lang="zh-CN" altLang="en-US" dirty="0"/>
              <a:t>为</a:t>
            </a:r>
            <a:r>
              <a:rPr lang="zh-CN" altLang="en-US"/>
              <a:t>宏名称</a:t>
            </a:r>
            <a:endParaRPr lang="zh-CN" altLang="en-US" dirty="0"/>
          </a:p>
          <a:p>
            <a:pPr marL="0" indent="0">
              <a:buNone/>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t>
            </a:r>
            <a:r>
              <a:rPr kumimoji="1" lang="zh-CN" altLang="en-US" dirty="0"/>
              <a:t>语言数据类型</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a:t>嵌入式中有时候为了方便</a:t>
            </a:r>
            <a:r>
              <a:rPr kumimoji="1" lang="en-US" altLang="zh-CN" dirty="0"/>
              <a:t>RTOS</a:t>
            </a:r>
            <a:r>
              <a:rPr kumimoji="1" lang="zh-CN" altLang="en-US" dirty="0"/>
              <a:t>的系统移植，需要</a:t>
            </a:r>
            <a:r>
              <a:rPr kumimoji="1" lang="en-US" altLang="zh-CN" dirty="0" err="1"/>
              <a:t>用typedef定义类型</a:t>
            </a:r>
            <a:endParaRPr kumimoji="1" lang="en-US" altLang="zh-CN" dirty="0"/>
          </a:p>
          <a:p>
            <a:pPr marL="0" indent="0">
              <a:buNone/>
            </a:pPr>
            <a:r>
              <a:rPr kumimoji="1" lang="zh-CN" altLang="en-US" dirty="0"/>
              <a:t>  </a:t>
            </a:r>
            <a:r>
              <a:rPr kumimoji="1" lang="en-US" altLang="zh-CN" dirty="0"/>
              <a:t>typedef</a:t>
            </a:r>
            <a:r>
              <a:rPr kumimoji="1" lang="zh-CN" altLang="en-US" dirty="0"/>
              <a:t> </a:t>
            </a:r>
            <a:r>
              <a:rPr lang="pt-BR" altLang="zh-CN" dirty="0" err="1">
                <a:latin typeface="Courier New" panose="02070409020205090404" pitchFamily="49" charset="0"/>
              </a:rPr>
              <a:t>unsigned</a:t>
            </a:r>
            <a:r>
              <a:rPr lang="pt-BR" altLang="zh-CN" dirty="0">
                <a:latin typeface="Courier New" panose="02070409020205090404" pitchFamily="49" charset="0"/>
              </a:rPr>
              <a:t> </a:t>
            </a:r>
            <a:r>
              <a:rPr lang="pt-BR" altLang="zh-CN" dirty="0" err="1">
                <a:latin typeface="Courier New" panose="02070409020205090404" pitchFamily="49" charset="0"/>
              </a:rPr>
              <a:t>int</a:t>
            </a:r>
            <a:r>
              <a:rPr lang="pt-BR" altLang="zh-CN" dirty="0">
                <a:latin typeface="Courier New" panose="02070409020205090404" pitchFamily="49" charset="0"/>
              </a:rPr>
              <a:t> </a:t>
            </a:r>
            <a:r>
              <a:rPr lang="en-US" altLang="zh-CN" dirty="0" err="1">
                <a:latin typeface="Courier New" panose="02070409020205090404" pitchFamily="49" charset="0"/>
              </a:rPr>
              <a:t>uint</a:t>
            </a:r>
            <a:r>
              <a:rPr lang="pt-BR" altLang="zh-CN" dirty="0">
                <a:latin typeface="Courier New" panose="02070409020205090404" pitchFamily="49" charset="0"/>
              </a:rPr>
              <a:t>32</a:t>
            </a:r>
            <a:r>
              <a:rPr lang="en-US" altLang="zh-CN" dirty="0">
                <a:latin typeface="Courier New" panose="02070409020205090404" pitchFamily="49" charset="0"/>
              </a:rPr>
              <a:t>_t;</a:t>
            </a:r>
            <a:endParaRPr lang="pt-BR" altLang="zh-CN" dirty="0">
              <a:latin typeface="Courier New" panose="02070409020205090404" pitchFamily="49" charset="0"/>
            </a:endParaRPr>
          </a:p>
          <a:p>
            <a:pPr marL="0" indent="0">
              <a:buNone/>
            </a:pPr>
            <a:r>
              <a:rPr kumimoji="1" lang="en-US" altLang="zh-CN" dirty="0"/>
              <a:t>  typedef</a:t>
            </a:r>
            <a:r>
              <a:rPr kumimoji="1" lang="zh-CN" altLang="en-US" dirty="0"/>
              <a:t> </a:t>
            </a:r>
            <a:r>
              <a:rPr lang="pt-BR" altLang="zh-CN" dirty="0" err="1">
                <a:latin typeface="Courier New" panose="02070409020205090404" pitchFamily="49" charset="0"/>
              </a:rPr>
              <a:t>unsigned</a:t>
            </a:r>
            <a:r>
              <a:rPr lang="pt-BR" altLang="zh-CN" dirty="0">
                <a:latin typeface="Courier New" panose="02070409020205090404" pitchFamily="49" charset="0"/>
              </a:rPr>
              <a:t> </a:t>
            </a:r>
            <a:r>
              <a:rPr lang="en-US" altLang="zh-CN" dirty="0">
                <a:latin typeface="Courier New" panose="02070409020205090404" pitchFamily="49" charset="0"/>
              </a:rPr>
              <a:t>short</a:t>
            </a:r>
            <a:r>
              <a:rPr lang="pt-BR" altLang="zh-CN" dirty="0">
                <a:latin typeface="Courier New" panose="02070409020205090404" pitchFamily="49" charset="0"/>
              </a:rPr>
              <a:t> </a:t>
            </a:r>
            <a:r>
              <a:rPr lang="en-US" altLang="zh-CN" dirty="0">
                <a:latin typeface="Courier New" panose="02070409020205090404" pitchFamily="49" charset="0"/>
              </a:rPr>
              <a:t>uint16_t;</a:t>
            </a:r>
            <a:endParaRPr lang="en-US" altLang="zh-CN" dirty="0">
              <a:latin typeface="Courier New" panose="02070409020205090404" pitchFamily="49" charset="0"/>
            </a:endParaRPr>
          </a:p>
          <a:p>
            <a:pPr marL="0" indent="0">
              <a:buNone/>
            </a:pPr>
            <a:r>
              <a:rPr kumimoji="1" lang="zh-CN" altLang="en-US" dirty="0"/>
              <a:t>  </a:t>
            </a:r>
            <a:r>
              <a:rPr kumimoji="1" lang="en-US" altLang="zh-CN" dirty="0"/>
              <a:t>typedef</a:t>
            </a:r>
            <a:r>
              <a:rPr kumimoji="1" lang="zh-CN" altLang="en-US" dirty="0"/>
              <a:t> </a:t>
            </a:r>
            <a:r>
              <a:rPr lang="pt-BR" altLang="zh-CN" dirty="0" err="1">
                <a:latin typeface="Courier New" panose="02070409020205090404" pitchFamily="49" charset="0"/>
              </a:rPr>
              <a:t>unsigned</a:t>
            </a:r>
            <a:r>
              <a:rPr lang="pt-BR" altLang="zh-CN" dirty="0">
                <a:latin typeface="Courier New" panose="02070409020205090404" pitchFamily="49" charset="0"/>
              </a:rPr>
              <a:t> </a:t>
            </a:r>
            <a:r>
              <a:rPr lang="en-US" altLang="zh-CN" dirty="0">
                <a:latin typeface="Courier New" panose="02070409020205090404" pitchFamily="49" charset="0"/>
              </a:rPr>
              <a:t>char</a:t>
            </a:r>
            <a:r>
              <a:rPr lang="pt-BR" altLang="zh-CN" dirty="0">
                <a:latin typeface="Courier New" panose="02070409020205090404" pitchFamily="49" charset="0"/>
              </a:rPr>
              <a:t> </a:t>
            </a:r>
            <a:r>
              <a:rPr lang="en-US" altLang="zh-CN" dirty="0">
                <a:latin typeface="Courier New" panose="02070409020205090404" pitchFamily="49" charset="0"/>
              </a:rPr>
              <a:t>uint8_t;</a:t>
            </a:r>
            <a:endParaRPr lang="en-US" altLang="zh-CN" dirty="0">
              <a:latin typeface="Courier New" panose="02070409020205090404" pitchFamily="49" charset="0"/>
            </a:endParaRPr>
          </a:p>
          <a:p>
            <a:pPr marL="0" indent="0">
              <a:buNone/>
            </a:pPr>
            <a:endParaRPr kumimoji="1" lang="en-US" altLang="zh-CN" dirty="0">
              <a:latin typeface="Courier New" panose="02070409020205090404" pitchFamily="49" charset="0"/>
            </a:endParaRPr>
          </a:p>
          <a:p>
            <a:pPr marL="0" indent="0">
              <a:buNone/>
            </a:pPr>
            <a:r>
              <a:rPr kumimoji="1" lang="zh-CN" altLang="en-US" dirty="0"/>
              <a:t>  </a:t>
            </a:r>
            <a:r>
              <a:rPr kumimoji="1" lang="en-US" altLang="zh-CN" dirty="0"/>
              <a:t>typedef</a:t>
            </a:r>
            <a:r>
              <a:rPr kumimoji="1" lang="zh-CN" altLang="en-US" dirty="0"/>
              <a:t> </a:t>
            </a:r>
            <a:r>
              <a:rPr lang="zh-CN" altLang="en-US" dirty="0">
                <a:latin typeface="Courier New" panose="02070409020205090404" pitchFamily="49" charset="0"/>
              </a:rPr>
              <a:t> </a:t>
            </a:r>
            <a:r>
              <a:rPr lang="pt-BR" altLang="zh-CN" dirty="0" err="1">
                <a:latin typeface="Courier New" panose="02070409020205090404" pitchFamily="49" charset="0"/>
              </a:rPr>
              <a:t>int</a:t>
            </a:r>
            <a:r>
              <a:rPr lang="pt-BR" altLang="zh-CN" dirty="0">
                <a:latin typeface="Courier New" panose="02070409020205090404" pitchFamily="49" charset="0"/>
              </a:rPr>
              <a:t> </a:t>
            </a:r>
            <a:r>
              <a:rPr lang="en-US" altLang="zh-CN" dirty="0">
                <a:latin typeface="Courier New" panose="02070409020205090404" pitchFamily="49" charset="0"/>
              </a:rPr>
              <a:t>int</a:t>
            </a:r>
            <a:r>
              <a:rPr lang="pt-BR" altLang="zh-CN" dirty="0">
                <a:latin typeface="Courier New" panose="02070409020205090404" pitchFamily="49" charset="0"/>
              </a:rPr>
              <a:t>32</a:t>
            </a:r>
            <a:r>
              <a:rPr lang="en-US" altLang="zh-CN" dirty="0">
                <a:latin typeface="Courier New" panose="02070409020205090404" pitchFamily="49" charset="0"/>
              </a:rPr>
              <a:t>_t;</a:t>
            </a:r>
            <a:endParaRPr lang="pt-BR" altLang="zh-CN" dirty="0">
              <a:latin typeface="Courier New" panose="02070409020205090404" pitchFamily="49" charset="0"/>
            </a:endParaRPr>
          </a:p>
          <a:p>
            <a:pPr marL="0" indent="0">
              <a:buNone/>
            </a:pPr>
            <a:r>
              <a:rPr kumimoji="1" lang="en-US" altLang="zh-CN" dirty="0"/>
              <a:t>  typedef</a:t>
            </a:r>
            <a:r>
              <a:rPr kumimoji="1" lang="zh-CN" altLang="en-US" dirty="0"/>
              <a:t> </a:t>
            </a:r>
            <a:r>
              <a:rPr lang="zh-CN" altLang="en-US" dirty="0">
                <a:latin typeface="Courier New" panose="02070409020205090404" pitchFamily="49" charset="0"/>
              </a:rPr>
              <a:t> </a:t>
            </a:r>
            <a:r>
              <a:rPr lang="en-US" altLang="zh-CN" dirty="0">
                <a:latin typeface="Courier New" panose="02070409020205090404" pitchFamily="49" charset="0"/>
              </a:rPr>
              <a:t>short</a:t>
            </a:r>
            <a:r>
              <a:rPr lang="pt-BR" altLang="zh-CN" dirty="0">
                <a:latin typeface="Courier New" panose="02070409020205090404" pitchFamily="49" charset="0"/>
              </a:rPr>
              <a:t> </a:t>
            </a:r>
            <a:r>
              <a:rPr lang="en-US" altLang="zh-CN" dirty="0">
                <a:latin typeface="Courier New" panose="02070409020205090404" pitchFamily="49" charset="0"/>
              </a:rPr>
              <a:t>int16_t;</a:t>
            </a:r>
            <a:endParaRPr lang="en-US" altLang="zh-CN" dirty="0">
              <a:latin typeface="Courier New" panose="02070409020205090404" pitchFamily="49" charset="0"/>
            </a:endParaRPr>
          </a:p>
          <a:p>
            <a:pPr marL="0" indent="0">
              <a:buNone/>
            </a:pPr>
            <a:r>
              <a:rPr kumimoji="1" lang="zh-CN" altLang="en-US" dirty="0"/>
              <a:t>  </a:t>
            </a:r>
            <a:r>
              <a:rPr kumimoji="1" lang="en-US" altLang="zh-CN" dirty="0"/>
              <a:t>typedef</a:t>
            </a:r>
            <a:r>
              <a:rPr kumimoji="1" lang="zh-CN" altLang="en-US" dirty="0"/>
              <a:t> </a:t>
            </a:r>
            <a:r>
              <a:rPr lang="zh-CN" altLang="en-US" dirty="0">
                <a:latin typeface="Courier New" panose="02070409020205090404" pitchFamily="49" charset="0"/>
              </a:rPr>
              <a:t> </a:t>
            </a:r>
            <a:r>
              <a:rPr lang="en-US" altLang="zh-CN" dirty="0">
                <a:latin typeface="Courier New" panose="02070409020205090404" pitchFamily="49" charset="0"/>
              </a:rPr>
              <a:t>char</a:t>
            </a:r>
            <a:r>
              <a:rPr lang="pt-BR" altLang="zh-CN" dirty="0">
                <a:latin typeface="Courier New" panose="02070409020205090404" pitchFamily="49" charset="0"/>
              </a:rPr>
              <a:t> </a:t>
            </a:r>
            <a:r>
              <a:rPr lang="en-US" altLang="zh-CN">
                <a:latin typeface="Courier New" panose="02070409020205090404" pitchFamily="49" charset="0"/>
              </a:rPr>
              <a:t>int8_</a:t>
            </a:r>
            <a:r>
              <a:rPr lang="en-US" altLang="zh-CN" dirty="0">
                <a:latin typeface="Courier New" panose="02070409020205090404" pitchFamily="49" charset="0"/>
              </a:rPr>
              <a:t>t;</a:t>
            </a:r>
            <a:endParaRPr kumimoji="1" lang="zh-CN" altLang="en-US" dirty="0"/>
          </a:p>
          <a:p>
            <a:pPr marL="0" indent="0">
              <a:buNone/>
            </a:pP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t>
            </a:r>
            <a:r>
              <a:rPr kumimoji="1" lang="zh-CN" altLang="en-US" dirty="0"/>
              <a:t>语言数据类型</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a:t>也可以用</a:t>
            </a:r>
            <a:r>
              <a:rPr kumimoji="1" lang="en-US" altLang="zh-CN" dirty="0"/>
              <a:t>#</a:t>
            </a:r>
            <a:r>
              <a:rPr kumimoji="1" lang="en-US" altLang="zh-CN" dirty="0" err="1"/>
              <a:t>define定义类型</a:t>
            </a:r>
            <a:endParaRPr kumimoji="1" lang="en-US" altLang="zh-CN" dirty="0"/>
          </a:p>
          <a:p>
            <a:pPr marL="0" indent="0">
              <a:buNone/>
            </a:pPr>
            <a:r>
              <a:rPr kumimoji="1" lang="zh-CN" altLang="en-US" dirty="0"/>
              <a:t>  </a:t>
            </a:r>
            <a:r>
              <a:rPr kumimoji="1" lang="en-US" altLang="zh-CN" dirty="0"/>
              <a:t>#define</a:t>
            </a:r>
            <a:r>
              <a:rPr kumimoji="1" lang="zh-CN" altLang="en-US" dirty="0"/>
              <a:t>  </a:t>
            </a:r>
            <a:r>
              <a:rPr kumimoji="1" lang="en-US" altLang="zh-CN" dirty="0"/>
              <a:t>U32</a:t>
            </a:r>
            <a:r>
              <a:rPr kumimoji="1" lang="zh-CN" altLang="en-US" dirty="0"/>
              <a:t> </a:t>
            </a:r>
            <a:r>
              <a:rPr lang="pt-BR" altLang="zh-CN" dirty="0" err="1">
                <a:latin typeface="Courier New" panose="02070409020205090404" pitchFamily="49" charset="0"/>
              </a:rPr>
              <a:t>unsigned</a:t>
            </a:r>
            <a:r>
              <a:rPr lang="pt-BR" altLang="zh-CN" dirty="0">
                <a:latin typeface="Courier New" panose="02070409020205090404" pitchFamily="49" charset="0"/>
              </a:rPr>
              <a:t> </a:t>
            </a:r>
            <a:r>
              <a:rPr lang="pt-BR" altLang="zh-CN" dirty="0" err="1">
                <a:latin typeface="Courier New" panose="02070409020205090404" pitchFamily="49" charset="0"/>
              </a:rPr>
              <a:t>int</a:t>
            </a:r>
            <a:endParaRPr lang="pt-BR" altLang="zh-CN" dirty="0">
              <a:latin typeface="Courier New" panose="02070409020205090404" pitchFamily="49" charset="0"/>
            </a:endParaRPr>
          </a:p>
          <a:p>
            <a:pPr marL="0" indent="0">
              <a:buNone/>
            </a:pPr>
            <a:r>
              <a:rPr kumimoji="1" lang="zh-CN" altLang="en-US" dirty="0">
                <a:latin typeface="Courier New" panose="02070409020205090404" pitchFamily="49" charset="0"/>
              </a:rPr>
              <a:t> </a:t>
            </a:r>
            <a:r>
              <a:rPr kumimoji="1" lang="en-US" altLang="zh-CN" dirty="0"/>
              <a:t>#define</a:t>
            </a:r>
            <a:r>
              <a:rPr kumimoji="1" lang="zh-CN" altLang="en-US" dirty="0"/>
              <a:t>  </a:t>
            </a:r>
            <a:r>
              <a:rPr kumimoji="1" lang="en-US" altLang="zh-CN" dirty="0"/>
              <a:t>U16</a:t>
            </a:r>
            <a:r>
              <a:rPr kumimoji="1" lang="zh-CN" altLang="en-US" dirty="0"/>
              <a:t> </a:t>
            </a:r>
            <a:r>
              <a:rPr lang="pt-BR" altLang="zh-CN" dirty="0" err="1">
                <a:latin typeface="Courier New" panose="02070409020205090404" pitchFamily="49" charset="0"/>
              </a:rPr>
              <a:t>unsigned</a:t>
            </a:r>
            <a:r>
              <a:rPr lang="pt-BR" altLang="zh-CN" dirty="0">
                <a:latin typeface="Courier New" panose="02070409020205090404" pitchFamily="49" charset="0"/>
              </a:rPr>
              <a:t> </a:t>
            </a:r>
            <a:r>
              <a:rPr lang="en-US" altLang="zh-CN" dirty="0">
                <a:latin typeface="Courier New" panose="02070409020205090404" pitchFamily="49" charset="0"/>
              </a:rPr>
              <a:t>short</a:t>
            </a:r>
            <a:endParaRPr lang="pt-BR" altLang="zh-CN" dirty="0">
              <a:latin typeface="Courier New" panose="02070409020205090404" pitchFamily="49" charset="0"/>
            </a:endParaRPr>
          </a:p>
          <a:p>
            <a:pPr marL="0" indent="0">
              <a:buNone/>
            </a:pPr>
            <a:r>
              <a:rPr kumimoji="1" lang="zh-CN" altLang="en-US" dirty="0"/>
              <a:t>  </a:t>
            </a:r>
            <a:r>
              <a:rPr kumimoji="1" lang="en-US" altLang="zh-CN" dirty="0"/>
              <a:t>#define</a:t>
            </a:r>
            <a:r>
              <a:rPr kumimoji="1" lang="zh-CN" altLang="en-US" dirty="0"/>
              <a:t>  </a:t>
            </a:r>
            <a:r>
              <a:rPr kumimoji="1" lang="en-US" altLang="zh-CN" dirty="0"/>
              <a:t>U8</a:t>
            </a:r>
            <a:r>
              <a:rPr kumimoji="1" lang="zh-CN" altLang="en-US" dirty="0"/>
              <a:t> </a:t>
            </a:r>
            <a:r>
              <a:rPr lang="pt-BR" altLang="zh-CN" dirty="0" err="1">
                <a:latin typeface="Courier New" panose="02070409020205090404" pitchFamily="49" charset="0"/>
              </a:rPr>
              <a:t>unsigned</a:t>
            </a:r>
            <a:r>
              <a:rPr lang="pt-BR" altLang="zh-CN" dirty="0">
                <a:latin typeface="Courier New" panose="02070409020205090404" pitchFamily="49" charset="0"/>
              </a:rPr>
              <a:t> </a:t>
            </a:r>
            <a:r>
              <a:rPr lang="en-US" altLang="zh-CN" dirty="0">
                <a:latin typeface="Courier New" panose="02070409020205090404" pitchFamily="49" charset="0"/>
              </a:rPr>
              <a:t>char</a:t>
            </a:r>
            <a:endParaRPr lang="pt-BR" altLang="zh-CN" dirty="0">
              <a:latin typeface="Courier New" panose="02070409020205090404" pitchFamily="49" charset="0"/>
            </a:endParaRPr>
          </a:p>
          <a:p>
            <a:pPr marL="0" indent="0">
              <a:buNone/>
            </a:pPr>
            <a:r>
              <a:rPr kumimoji="1" lang="zh-CN" altLang="en-US" dirty="0"/>
              <a:t>  </a:t>
            </a:r>
            <a:r>
              <a:rPr kumimoji="1" lang="en-US" altLang="zh-CN" dirty="0"/>
              <a:t>#define</a:t>
            </a:r>
            <a:r>
              <a:rPr kumimoji="1" lang="zh-CN" altLang="en-US" dirty="0"/>
              <a:t>  </a:t>
            </a:r>
            <a:r>
              <a:rPr kumimoji="1" lang="en-US" altLang="zh-CN" dirty="0"/>
              <a:t>I32</a:t>
            </a:r>
            <a:r>
              <a:rPr lang="pt-BR" altLang="zh-CN" dirty="0">
                <a:latin typeface="Courier New" panose="02070409020205090404" pitchFamily="49" charset="0"/>
              </a:rPr>
              <a:t> </a:t>
            </a:r>
            <a:r>
              <a:rPr lang="pt-BR" altLang="zh-CN" dirty="0" err="1">
                <a:latin typeface="Courier New" panose="02070409020205090404" pitchFamily="49" charset="0"/>
              </a:rPr>
              <a:t>int</a:t>
            </a:r>
            <a:endParaRPr lang="pt-BR" altLang="zh-CN" dirty="0">
              <a:latin typeface="Courier New" panose="02070409020205090404" pitchFamily="49" charset="0"/>
            </a:endParaRPr>
          </a:p>
          <a:p>
            <a:pPr marL="0" indent="0">
              <a:buNone/>
            </a:pPr>
            <a:r>
              <a:rPr kumimoji="1" lang="zh-CN" altLang="en-US" dirty="0">
                <a:latin typeface="Courier New" panose="02070409020205090404" pitchFamily="49" charset="0"/>
              </a:rPr>
              <a:t> </a:t>
            </a:r>
            <a:r>
              <a:rPr kumimoji="1" lang="en-US" altLang="zh-CN" dirty="0"/>
              <a:t>#define</a:t>
            </a:r>
            <a:r>
              <a:rPr kumimoji="1" lang="zh-CN" altLang="en-US" dirty="0"/>
              <a:t>  </a:t>
            </a:r>
            <a:r>
              <a:rPr kumimoji="1" lang="en-US" altLang="zh-CN" dirty="0"/>
              <a:t>I16</a:t>
            </a:r>
            <a:r>
              <a:rPr kumimoji="1" lang="zh-CN" altLang="en-US" dirty="0"/>
              <a:t> </a:t>
            </a:r>
            <a:r>
              <a:rPr lang="en-US" altLang="zh-CN" dirty="0">
                <a:latin typeface="Courier New" panose="02070409020205090404" pitchFamily="49" charset="0"/>
              </a:rPr>
              <a:t>short</a:t>
            </a:r>
            <a:endParaRPr lang="pt-BR" altLang="zh-CN" dirty="0">
              <a:latin typeface="Courier New" panose="02070409020205090404" pitchFamily="49" charset="0"/>
            </a:endParaRPr>
          </a:p>
          <a:p>
            <a:pPr marL="0" indent="0">
              <a:buNone/>
            </a:pPr>
            <a:r>
              <a:rPr kumimoji="1" lang="zh-CN" altLang="en-US" dirty="0"/>
              <a:t>  </a:t>
            </a:r>
            <a:r>
              <a:rPr kumimoji="1" lang="en-US" altLang="zh-CN" dirty="0"/>
              <a:t>#define</a:t>
            </a:r>
            <a:r>
              <a:rPr kumimoji="1" lang="zh-CN" altLang="en-US" dirty="0"/>
              <a:t>  </a:t>
            </a:r>
            <a:r>
              <a:rPr kumimoji="1" lang="en-US" altLang="zh-CN" dirty="0"/>
              <a:t>I8</a:t>
            </a:r>
            <a:r>
              <a:rPr kumimoji="1" lang="zh-CN" altLang="en-US" dirty="0"/>
              <a:t> </a:t>
            </a:r>
            <a:r>
              <a:rPr lang="en-US" altLang="zh-CN" dirty="0">
                <a:latin typeface="Courier New" panose="02070409020205090404" pitchFamily="49" charset="0"/>
              </a:rPr>
              <a:t>char</a:t>
            </a:r>
            <a:endParaRPr lang="pt-BR" altLang="zh-CN" dirty="0">
              <a:latin typeface="Courier New" panose="02070409020205090404" pitchFamily="49" charset="0"/>
            </a:endParaRPr>
          </a:p>
          <a:p>
            <a:pPr marL="0" indent="0">
              <a:buNone/>
            </a:pP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注意：</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latin typeface="华文楷体" panose="02010600040101010101" pitchFamily="2" charset="-122"/>
                <a:ea typeface="华文楷体" panose="02010600040101010101" pitchFamily="2" charset="-122"/>
              </a:rPr>
              <a:t>以上两种类型定义方法不同之处在于</a:t>
            </a:r>
            <a:r>
              <a:rPr lang="en-US" altLang="zh-CN" dirty="0">
                <a:latin typeface="华文楷体" panose="02010600040101010101" pitchFamily="2" charset="-122"/>
                <a:ea typeface="华文楷体" panose="02010600040101010101" pitchFamily="2" charset="-122"/>
              </a:rPr>
              <a:t>typedef</a:t>
            </a:r>
            <a:r>
              <a:rPr lang="zh-CN" altLang="en-US" dirty="0">
                <a:latin typeface="华文楷体" panose="02010600040101010101" pitchFamily="2" charset="-122"/>
                <a:ea typeface="华文楷体" panose="02010600040101010101" pitchFamily="2" charset="-122"/>
              </a:rPr>
              <a:t>是在编译阶段处理的，而</a:t>
            </a:r>
            <a:r>
              <a:rPr lang="en-US" altLang="zh-CN" dirty="0">
                <a:latin typeface="华文楷体" panose="02010600040101010101" pitchFamily="2" charset="-122"/>
                <a:ea typeface="华文楷体" panose="02010600040101010101" pitchFamily="2" charset="-122"/>
              </a:rPr>
              <a:t>#define</a:t>
            </a:r>
            <a:r>
              <a:rPr lang="zh-CN" altLang="en-US" dirty="0">
                <a:latin typeface="华文楷体" panose="02010600040101010101" pitchFamily="2" charset="-122"/>
                <a:ea typeface="华文楷体" panose="02010600040101010101" pitchFamily="2" charset="-122"/>
              </a:rPr>
              <a:t>是在预处理阶段处理的</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typedef</a:t>
            </a:r>
            <a:r>
              <a:rPr lang="zh-CN" altLang="en-US" dirty="0">
                <a:latin typeface="华文楷体" panose="02010600040101010101" pitchFamily="2" charset="-122"/>
                <a:ea typeface="华文楷体" panose="02010600040101010101" pitchFamily="2" charset="-122"/>
              </a:rPr>
              <a:t>还常常针对结构体进行类型重定义，方便书写。</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a:t>
            </a:r>
            <a:endParaRPr kumimoji="1" lang="zh-CN" altLang="en-US" dirty="0"/>
          </a:p>
        </p:txBody>
      </p:sp>
      <p:sp>
        <p:nvSpPr>
          <p:cNvPr id="3" name="内容占位符 2"/>
          <p:cNvSpPr>
            <a:spLocks noGrp="1"/>
          </p:cNvSpPr>
          <p:nvPr>
            <p:ph idx="1"/>
          </p:nvPr>
        </p:nvSpPr>
        <p:spPr/>
        <p:txBody>
          <a:bodyPr/>
          <a:lstStyle/>
          <a:p>
            <a:r>
              <a:rPr lang="en-US" altLang="zh-CN" b="1" dirty="0">
                <a:effectLst>
                  <a:outerShdw blurRad="38100" dist="38100" dir="2700000" algn="tl">
                    <a:srgbClr val="C0C0C0"/>
                  </a:outerShdw>
                </a:effectLst>
                <a:latin typeface="Times New Roman" panose="02020503050405090304" pitchFamily="18" charset="0"/>
              </a:rPr>
              <a:t>volatile</a:t>
            </a:r>
            <a:r>
              <a:rPr lang="zh-CN" altLang="en-US" b="1" dirty="0">
                <a:effectLst>
                  <a:outerShdw blurRad="38100" dist="38100" dir="2700000" algn="tl">
                    <a:srgbClr val="C0C0C0"/>
                  </a:outerShdw>
                </a:effectLst>
                <a:latin typeface="Times New Roman" panose="02020503050405090304" pitchFamily="18" charset="0"/>
              </a:rPr>
              <a:t>和强制类型转换</a:t>
            </a:r>
            <a:endParaRPr lang="en-US" altLang="zh-CN" b="1" dirty="0">
              <a:effectLst>
                <a:outerShdw blurRad="38100" dist="38100" dir="2700000" algn="tl">
                  <a:srgbClr val="C0C0C0"/>
                </a:outerShdw>
              </a:effectLst>
              <a:latin typeface="Times New Roman" panose="02020503050405090304" pitchFamily="18" charset="0"/>
            </a:endParaRPr>
          </a:p>
          <a:p>
            <a:pPr marL="0" indent="0">
              <a:buNone/>
            </a:pPr>
            <a:r>
              <a:rPr lang="zh-CN" altLang="en-US" dirty="0">
                <a:latin typeface="华文楷体" panose="02010600040101010101" pitchFamily="2" charset="-122"/>
                <a:ea typeface="华文楷体" panose="02010600040101010101" pitchFamily="2" charset="-122"/>
              </a:rPr>
              <a:t>关键字</a:t>
            </a:r>
            <a:r>
              <a:rPr lang="en-US" altLang="zh-CN" dirty="0">
                <a:latin typeface="华文楷体" panose="02010600040101010101" pitchFamily="2" charset="-122"/>
                <a:ea typeface="华文楷体" panose="02010600040101010101" pitchFamily="2" charset="-122"/>
              </a:rPr>
              <a:t>volatile</a:t>
            </a:r>
            <a:r>
              <a:rPr lang="zh-CN" altLang="en-US" dirty="0">
                <a:latin typeface="华文楷体" panose="02010600040101010101" pitchFamily="2" charset="-122"/>
                <a:ea typeface="华文楷体" panose="02010600040101010101" pitchFamily="2" charset="-122"/>
              </a:rPr>
              <a:t>：用来修饰变量时表示该变量的值可能被硬件更改，因此每次读取这个变量值的时候要重新从内存中读取这个变量的值，而不是使用保存在寄存器里的备份。</a:t>
            </a:r>
            <a:endParaRPr lang="en-US" altLang="zh-CN" dirty="0">
              <a:latin typeface="华文楷体" panose="02010600040101010101" pitchFamily="2" charset="-122"/>
              <a:ea typeface="华文楷体" panose="02010600040101010101" pitchFamily="2" charset="-122"/>
            </a:endParaRPr>
          </a:p>
          <a:p>
            <a:pPr marL="0" indent="0">
              <a:buNone/>
            </a:pPr>
            <a:r>
              <a:rPr kumimoji="1" lang="en-US" altLang="zh-CN" dirty="0">
                <a:latin typeface="华文楷体" panose="02010600040101010101" pitchFamily="2" charset="-122"/>
                <a:ea typeface="华文楷体" panose="02010600040101010101" pitchFamily="2" charset="-122"/>
              </a:rPr>
              <a:t>Keil</a:t>
            </a:r>
            <a:r>
              <a:rPr kumimoji="1" lang="zh-CN" altLang="en-US" dirty="0">
                <a:latin typeface="华文楷体" panose="02010600040101010101" pitchFamily="2" charset="-122"/>
                <a:ea typeface="华文楷体" panose="02010600040101010101" pitchFamily="2" charset="-122"/>
              </a:rPr>
              <a:t>中</a:t>
            </a:r>
            <a:r>
              <a:rPr kumimoji="1" lang="zh-CN" altLang="en-US" dirty="0">
                <a:latin typeface="华文楷体" panose="02010600040101010101" pitchFamily="2" charset="-122"/>
                <a:ea typeface="华文楷体" panose="02010600040101010101" pitchFamily="2" charset="-122"/>
                <a:sym typeface="Wingdings" panose="05000000000000000000" pitchFamily="2" charset="2"/>
              </a:rPr>
              <a:t>（</a:t>
            </a:r>
            <a:r>
              <a:rPr kumimoji="1" lang="en-US" altLang="zh-CN" dirty="0">
                <a:latin typeface="华文楷体" panose="02010600040101010101" pitchFamily="2" charset="-122"/>
                <a:ea typeface="华文楷体" panose="02010600040101010101" pitchFamily="2" charset="-122"/>
                <a:sym typeface="Wingdings" panose="05000000000000000000" pitchFamily="2" charset="2"/>
              </a:rPr>
              <a:t>gnu</a:t>
            </a:r>
            <a:r>
              <a:rPr kumimoji="1" lang="zh-CN" altLang="en-US" dirty="0">
                <a:latin typeface="华文楷体" panose="02010600040101010101" pitchFamily="2" charset="-122"/>
                <a:ea typeface="华文楷体" panose="02010600040101010101" pitchFamily="2" charset="-122"/>
                <a:sym typeface="Wingdings" panose="05000000000000000000" pitchFamily="2" charset="2"/>
              </a:rPr>
              <a:t> </a:t>
            </a:r>
            <a:r>
              <a:rPr kumimoji="1" lang="en-US" altLang="zh-CN" dirty="0">
                <a:latin typeface="华文楷体" panose="02010600040101010101" pitchFamily="2" charset="-122"/>
                <a:ea typeface="华文楷体" panose="02010600040101010101" pitchFamily="2" charset="-122"/>
                <a:sym typeface="Wingdings" panose="05000000000000000000" pitchFamily="2" charset="2"/>
              </a:rPr>
              <a:t>c</a:t>
            </a:r>
            <a:r>
              <a:rPr kumimoji="1" lang="zh-CN" altLang="en-US" dirty="0">
                <a:latin typeface="华文楷体" panose="02010600040101010101" pitchFamily="2" charset="-122"/>
                <a:ea typeface="华文楷体" panose="02010600040101010101" pitchFamily="2" charset="-122"/>
                <a:sym typeface="Wingdings" panose="05000000000000000000" pitchFamily="2" charset="2"/>
              </a:rPr>
              <a:t>中可能是小写的）</a:t>
            </a:r>
            <a:endParaRPr kumimoji="1" lang="en-US" altLang="zh-CN" dirty="0">
              <a:latin typeface="华文楷体" panose="02010600040101010101" pitchFamily="2" charset="-122"/>
              <a:ea typeface="华文楷体" panose="02010600040101010101" pitchFamily="2" charset="-122"/>
              <a:sym typeface="Wingdings" panose="05000000000000000000" pitchFamily="2" charset="2"/>
            </a:endParaRPr>
          </a:p>
          <a:p>
            <a:pPr marL="0" indent="0">
              <a:buNone/>
            </a:pPr>
            <a:endParaRPr kumimoji="1" lang="en-US" altLang="zh-CN" dirty="0">
              <a:latin typeface="华文楷体" panose="02010600040101010101" pitchFamily="2" charset="-122"/>
              <a:ea typeface="华文楷体" panose="02010600040101010101" pitchFamily="2" charset="-122"/>
            </a:endParaRPr>
          </a:p>
          <a:p>
            <a:pPr marL="0" indent="0">
              <a:buNone/>
            </a:pPr>
            <a:r>
              <a:rPr kumimoji="1" lang="en-US" altLang="zh-CN" sz="2400" dirty="0">
                <a:solidFill>
                  <a:srgbClr val="C00000"/>
                </a:solidFill>
              </a:rPr>
              <a:t>#define __I    volatile const   //*</a:t>
            </a:r>
            <a:r>
              <a:rPr kumimoji="1" lang="zh-CN" altLang="en-US" sz="2400" dirty="0">
                <a:solidFill>
                  <a:srgbClr val="C00000"/>
                </a:solidFill>
              </a:rPr>
              <a:t>！</a:t>
            </a:r>
            <a:r>
              <a:rPr kumimoji="1" lang="en-US" altLang="zh-CN" sz="2400" dirty="0">
                <a:solidFill>
                  <a:srgbClr val="C00000"/>
                </a:solidFill>
              </a:rPr>
              <a:t>&lt;</a:t>
            </a:r>
            <a:r>
              <a:rPr kumimoji="1" lang="zh-CN" altLang="en-US" sz="2400" dirty="0">
                <a:solidFill>
                  <a:srgbClr val="C00000"/>
                </a:solidFill>
              </a:rPr>
              <a:t>定义</a:t>
            </a:r>
            <a:r>
              <a:rPr kumimoji="1" lang="en-US" altLang="zh-CN" sz="2400" dirty="0">
                <a:solidFill>
                  <a:srgbClr val="C00000"/>
                </a:solidFill>
              </a:rPr>
              <a:t>'</a:t>
            </a:r>
            <a:r>
              <a:rPr kumimoji="1" lang="zh-CN" altLang="en-US" sz="2400" dirty="0">
                <a:solidFill>
                  <a:srgbClr val="C00000"/>
                </a:solidFill>
              </a:rPr>
              <a:t>只读</a:t>
            </a:r>
            <a:r>
              <a:rPr kumimoji="1" lang="en-US" altLang="zh-CN" sz="2400" dirty="0">
                <a:solidFill>
                  <a:srgbClr val="C00000"/>
                </a:solidFill>
              </a:rPr>
              <a:t>'</a:t>
            </a:r>
            <a:r>
              <a:rPr kumimoji="1" lang="zh-CN" altLang="en-US" sz="2400" dirty="0">
                <a:solidFill>
                  <a:srgbClr val="C00000"/>
                </a:solidFill>
              </a:rPr>
              <a:t>权限</a:t>
            </a:r>
            <a:endParaRPr kumimoji="1" lang="zh-CN" altLang="en-US" sz="2400" dirty="0">
              <a:solidFill>
                <a:srgbClr val="C00000"/>
              </a:solidFill>
            </a:endParaRPr>
          </a:p>
          <a:p>
            <a:pPr marL="0" indent="0">
              <a:buNone/>
            </a:pPr>
            <a:r>
              <a:rPr kumimoji="1" lang="en-US" altLang="zh-CN" sz="2400" dirty="0">
                <a:solidFill>
                  <a:srgbClr val="C00000"/>
                </a:solidFill>
              </a:rPr>
              <a:t>#define __O    volatile         //*</a:t>
            </a:r>
            <a:r>
              <a:rPr kumimoji="1" lang="zh-CN" altLang="en-US" sz="2400" dirty="0">
                <a:solidFill>
                  <a:srgbClr val="C00000"/>
                </a:solidFill>
              </a:rPr>
              <a:t>！</a:t>
            </a:r>
            <a:r>
              <a:rPr kumimoji="1" lang="en-US" altLang="zh-CN" sz="2400" dirty="0">
                <a:solidFill>
                  <a:srgbClr val="C00000"/>
                </a:solidFill>
              </a:rPr>
              <a:t>&lt;</a:t>
            </a:r>
            <a:r>
              <a:rPr kumimoji="1" lang="zh-CN" altLang="en-US" sz="2400" dirty="0">
                <a:solidFill>
                  <a:srgbClr val="C00000"/>
                </a:solidFill>
              </a:rPr>
              <a:t>定义</a:t>
            </a:r>
            <a:r>
              <a:rPr kumimoji="1" lang="en-US" altLang="zh-CN" sz="2400" dirty="0">
                <a:solidFill>
                  <a:srgbClr val="C00000"/>
                </a:solidFill>
              </a:rPr>
              <a:t>'</a:t>
            </a:r>
            <a:r>
              <a:rPr kumimoji="1" lang="zh-CN" altLang="en-US" sz="2400" dirty="0">
                <a:solidFill>
                  <a:srgbClr val="C00000"/>
                </a:solidFill>
              </a:rPr>
              <a:t>只写</a:t>
            </a:r>
            <a:r>
              <a:rPr kumimoji="1" lang="en-US" altLang="zh-CN" sz="2400" dirty="0">
                <a:solidFill>
                  <a:srgbClr val="C00000"/>
                </a:solidFill>
              </a:rPr>
              <a:t>'</a:t>
            </a:r>
            <a:r>
              <a:rPr kumimoji="1" lang="zh-CN" altLang="en-US" sz="2400" dirty="0">
                <a:solidFill>
                  <a:srgbClr val="C00000"/>
                </a:solidFill>
              </a:rPr>
              <a:t>权限</a:t>
            </a:r>
            <a:endParaRPr kumimoji="1" lang="zh-CN" altLang="en-US" sz="2400" dirty="0">
              <a:solidFill>
                <a:srgbClr val="C00000"/>
              </a:solidFill>
            </a:endParaRPr>
          </a:p>
          <a:p>
            <a:pPr marL="0" indent="0">
              <a:buNone/>
            </a:pPr>
            <a:r>
              <a:rPr kumimoji="1" lang="en-US" altLang="zh-CN" sz="2400" dirty="0">
                <a:solidFill>
                  <a:srgbClr val="C00000"/>
                </a:solidFill>
              </a:rPr>
              <a:t>#define __IO   volatile         // *</a:t>
            </a:r>
            <a:r>
              <a:rPr kumimoji="1" lang="zh-CN" altLang="en-US" sz="2400" dirty="0">
                <a:solidFill>
                  <a:srgbClr val="C00000"/>
                </a:solidFill>
              </a:rPr>
              <a:t>！</a:t>
            </a:r>
            <a:r>
              <a:rPr kumimoji="1" lang="en-US" altLang="zh-CN" sz="2400" dirty="0">
                <a:solidFill>
                  <a:srgbClr val="C00000"/>
                </a:solidFill>
              </a:rPr>
              <a:t>&lt;</a:t>
            </a:r>
            <a:r>
              <a:rPr kumimoji="1" lang="zh-CN" altLang="en-US" sz="2400" dirty="0">
                <a:solidFill>
                  <a:srgbClr val="C00000"/>
                </a:solidFill>
              </a:rPr>
              <a:t>定义</a:t>
            </a:r>
            <a:r>
              <a:rPr kumimoji="1" lang="en-US" altLang="zh-CN" sz="2400" dirty="0">
                <a:solidFill>
                  <a:srgbClr val="C00000"/>
                </a:solidFill>
              </a:rPr>
              <a:t>'</a:t>
            </a:r>
            <a:r>
              <a:rPr kumimoji="1" lang="zh-CN" altLang="en-US" sz="2400" dirty="0">
                <a:solidFill>
                  <a:srgbClr val="C00000"/>
                </a:solidFill>
              </a:rPr>
              <a:t>读</a:t>
            </a:r>
            <a:r>
              <a:rPr kumimoji="1" lang="en-US" altLang="zh-CN" sz="2400" dirty="0">
                <a:solidFill>
                  <a:srgbClr val="C00000"/>
                </a:solidFill>
              </a:rPr>
              <a:t>/</a:t>
            </a:r>
            <a:r>
              <a:rPr kumimoji="1" lang="zh-CN" altLang="en-US" sz="2400" dirty="0">
                <a:solidFill>
                  <a:srgbClr val="C00000"/>
                </a:solidFill>
              </a:rPr>
              <a:t>写</a:t>
            </a:r>
            <a:r>
              <a:rPr kumimoji="1" lang="en-US" altLang="zh-CN" sz="2400" dirty="0">
                <a:solidFill>
                  <a:srgbClr val="C00000"/>
                </a:solidFill>
              </a:rPr>
              <a:t>'</a:t>
            </a:r>
            <a:r>
              <a:rPr kumimoji="1" lang="zh-CN" altLang="en-US" sz="2400" dirty="0">
                <a:solidFill>
                  <a:srgbClr val="C00000"/>
                </a:solidFill>
              </a:rPr>
              <a:t>权限</a:t>
            </a:r>
            <a:endParaRPr kumimoji="1" lang="zh-CN" altLang="en-US" sz="2400"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a:t>
            </a:r>
            <a:endParaRPr kumimoji="1" lang="zh-CN" altLang="en-US" dirty="0"/>
          </a:p>
        </p:txBody>
      </p:sp>
      <p:sp>
        <p:nvSpPr>
          <p:cNvPr id="3" name="内容占位符 2"/>
          <p:cNvSpPr>
            <a:spLocks noGrp="1"/>
          </p:cNvSpPr>
          <p:nvPr>
            <p:ph idx="1"/>
          </p:nvPr>
        </p:nvSpPr>
        <p:spPr/>
        <p:txBody>
          <a:bodyPr/>
          <a:lstStyle/>
          <a:p>
            <a:r>
              <a:rPr kumimoji="1" lang="zh-CN" altLang="en-US" dirty="0"/>
              <a:t>总结：</a:t>
            </a:r>
            <a:endParaRPr kumimoji="1" lang="en-US" altLang="zh-CN" dirty="0"/>
          </a:p>
          <a:p>
            <a:pPr marL="0" indent="0">
              <a:buNone/>
            </a:pPr>
            <a:endParaRPr kumimoji="1" lang="en-US" altLang="zh-CN" dirty="0"/>
          </a:p>
          <a:p>
            <a:pPr marL="0" indent="0">
              <a:buNone/>
            </a:pPr>
            <a:r>
              <a:rPr kumimoji="1" lang="zh-CN" altLang="en-US" dirty="0"/>
              <a:t>数据类型是非常重要的，对应好的嵌入式开发者应该熟记于心！</a:t>
            </a:r>
            <a:endParaRPr kumimoji="1" lang="en-US" altLang="zh-CN" dirty="0"/>
          </a:p>
          <a:p>
            <a:pPr marL="0" indent="0">
              <a:buNone/>
            </a:pPr>
            <a:r>
              <a:rPr kumimoji="1" lang="zh-CN" altLang="en-US" dirty="0"/>
              <a:t>另外，数据类型的含义是与</a:t>
            </a:r>
            <a:r>
              <a:rPr kumimoji="1" lang="en-US" altLang="zh-CN" dirty="0" err="1"/>
              <a:t>cpu</a:t>
            </a:r>
            <a:r>
              <a:rPr kumimoji="1" lang="zh-CN" altLang="en-US" dirty="0"/>
              <a:t>架构相关的，同时与编译链相关的，</a:t>
            </a:r>
            <a:endParaRPr kumimoji="1" lang="en-US" altLang="zh-CN" dirty="0"/>
          </a:p>
          <a:p>
            <a:pPr marL="0" indent="0">
              <a:buNone/>
            </a:pPr>
            <a:r>
              <a:rPr kumimoji="1" lang="zh-CN" altLang="en-US" dirty="0"/>
              <a:t>同样是</a:t>
            </a:r>
            <a:r>
              <a:rPr kumimoji="1" lang="en-US" altLang="zh-CN" dirty="0"/>
              <a:t>C</a:t>
            </a:r>
            <a:r>
              <a:rPr kumimoji="1" lang="zh-CN" altLang="en-US" dirty="0"/>
              <a:t>语言，同样是</a:t>
            </a:r>
            <a:r>
              <a:rPr kumimoji="1" lang="en-US" altLang="zh-CN" dirty="0"/>
              <a:t>int</a:t>
            </a:r>
            <a:r>
              <a:rPr kumimoji="1" lang="zh-CN" altLang="en-US" dirty="0"/>
              <a:t>，可能位宽不一样！</a:t>
            </a: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基本语法</a:t>
            </a:r>
            <a:endParaRPr kumimoji="1" lang="zh-CN" altLang="en-US" dirty="0"/>
          </a:p>
        </p:txBody>
      </p:sp>
      <p:sp>
        <p:nvSpPr>
          <p:cNvPr id="3" name="内容占位符 2"/>
          <p:cNvSpPr>
            <a:spLocks noGrp="1"/>
          </p:cNvSpPr>
          <p:nvPr>
            <p:ph idx="1"/>
          </p:nvPr>
        </p:nvSpPr>
        <p:spPr/>
        <p:txBody>
          <a:bodyPr/>
          <a:lstStyle/>
          <a:p>
            <a:r>
              <a:rPr kumimoji="1" lang="zh-CN" altLang="en-US" dirty="0"/>
              <a:t>标识符</a:t>
            </a:r>
            <a:r>
              <a:rPr kumimoji="1" lang="en-US" altLang="zh-CN" dirty="0"/>
              <a:t>-》</a:t>
            </a:r>
            <a:r>
              <a:rPr kumimoji="1" lang="zh-CN" altLang="en-US" dirty="0"/>
              <a:t>（字母，下划线、数字）</a:t>
            </a:r>
            <a:endParaRPr kumimoji="1" lang="en-US" altLang="zh-CN" dirty="0"/>
          </a:p>
          <a:p>
            <a:r>
              <a:rPr kumimoji="1" lang="zh-CN" altLang="en-US" dirty="0"/>
              <a:t>表达式</a:t>
            </a:r>
            <a:r>
              <a:rPr kumimoji="1" lang="en-US" altLang="zh-CN" dirty="0"/>
              <a:t>-》</a:t>
            </a:r>
            <a:r>
              <a:rPr kumimoji="1" lang="zh-CN" altLang="en-US" dirty="0"/>
              <a:t>（标识符集合、操作符组合）</a:t>
            </a:r>
            <a:endParaRPr kumimoji="1" lang="en-US" altLang="zh-CN" dirty="0"/>
          </a:p>
          <a:p>
            <a:r>
              <a:rPr kumimoji="1" lang="zh-CN" altLang="en-US" dirty="0"/>
              <a:t>控制语句</a:t>
            </a:r>
            <a:endParaRPr kumimoji="1" lang="en-US" altLang="zh-CN" dirty="0"/>
          </a:p>
          <a:p>
            <a:pPr marL="514350" indent="-514350">
              <a:buFont typeface="+mj-ea"/>
              <a:buAutoNum type="circleNumDbPlain"/>
            </a:pPr>
            <a:r>
              <a:rPr kumimoji="1" lang="zh-CN" altLang="en-US" dirty="0"/>
              <a:t>条件语句</a:t>
            </a:r>
            <a:endParaRPr kumimoji="1" lang="en-US" altLang="zh-CN" dirty="0"/>
          </a:p>
          <a:p>
            <a:pPr marL="514350" indent="-514350">
              <a:buFont typeface="+mj-ea"/>
              <a:buAutoNum type="circleNumDbPlain"/>
            </a:pPr>
            <a:r>
              <a:rPr kumimoji="1" lang="zh-CN" altLang="en-US" dirty="0"/>
              <a:t>分支语句</a:t>
            </a:r>
            <a:endParaRPr kumimoji="1" lang="en-US" altLang="zh-CN" dirty="0"/>
          </a:p>
          <a:p>
            <a:pPr marL="514350" indent="-514350">
              <a:buFont typeface="+mj-ea"/>
              <a:buAutoNum type="circleNumDbPlain"/>
            </a:pPr>
            <a:r>
              <a:rPr kumimoji="1" lang="zh-CN" altLang="en-US" dirty="0"/>
              <a:t>循环语句</a:t>
            </a:r>
            <a:endParaRPr kumimoji="1" lang="en-US" altLang="zh-CN" dirty="0"/>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Times New Roman" panose="02020503050405090304" pitchFamily="18" charset="0"/>
              </a:rPr>
              <a:t>条件语句 </a:t>
            </a:r>
            <a:r>
              <a:rPr lang="en-US" altLang="zh-CN" b="1" dirty="0">
                <a:latin typeface="Times New Roman" panose="02020503050405090304" pitchFamily="18" charset="0"/>
              </a:rPr>
              <a:t>if-else</a:t>
            </a:r>
            <a:endParaRPr kumimoji="1" lang="zh-CN" altLang="en-US" dirty="0"/>
          </a:p>
        </p:txBody>
      </p:sp>
      <p:sp>
        <p:nvSpPr>
          <p:cNvPr id="3" name="内容占位符 2"/>
          <p:cNvSpPr>
            <a:spLocks noGrp="1"/>
          </p:cNvSpPr>
          <p:nvPr>
            <p:ph idx="1"/>
          </p:nvPr>
        </p:nvSpPr>
        <p:spPr/>
        <p:txBody>
          <a:bodyPr/>
          <a:lstStyle/>
          <a:p>
            <a:pPr>
              <a:spcBef>
                <a:spcPct val="50000"/>
              </a:spcBef>
              <a:buClr>
                <a:schemeClr val="folHlink"/>
              </a:buClr>
              <a:buSzPct val="60000"/>
              <a:buFont typeface="Wingdings" panose="05000000000000000000" pitchFamily="2" charset="2"/>
              <a:buChar char="n"/>
            </a:pPr>
            <a:r>
              <a:rPr lang="zh-CN" altLang="en-US" dirty="0">
                <a:latin typeface="Times New Roman" panose="02020503050405090304" pitchFamily="18" charset="0"/>
              </a:rPr>
              <a:t>布尔表达式</a:t>
            </a:r>
            <a:r>
              <a:rPr lang="en-US" altLang="zh-CN" dirty="0" err="1">
                <a:latin typeface="Times New Roman" panose="02020503050405090304" pitchFamily="18" charset="0"/>
              </a:rPr>
              <a:t>boolean</a:t>
            </a:r>
            <a:r>
              <a:rPr lang="en-US" altLang="zh-CN" dirty="0">
                <a:latin typeface="Times New Roman" panose="02020503050405090304" pitchFamily="18" charset="0"/>
              </a:rPr>
              <a:t>-expression</a:t>
            </a:r>
            <a:r>
              <a:rPr lang="zh-CN" altLang="en-US" dirty="0">
                <a:latin typeface="Times New Roman" panose="02020503050405090304" pitchFamily="18" charset="0"/>
              </a:rPr>
              <a:t>是任意一个返回布尔数据类型的表达式，</a:t>
            </a:r>
            <a:r>
              <a:rPr lang="zh-CN" altLang="en-US" dirty="0">
                <a:solidFill>
                  <a:srgbClr val="FF0000"/>
                </a:solidFill>
                <a:latin typeface="Times New Roman" panose="02020503050405090304" pitchFamily="18" charset="0"/>
              </a:rPr>
              <a:t>注意（</a:t>
            </a:r>
            <a:r>
              <a:rPr lang="en-US" altLang="zh-CN" dirty="0">
                <a:solidFill>
                  <a:srgbClr val="FF0000"/>
                </a:solidFill>
                <a:latin typeface="Times New Roman" panose="02020503050405090304" pitchFamily="18" charset="0"/>
              </a:rPr>
              <a:t>=</a:t>
            </a:r>
            <a:r>
              <a:rPr lang="zh-CN" altLang="en-US" dirty="0">
                <a:solidFill>
                  <a:srgbClr val="FF0000"/>
                </a:solidFill>
                <a:latin typeface="Times New Roman" panose="02020503050405090304" pitchFamily="18" charset="0"/>
              </a:rPr>
              <a:t>和</a:t>
            </a:r>
            <a:r>
              <a:rPr lang="en-US" altLang="zh-CN" dirty="0">
                <a:solidFill>
                  <a:srgbClr val="FF0000"/>
                </a:solidFill>
                <a:latin typeface="Times New Roman" panose="02020503050405090304" pitchFamily="18" charset="0"/>
              </a:rPr>
              <a:t>==</a:t>
            </a:r>
            <a:r>
              <a:rPr lang="zh-CN" altLang="en-US" dirty="0">
                <a:solidFill>
                  <a:srgbClr val="FF0000"/>
                </a:solidFill>
                <a:latin typeface="Times New Roman" panose="02020503050405090304" pitchFamily="18" charset="0"/>
              </a:rPr>
              <a:t>）</a:t>
            </a:r>
            <a:r>
              <a:rPr lang="zh-CN" altLang="en-US" dirty="0">
                <a:latin typeface="Times New Roman" panose="02020503050405090304" pitchFamily="18" charset="0"/>
              </a:rPr>
              <a:t>。</a:t>
            </a:r>
            <a:endParaRPr lang="zh-CN" altLang="en-US" dirty="0">
              <a:latin typeface="Times New Roman" panose="02020503050405090304" pitchFamily="18" charset="0"/>
            </a:endParaRPr>
          </a:p>
          <a:p>
            <a:pPr>
              <a:spcBef>
                <a:spcPct val="50000"/>
              </a:spcBef>
              <a:buClr>
                <a:schemeClr val="folHlink"/>
              </a:buClr>
              <a:buSzPct val="60000"/>
              <a:buFont typeface="Wingdings" panose="05000000000000000000" pitchFamily="2" charset="2"/>
              <a:buChar char="n"/>
            </a:pPr>
            <a:r>
              <a:rPr lang="zh-CN" altLang="en-US" dirty="0">
                <a:latin typeface="Times New Roman" panose="02020503050405090304" pitchFamily="18" charset="0"/>
              </a:rPr>
              <a:t>为了增强程序的可读性，应将</a:t>
            </a:r>
            <a:r>
              <a:rPr lang="en-US" altLang="zh-CN" dirty="0">
                <a:latin typeface="Times New Roman" panose="02020503050405090304" pitchFamily="18" charset="0"/>
              </a:rPr>
              <a:t>if</a:t>
            </a:r>
            <a:r>
              <a:rPr lang="zh-CN" altLang="en-US" dirty="0">
                <a:latin typeface="Times New Roman" panose="02020503050405090304" pitchFamily="18" charset="0"/>
              </a:rPr>
              <a:t>或</a:t>
            </a:r>
            <a:r>
              <a:rPr lang="en-US" altLang="zh-CN" dirty="0">
                <a:latin typeface="Times New Roman" panose="02020503050405090304" pitchFamily="18" charset="0"/>
              </a:rPr>
              <a:t>else</a:t>
            </a:r>
            <a:r>
              <a:rPr lang="zh-CN" altLang="en-US" dirty="0">
                <a:latin typeface="Times New Roman" panose="02020503050405090304" pitchFamily="18" charset="0"/>
              </a:rPr>
              <a:t>后的语句用</a:t>
            </a:r>
            <a:r>
              <a:rPr lang="en-US" altLang="zh-CN" dirty="0">
                <a:latin typeface="Times New Roman" panose="02020503050405090304" pitchFamily="18" charset="0"/>
              </a:rPr>
              <a:t>{}</a:t>
            </a:r>
            <a:r>
              <a:rPr lang="zh-CN" altLang="en-US" dirty="0">
                <a:latin typeface="Times New Roman" panose="02020503050405090304" pitchFamily="18" charset="0"/>
              </a:rPr>
              <a:t>括起来。</a:t>
            </a:r>
            <a:endParaRPr lang="zh-CN" altLang="en-US" dirty="0">
              <a:latin typeface="Times New Roman" panose="02020503050405090304" pitchFamily="18" charset="0"/>
            </a:endParaRPr>
          </a:p>
          <a:p>
            <a:pPr>
              <a:spcBef>
                <a:spcPct val="50000"/>
              </a:spcBef>
              <a:buClr>
                <a:schemeClr val="folHlink"/>
              </a:buClr>
              <a:buSzPct val="60000"/>
              <a:buFont typeface="Wingdings" panose="05000000000000000000" pitchFamily="2" charset="2"/>
              <a:buChar char="n"/>
            </a:pPr>
            <a:r>
              <a:rPr lang="zh-CN" altLang="en-US" dirty="0">
                <a:latin typeface="Times New Roman" panose="02020503050405090304" pitchFamily="18" charset="0"/>
              </a:rPr>
              <a:t> </a:t>
            </a:r>
            <a:r>
              <a:rPr lang="en-US" altLang="zh-CN" dirty="0">
                <a:latin typeface="Times New Roman" panose="02020503050405090304" pitchFamily="18" charset="0"/>
              </a:rPr>
              <a:t>else</a:t>
            </a:r>
            <a:r>
              <a:rPr lang="zh-CN" altLang="en-US" dirty="0">
                <a:latin typeface="Times New Roman" panose="02020503050405090304" pitchFamily="18" charset="0"/>
              </a:rPr>
              <a:t>子句是任选的，不能单独作为语句使用，它必须和</a:t>
            </a:r>
            <a:r>
              <a:rPr lang="en-US" altLang="zh-CN" dirty="0">
                <a:latin typeface="Times New Roman" panose="02020503050405090304" pitchFamily="18" charset="0"/>
              </a:rPr>
              <a:t>if</a:t>
            </a:r>
            <a:r>
              <a:rPr lang="zh-CN" altLang="en-US" dirty="0">
                <a:latin typeface="Times New Roman" panose="02020503050405090304" pitchFamily="18" charset="0"/>
              </a:rPr>
              <a:t>语句配对使用，并且总是与离它最近的</a:t>
            </a:r>
            <a:r>
              <a:rPr lang="en-US" altLang="zh-CN" dirty="0">
                <a:latin typeface="Times New Roman" panose="02020503050405090304" pitchFamily="18" charset="0"/>
              </a:rPr>
              <a:t>if</a:t>
            </a:r>
            <a:r>
              <a:rPr lang="zh-CN" altLang="en-US" dirty="0">
                <a:latin typeface="Times New Roman" panose="02020503050405090304" pitchFamily="18" charset="0"/>
              </a:rPr>
              <a:t>配对</a:t>
            </a:r>
            <a:endParaRPr lang="en-US" altLang="zh-CN" dirty="0">
              <a:latin typeface="Times New Roman" panose="02020503050405090304" pitchFamily="18" charset="0"/>
            </a:endParaRPr>
          </a:p>
          <a:p>
            <a:pPr>
              <a:spcBef>
                <a:spcPct val="50000"/>
              </a:spcBef>
              <a:buClr>
                <a:schemeClr val="folHlink"/>
              </a:buClr>
              <a:buSzPct val="60000"/>
              <a:buFont typeface="Wingdings" panose="05000000000000000000" pitchFamily="2" charset="2"/>
              <a:buChar char="n"/>
            </a:pPr>
            <a:r>
              <a:rPr lang="zh-CN" altLang="en-US" dirty="0">
                <a:latin typeface="Times New Roman" panose="02020503050405090304" pitchFamily="18" charset="0"/>
              </a:rPr>
              <a:t>注意 </a:t>
            </a:r>
            <a:r>
              <a:rPr lang="en-US" altLang="zh-CN" dirty="0">
                <a:latin typeface="Times New Roman" panose="02020503050405090304" pitchFamily="18" charset="0"/>
              </a:rPr>
              <a:t>else</a:t>
            </a:r>
            <a:r>
              <a:rPr lang="zh-CN" altLang="en-US" dirty="0">
                <a:latin typeface="Times New Roman" panose="02020503050405090304" pitchFamily="18" charset="0"/>
              </a:rPr>
              <a:t> </a:t>
            </a:r>
            <a:r>
              <a:rPr lang="en-US" altLang="zh-CN" dirty="0">
                <a:latin typeface="Times New Roman" panose="02020503050405090304" pitchFamily="18" charset="0"/>
              </a:rPr>
              <a:t>if</a:t>
            </a:r>
            <a:r>
              <a:rPr lang="zh-CN" altLang="en-US" dirty="0">
                <a:latin typeface="Times New Roman" panose="02020503050405090304" pitchFamily="18" charset="0"/>
              </a:rPr>
              <a:t>语句中间要有一个空格</a:t>
            </a:r>
            <a:endParaRPr lang="en-US" altLang="zh-CN" dirty="0">
              <a:latin typeface="Times New Roman" panose="02020503050405090304" pitchFamily="18" charset="0"/>
            </a:endParaRPr>
          </a:p>
          <a:p>
            <a:pPr>
              <a:spcBef>
                <a:spcPct val="50000"/>
              </a:spcBef>
              <a:buClr>
                <a:schemeClr val="folHlink"/>
              </a:buClr>
              <a:buSzPct val="60000"/>
              <a:buFont typeface="Wingdings" panose="05000000000000000000" pitchFamily="2" charset="2"/>
              <a:buChar char="n"/>
            </a:pPr>
            <a:r>
              <a:rPr lang="zh-CN" altLang="en-US" dirty="0">
                <a:latin typeface="Times New Roman" panose="02020503050405090304" pitchFamily="18" charset="0"/>
              </a:rPr>
              <a:t>一条语句可以省略</a:t>
            </a:r>
            <a:r>
              <a:rPr lang="en-US" altLang="zh-CN" dirty="0">
                <a:latin typeface="Times New Roman" panose="02020503050405090304" pitchFamily="18" charset="0"/>
              </a:rPr>
              <a:t>{}</a:t>
            </a:r>
            <a:endParaRPr lang="en-US" altLang="zh-CN" dirty="0">
              <a:latin typeface="Times New Roman" panose="02020503050405090304" pitchFamily="18" charset="0"/>
            </a:endParaRPr>
          </a:p>
          <a:p>
            <a:pPr>
              <a:spcBef>
                <a:spcPct val="50000"/>
              </a:spcBef>
              <a:buClr>
                <a:schemeClr val="folHlink"/>
              </a:buClr>
              <a:buSzPct val="60000"/>
              <a:buFont typeface="Wingdings" panose="05000000000000000000" pitchFamily="2" charset="2"/>
              <a:buChar char="n"/>
            </a:pPr>
            <a:endParaRPr kumimoji="1"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2977</Words>
  <Application>WPS 演示</Application>
  <PresentationFormat>宽屏</PresentationFormat>
  <Paragraphs>191</Paragraphs>
  <Slides>26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26</vt:i4>
      </vt:variant>
    </vt:vector>
  </HeadingPairs>
  <TitlesOfParts>
    <vt:vector size="44" baseType="lpstr">
      <vt:lpstr>Arial</vt:lpstr>
      <vt:lpstr>方正书宋_GBK</vt:lpstr>
      <vt:lpstr>Wingdings</vt:lpstr>
      <vt:lpstr>Apple Chancery</vt:lpstr>
      <vt:lpstr>Courier New</vt:lpstr>
      <vt:lpstr>华文楷体</vt:lpstr>
      <vt:lpstr>Times New Roman</vt:lpstr>
      <vt:lpstr>等线 Light</vt:lpstr>
      <vt:lpstr>汉仪中等线KW</vt:lpstr>
      <vt:lpstr>等线</vt:lpstr>
      <vt:lpstr>微软雅黑</vt:lpstr>
      <vt:lpstr>汉仪旗黑KW</vt:lpstr>
      <vt:lpstr>宋体</vt:lpstr>
      <vt:lpstr>Arial Unicode MS</vt:lpstr>
      <vt:lpstr>Calibri</vt:lpstr>
      <vt:lpstr>Helvetica Neue</vt:lpstr>
      <vt:lpstr>汉仪书宋二KW</vt:lpstr>
      <vt:lpstr>Office 主题​​</vt:lpstr>
      <vt:lpstr>嵌入式应用系统设计 embedded application system design</vt:lpstr>
      <vt:lpstr>第二章 C语言知识回顾</vt:lpstr>
      <vt:lpstr>C语言数据类型</vt:lpstr>
      <vt:lpstr>C语言数据类型</vt:lpstr>
      <vt:lpstr>注意：</vt:lpstr>
      <vt:lpstr>数据类型</vt:lpstr>
      <vt:lpstr>数据类型</vt:lpstr>
      <vt:lpstr>基本语法</vt:lpstr>
      <vt:lpstr>条件语句 if-else</vt:lpstr>
      <vt:lpstr>多分支语句 switch</vt:lpstr>
      <vt:lpstr>关于Switch</vt:lpstr>
      <vt:lpstr>循环语句</vt:lpstr>
      <vt:lpstr>关于循环语句</vt:lpstr>
      <vt:lpstr>C语言的数组</vt:lpstr>
      <vt:lpstr>C语言中库函数</vt:lpstr>
      <vt:lpstr>标准定义（&lt;stddef.h&gt;） </vt:lpstr>
      <vt:lpstr>错误信息（&lt;errno.h&gt;）</vt:lpstr>
      <vt:lpstr>输入输出函数（&lt;stdio.h&gt;）</vt:lpstr>
      <vt:lpstr>数学函数（&lt;math.h&gt;）</vt:lpstr>
      <vt:lpstr>字符处理函数（&lt;ctype.h&gt;）</vt:lpstr>
      <vt:lpstr>字符串函数（&lt;string.h&gt;）</vt:lpstr>
      <vt:lpstr>字符串函数（&lt;string.h&gt;）</vt:lpstr>
      <vt:lpstr>字符串函数（&lt;string.h&gt;）</vt:lpstr>
      <vt:lpstr>功能函数（&lt;stdlib.h&gt;）</vt:lpstr>
      <vt:lpstr>功能函数（&lt;stdlib.h&gt;）</vt:lpstr>
      <vt:lpstr>&lt;assert.h&gt;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嵌入式应用系统设计 embedded application system design</dc:title>
  <dc:creator>黄 建伟</dc:creator>
  <cp:lastModifiedBy>yuer</cp:lastModifiedBy>
  <cp:revision>11</cp:revision>
  <dcterms:created xsi:type="dcterms:W3CDTF">2020-04-17T04:00:50Z</dcterms:created>
  <dcterms:modified xsi:type="dcterms:W3CDTF">2020-04-17T04:00:50Z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