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323" r:id="rId7"/>
    <p:sldId id="260" r:id="rId8"/>
    <p:sldId id="261" r:id="rId9"/>
    <p:sldId id="265" r:id="rId10"/>
    <p:sldId id="262" r:id="rId11"/>
    <p:sldId id="264" r:id="rId12"/>
    <p:sldId id="266" r:id="rId13"/>
    <p:sldId id="267" r:id="rId14"/>
    <p:sldId id="268" r:id="rId15"/>
    <p:sldId id="282" r:id="rId16"/>
    <p:sldId id="319" r:id="rId17"/>
    <p:sldId id="322" r:id="rId18"/>
    <p:sldId id="325" r:id="rId19"/>
    <p:sldId id="326" r:id="rId20"/>
    <p:sldId id="327" r:id="rId21"/>
    <p:sldId id="320" r:id="rId22"/>
    <p:sldId id="321" r:id="rId23"/>
    <p:sldId id="263" r:id="rId24"/>
    <p:sldId id="270" r:id="rId25"/>
    <p:sldId id="272" r:id="rId26"/>
    <p:sldId id="273" r:id="rId27"/>
    <p:sldId id="271" r:id="rId28"/>
    <p:sldId id="269" r:id="rId29"/>
    <p:sldId id="275" r:id="rId30"/>
    <p:sldId id="274" r:id="rId31"/>
    <p:sldId id="277" r:id="rId32"/>
    <p:sldId id="276" r:id="rId33"/>
    <p:sldId id="278" r:id="rId34"/>
    <p:sldId id="279" r:id="rId35"/>
    <p:sldId id="281" r:id="rId36"/>
    <p:sldId id="302" r:id="rId37"/>
    <p:sldId id="304" r:id="rId38"/>
    <p:sldId id="303" r:id="rId39"/>
    <p:sldId id="283" r:id="rId40"/>
    <p:sldId id="313" r:id="rId41"/>
    <p:sldId id="314" r:id="rId42"/>
    <p:sldId id="315" r:id="rId43"/>
    <p:sldId id="316" r:id="rId44"/>
    <p:sldId id="317" r:id="rId45"/>
    <p:sldId id="318" r:id="rId46"/>
    <p:sldId id="324" r:id="rId47"/>
    <p:sldId id="311" r:id="rId48"/>
    <p:sldId id="312" r:id="rId49"/>
    <p:sldId id="284" r:id="rId50"/>
    <p:sldId id="285" r:id="rId51"/>
    <p:sldId id="286" r:id="rId52"/>
    <p:sldId id="287" r:id="rId53"/>
    <p:sldId id="288" r:id="rId54"/>
    <p:sldId id="289" r:id="rId55"/>
    <p:sldId id="290" r:id="rId56"/>
    <p:sldId id="291" r:id="rId57"/>
    <p:sldId id="292" r:id="rId58"/>
    <p:sldId id="293" r:id="rId59"/>
    <p:sldId id="294" r:id="rId60"/>
    <p:sldId id="295" r:id="rId61"/>
    <p:sldId id="296" r:id="rId62"/>
    <p:sldId id="298" r:id="rId63"/>
    <p:sldId id="299" r:id="rId64"/>
    <p:sldId id="300" r:id="rId65"/>
    <p:sldId id="301" r:id="rId66"/>
    <p:sldId id="305" r:id="rId67"/>
    <p:sldId id="306" r:id="rId68"/>
    <p:sldId id="307" r:id="rId69"/>
    <p:sldId id="308" r:id="rId70"/>
    <p:sldId id="280" r:id="rId71"/>
    <p:sldId id="309" r:id="rId72"/>
    <p:sldId id="310" r:id="rId73"/>
    <p:sldId id="328" r:id="rId74"/>
    <p:sldId id="330" r:id="rId75"/>
    <p:sldId id="331" r:id="rId76"/>
    <p:sldId id="332" r:id="rId77"/>
    <p:sldId id="333" r:id="rId78"/>
    <p:sldId id="334" r:id="rId79"/>
    <p:sldId id="329" r:id="rId80"/>
    <p:sldId id="336" r:id="rId81"/>
    <p:sldId id="337" r:id="rId82"/>
    <p:sldId id="338" r:id="rId83"/>
    <p:sldId id="339" r:id="rId84"/>
    <p:sldId id="340" r:id="rId85"/>
    <p:sldId id="341" r:id="rId86"/>
    <p:sldId id="343" r:id="rId87"/>
    <p:sldId id="344" r:id="rId88"/>
    <p:sldId id="342" r:id="rId89"/>
    <p:sldId id="335" r:id="rId90"/>
    <p:sldId id="345" r:id="rId91"/>
    <p:sldId id="346" r:id="rId92"/>
    <p:sldId id="347" r:id="rId93"/>
    <p:sldId id="349" r:id="rId94"/>
    <p:sldId id="350" r:id="rId95"/>
    <p:sldId id="351" r:id="rId96"/>
    <p:sldId id="353" r:id="rId97"/>
    <p:sldId id="352" r:id="rId98"/>
    <p:sldId id="355" r:id="rId99"/>
    <p:sldId id="356" r:id="rId100"/>
    <p:sldId id="357" r:id="rId101"/>
    <p:sldId id="358" r:id="rId102"/>
    <p:sldId id="359" r:id="rId103"/>
    <p:sldId id="348" r:id="rId104"/>
    <p:sldId id="360" r:id="rId105"/>
    <p:sldId id="361" r:id="rId10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16"/>
    <p:restoredTop sz="95161"/>
  </p:normalViewPr>
  <p:slideViewPr>
    <p:cSldViewPr snapToGrid="0" snapToObjects="1">
      <p:cViewPr varScale="1">
        <p:scale>
          <a:sx n="90" d="100"/>
          <a:sy n="90" d="100"/>
        </p:scale>
        <p:origin x="512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9" Type="http://schemas.openxmlformats.org/officeDocument/2006/relationships/tableStyles" Target="tableStyles.xml"/><Relationship Id="rId108" Type="http://schemas.openxmlformats.org/officeDocument/2006/relationships/viewProps" Target="viewProps.xml"/><Relationship Id="rId107" Type="http://schemas.openxmlformats.org/officeDocument/2006/relationships/presProps" Target="presProps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8CB7B-16BA-E84B-9C90-5823246BE6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30C9-B3FB-FC41-8627-4BCADEDB2C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B9E-9F29-C24C-BF8B-5454FB1E81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30C9-B3FB-FC41-8627-4BCADEDB2C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B9E-9F29-C24C-BF8B-5454FB1E81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30C9-B3FB-FC41-8627-4BCADEDB2C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B9E-9F29-C24C-BF8B-5454FB1E81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30C9-B3FB-FC41-8627-4BCADEDB2C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B9E-9F29-C24C-BF8B-5454FB1E81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30C9-B3FB-FC41-8627-4BCADEDB2C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B9E-9F29-C24C-BF8B-5454FB1E81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30C9-B3FB-FC41-8627-4BCADEDB2C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B9E-9F29-C24C-BF8B-5454FB1E81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30C9-B3FB-FC41-8627-4BCADEDB2C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B9E-9F29-C24C-BF8B-5454FB1E81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30C9-B3FB-FC41-8627-4BCADEDB2C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B9E-9F29-C24C-BF8B-5454FB1E81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30C9-B3FB-FC41-8627-4BCADEDB2C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B9E-9F29-C24C-BF8B-5454FB1E81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30C9-B3FB-FC41-8627-4BCADEDB2C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B9E-9F29-C24C-BF8B-5454FB1E81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30C9-B3FB-FC41-8627-4BCADEDB2C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B9E-9F29-C24C-BF8B-5454FB1E81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930C9-B3FB-FC41-8627-4BCADEDB2C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58B9E-9F29-C24C-BF8B-5454FB1E81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cmd/ls.tx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md/cp.txt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md/mv.txt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linux.51yip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md/chmod.txt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openwall.com/john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md/usermodtxt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fdisk.pdf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hyperlink" Target="mailto:zhuqiang@192.168.0.200:/home/test/" TargetMode="Externa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嵌入式应用系统设计</a:t>
            </a:r>
            <a:br>
              <a:rPr kumimoji="1" lang="en-US" altLang="zh-CN" dirty="0"/>
            </a:br>
            <a:r>
              <a:rPr kumimoji="1" lang="en-US" altLang="zh-CN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embedded application system</a:t>
            </a:r>
            <a:r>
              <a:rPr kumimoji="1" lang="zh-CN" altLang="en-US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kumimoji="1" lang="en-US" altLang="zh-CN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design</a:t>
            </a:r>
            <a:endParaRPr kumimoji="1" lang="zh-CN" altLang="en-US" sz="32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主讲教师：黄建伟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0647" y="309282"/>
            <a:ext cx="283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内工大研究生专业选修课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基本命令：磁盘信息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8"/>
            <a:ext cx="11633200" cy="465931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mount | column -t </a:t>
            </a:r>
            <a:r>
              <a:rPr lang="zh-CN" altLang="en-US" sz="3200" dirty="0">
                <a:solidFill>
                  <a:schemeClr val="bg1"/>
                </a:solidFill>
              </a:rPr>
              <a:t>    </a:t>
            </a:r>
            <a:r>
              <a:rPr lang="en-US" altLang="zh-CN" sz="3200" dirty="0">
                <a:solidFill>
                  <a:schemeClr val="bg1"/>
                </a:solidFill>
              </a:rPr>
              <a:t># </a:t>
            </a:r>
            <a:r>
              <a:rPr lang="zh-CN" altLang="en-US" sz="3200" dirty="0">
                <a:solidFill>
                  <a:schemeClr val="bg1"/>
                </a:solidFill>
              </a:rPr>
              <a:t>查看挂接的分区状态 </a:t>
            </a: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</a:rPr>
              <a:t>fdisk</a:t>
            </a:r>
            <a:r>
              <a:rPr lang="en-US" altLang="zh-CN" sz="3200" dirty="0">
                <a:solidFill>
                  <a:schemeClr val="bg1"/>
                </a:solidFill>
              </a:rPr>
              <a:t> -l </a:t>
            </a:r>
            <a:r>
              <a:rPr lang="zh-CN" altLang="en-US" sz="3200" dirty="0">
                <a:solidFill>
                  <a:schemeClr val="bg1"/>
                </a:solidFill>
              </a:rPr>
              <a:t>                      </a:t>
            </a:r>
            <a:r>
              <a:rPr lang="en-US" altLang="zh-CN" sz="3200" dirty="0">
                <a:solidFill>
                  <a:schemeClr val="bg1"/>
                </a:solidFill>
              </a:rPr>
              <a:t># </a:t>
            </a:r>
            <a:r>
              <a:rPr lang="zh-CN" altLang="en-US" sz="3200" dirty="0">
                <a:solidFill>
                  <a:schemeClr val="bg1"/>
                </a:solidFill>
              </a:rPr>
              <a:t>查看所有分区 </a:t>
            </a: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</a:rPr>
              <a:t>swapon</a:t>
            </a:r>
            <a:r>
              <a:rPr lang="en-US" altLang="zh-CN" sz="3200" dirty="0">
                <a:solidFill>
                  <a:schemeClr val="bg1"/>
                </a:solidFill>
              </a:rPr>
              <a:t> -s </a:t>
            </a:r>
            <a:r>
              <a:rPr lang="zh-CN" altLang="en-US" sz="3200" dirty="0">
                <a:solidFill>
                  <a:schemeClr val="bg1"/>
                </a:solidFill>
              </a:rPr>
              <a:t>                 </a:t>
            </a:r>
            <a:r>
              <a:rPr lang="en-US" altLang="zh-CN" sz="3200" dirty="0">
                <a:solidFill>
                  <a:schemeClr val="bg1"/>
                </a:solidFill>
              </a:rPr>
              <a:t># </a:t>
            </a:r>
            <a:r>
              <a:rPr lang="zh-CN" altLang="en-US" sz="3200" dirty="0">
                <a:solidFill>
                  <a:schemeClr val="bg1"/>
                </a:solidFill>
              </a:rPr>
              <a:t>查看所有交换分区 </a:t>
            </a: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</a:rPr>
              <a:t>hdparm</a:t>
            </a:r>
            <a:r>
              <a:rPr lang="en-US" altLang="zh-CN" sz="3200" dirty="0">
                <a:solidFill>
                  <a:schemeClr val="bg1"/>
                </a:solidFill>
              </a:rPr>
              <a:t> -</a:t>
            </a:r>
            <a:r>
              <a:rPr lang="en-US" altLang="zh-CN" sz="3200" dirty="0" err="1">
                <a:solidFill>
                  <a:schemeClr val="bg1"/>
                </a:solidFill>
              </a:rPr>
              <a:t>i</a:t>
            </a:r>
            <a:r>
              <a:rPr lang="en-US" altLang="zh-CN" sz="3200" dirty="0">
                <a:solidFill>
                  <a:schemeClr val="bg1"/>
                </a:solidFill>
              </a:rPr>
              <a:t> /dev/</a:t>
            </a:r>
            <a:r>
              <a:rPr lang="en-US" altLang="zh-CN" sz="3200" dirty="0" err="1">
                <a:solidFill>
                  <a:schemeClr val="bg1"/>
                </a:solidFill>
              </a:rPr>
              <a:t>hda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zh-CN" altLang="en-US" sz="3200" dirty="0">
                <a:solidFill>
                  <a:schemeClr val="bg1"/>
                </a:solidFill>
              </a:rPr>
              <a:t>  </a:t>
            </a:r>
            <a:r>
              <a:rPr lang="en-US" altLang="zh-CN" sz="3200" dirty="0">
                <a:solidFill>
                  <a:schemeClr val="bg1"/>
                </a:solidFill>
              </a:rPr>
              <a:t># </a:t>
            </a:r>
            <a:r>
              <a:rPr lang="zh-CN" altLang="en-US" sz="3200" dirty="0">
                <a:solidFill>
                  <a:schemeClr val="bg1"/>
                </a:solidFill>
              </a:rPr>
              <a:t>查看磁盘参数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zh-CN" altLang="en-US" sz="3200" dirty="0">
                <a:solidFill>
                  <a:schemeClr val="bg1"/>
                </a:solidFill>
              </a:rPr>
              <a:t>仅适用于</a:t>
            </a:r>
            <a:r>
              <a:rPr lang="en-US" altLang="zh-CN" sz="3200" dirty="0">
                <a:solidFill>
                  <a:schemeClr val="bg1"/>
                </a:solidFill>
              </a:rPr>
              <a:t>IDE</a:t>
            </a:r>
            <a:r>
              <a:rPr lang="zh-CN" altLang="en-US" sz="3200" dirty="0">
                <a:solidFill>
                  <a:schemeClr val="bg1"/>
                </a:solidFill>
              </a:rPr>
              <a:t>设备</a:t>
            </a:r>
            <a:r>
              <a:rPr lang="en-US" altLang="zh-CN" sz="3200" dirty="0">
                <a:solidFill>
                  <a:schemeClr val="bg1"/>
                </a:solidFill>
              </a:rPr>
              <a:t>) 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</a:rPr>
              <a:t>dmesg</a:t>
            </a:r>
            <a:r>
              <a:rPr lang="en-US" altLang="zh-CN" sz="3200" dirty="0">
                <a:solidFill>
                  <a:schemeClr val="bg1"/>
                </a:solidFill>
              </a:rPr>
              <a:t> | grep IDE </a:t>
            </a:r>
            <a:r>
              <a:rPr lang="zh-CN" altLang="en-US" sz="3200" dirty="0">
                <a:solidFill>
                  <a:schemeClr val="bg1"/>
                </a:solidFill>
              </a:rPr>
              <a:t>      </a:t>
            </a:r>
            <a:r>
              <a:rPr lang="en-US" altLang="zh-CN" sz="3200" dirty="0">
                <a:solidFill>
                  <a:schemeClr val="bg1"/>
                </a:solidFill>
              </a:rPr>
              <a:t># </a:t>
            </a:r>
            <a:r>
              <a:rPr lang="zh-CN" altLang="en-US" sz="3200" dirty="0">
                <a:solidFill>
                  <a:schemeClr val="bg1"/>
                </a:solidFill>
              </a:rPr>
              <a:t>查看启动时</a:t>
            </a:r>
            <a:r>
              <a:rPr lang="en-US" altLang="zh-CN" sz="3200" dirty="0">
                <a:solidFill>
                  <a:schemeClr val="bg1"/>
                </a:solidFill>
              </a:rPr>
              <a:t>IDE</a:t>
            </a:r>
            <a:r>
              <a:rPr lang="zh-CN" altLang="en-US" sz="3200" dirty="0">
                <a:solidFill>
                  <a:schemeClr val="bg1"/>
                </a:solidFill>
              </a:rPr>
              <a:t>设备检测状况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查找显示命令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sftp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sftp 192.168.1.181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Connecting to 192.168.1.181...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root@192.168.1.181's password: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sftp&gt; ls -l *.</a:t>
            </a:r>
            <a:r>
              <a:rPr lang="en-US" altLang="zh-CN" sz="1800" dirty="0" err="1">
                <a:solidFill>
                  <a:schemeClr val="bg1"/>
                </a:solidFill>
              </a:rPr>
              <a:t>gz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-</a:t>
            </a:r>
            <a:r>
              <a:rPr lang="en-US" altLang="zh-CN" sz="1800" dirty="0" err="1">
                <a:solidFill>
                  <a:schemeClr val="bg1"/>
                </a:solidFill>
              </a:rPr>
              <a:t>rw</a:t>
            </a:r>
            <a:r>
              <a:rPr lang="en-US" altLang="zh-CN" sz="1800" dirty="0">
                <a:solidFill>
                  <a:schemeClr val="bg1"/>
                </a:solidFill>
              </a:rPr>
              <a:t>-r--r--    0 0        0         7770116 May 14  2010 </a:t>
            </a:r>
            <a:r>
              <a:rPr lang="en-US" altLang="zh-CN" sz="1800" dirty="0" err="1">
                <a:solidFill>
                  <a:schemeClr val="bg1"/>
                </a:solidFill>
              </a:rPr>
              <a:t>mini.tar.gz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sftp&gt; </a:t>
            </a:r>
            <a:r>
              <a:rPr lang="en-US" altLang="zh-CN" sz="1800" dirty="0" err="1">
                <a:solidFill>
                  <a:schemeClr val="bg1"/>
                </a:solidFill>
              </a:rPr>
              <a:t>lls</a:t>
            </a:r>
            <a:r>
              <a:rPr lang="en-US" altLang="zh-CN" sz="1800" dirty="0">
                <a:solidFill>
                  <a:schemeClr val="bg1"/>
                </a:solidFill>
              </a:rPr>
              <a:t> *.</a:t>
            </a:r>
            <a:r>
              <a:rPr lang="en-US" altLang="zh-CN" sz="1800" dirty="0" err="1">
                <a:solidFill>
                  <a:schemeClr val="bg1"/>
                </a:solidFill>
              </a:rPr>
              <a:t>gz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cn.tar.gz</a:t>
            </a:r>
            <a:r>
              <a:rPr lang="en-US" altLang="zh-CN" sz="1800" dirty="0">
                <a:solidFill>
                  <a:schemeClr val="bg1"/>
                </a:solidFill>
              </a:rPr>
              <a:t>  ct08.min.tar.gz  files.20101216a.tar.gz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sftp&gt; get </a:t>
            </a:r>
            <a:r>
              <a:rPr lang="en-US" altLang="zh-CN" sz="1800" dirty="0" err="1">
                <a:solidFill>
                  <a:schemeClr val="bg1"/>
                </a:solidFill>
              </a:rPr>
              <a:t>mini.tar.get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Couldn't stat remote file: No such file or directory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File "/root/</a:t>
            </a:r>
            <a:r>
              <a:rPr lang="en-US" altLang="zh-CN" sz="1800" dirty="0" err="1">
                <a:solidFill>
                  <a:schemeClr val="bg1"/>
                </a:solidFill>
              </a:rPr>
              <a:t>mini.tar.get</a:t>
            </a:r>
            <a:r>
              <a:rPr lang="en-US" altLang="zh-CN" sz="1800" dirty="0">
                <a:solidFill>
                  <a:schemeClr val="bg1"/>
                </a:solidFill>
              </a:rPr>
              <a:t>" not found.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sftp&gt; ^[[A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Invalid command.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sftp&gt; get </a:t>
            </a:r>
            <a:r>
              <a:rPr lang="en-US" altLang="zh-CN" sz="1800" dirty="0" err="1">
                <a:solidFill>
                  <a:schemeClr val="bg1"/>
                </a:solidFill>
              </a:rPr>
              <a:t>mini.tar.gz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Fetching /root/</a:t>
            </a:r>
            <a:r>
              <a:rPr lang="en-US" altLang="zh-CN" sz="1800" dirty="0" err="1">
                <a:solidFill>
                  <a:schemeClr val="bg1"/>
                </a:solidFill>
              </a:rPr>
              <a:t>mini.tar.gz</a:t>
            </a:r>
            <a:r>
              <a:rPr lang="en-US" altLang="zh-CN" sz="1800" dirty="0">
                <a:solidFill>
                  <a:schemeClr val="bg1"/>
                </a:solidFill>
              </a:rPr>
              <a:t> to </a:t>
            </a:r>
            <a:r>
              <a:rPr lang="en-US" altLang="zh-CN" sz="1800" dirty="0" err="1">
                <a:solidFill>
                  <a:schemeClr val="bg1"/>
                </a:solidFill>
              </a:rPr>
              <a:t>mini.tar.gz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/root/</a:t>
            </a:r>
            <a:r>
              <a:rPr lang="en-US" altLang="zh-CN" sz="1800" dirty="0" err="1">
                <a:solidFill>
                  <a:schemeClr val="bg1"/>
                </a:solidFill>
              </a:rPr>
              <a:t>mini.tar.gz</a:t>
            </a:r>
            <a:r>
              <a:rPr lang="en-US" altLang="zh-CN" sz="1800" dirty="0">
                <a:solidFill>
                  <a:schemeClr val="bg1"/>
                </a:solidFill>
              </a:rPr>
              <a:t>                                                                                 100% 7588KB   7.4MB/s   00:01   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sftp&gt; </a:t>
            </a:r>
            <a:r>
              <a:rPr lang="en-US" altLang="zh-CN" sz="1800" dirty="0" err="1">
                <a:solidFill>
                  <a:schemeClr val="bg1"/>
                </a:solidFill>
              </a:rPr>
              <a:t>lls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mini.tar.gz</a:t>
            </a:r>
            <a:r>
              <a:rPr lang="en-US" altLang="zh-CN" sz="1800" dirty="0">
                <a:solidFill>
                  <a:schemeClr val="bg1"/>
                </a:solidFill>
              </a:rPr>
              <a:t> -l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-</a:t>
            </a:r>
            <a:r>
              <a:rPr lang="en-US" altLang="zh-CN" sz="1800" dirty="0" err="1">
                <a:solidFill>
                  <a:schemeClr val="bg1"/>
                </a:solidFill>
              </a:rPr>
              <a:t>rw</a:t>
            </a:r>
            <a:r>
              <a:rPr lang="en-US" altLang="zh-CN" sz="1800" dirty="0">
                <a:solidFill>
                  <a:schemeClr val="bg1"/>
                </a:solidFill>
              </a:rPr>
              <a:t>-r--r-- 1 root root 7770116 04-03 15:20 </a:t>
            </a:r>
            <a:r>
              <a:rPr lang="en-US" altLang="zh-CN" sz="1800" dirty="0" err="1">
                <a:solidFill>
                  <a:schemeClr val="bg1"/>
                </a:solidFill>
              </a:rPr>
              <a:t>mini.tar.gz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sftp&gt; quit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包管理命令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apt</a:t>
            </a:r>
            <a:endParaRPr kumimoji="1" lang="en-US" altLang="zh-CN" dirty="0"/>
          </a:p>
          <a:p>
            <a:r>
              <a:rPr kumimoji="1" lang="en-US" altLang="zh-CN" dirty="0"/>
              <a:t>yum</a:t>
            </a:r>
            <a:endParaRPr kumimoji="1" lang="en-US" altLang="zh-CN" dirty="0"/>
          </a:p>
          <a:p>
            <a:r>
              <a:rPr kumimoji="1" lang="en-US" altLang="zh-CN" dirty="0" err="1"/>
              <a:t>dpkg</a:t>
            </a:r>
            <a:endParaRPr kumimoji="1" lang="en-US" altLang="zh-CN" dirty="0"/>
          </a:p>
          <a:p>
            <a:r>
              <a:rPr kumimoji="1" lang="en-US" altLang="zh-CN" dirty="0"/>
              <a:t>rpm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其他命令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err="1"/>
              <a:t>systemctl</a:t>
            </a:r>
            <a:endParaRPr kumimoji="1" lang="en-US" altLang="zh-CN" dirty="0"/>
          </a:p>
          <a:p>
            <a:r>
              <a:rPr kumimoji="1" lang="en-US" altLang="zh-CN" dirty="0"/>
              <a:t>service</a:t>
            </a:r>
            <a:endParaRPr kumimoji="1" lang="en-US" altLang="zh-CN" dirty="0"/>
          </a:p>
          <a:p>
            <a:r>
              <a:rPr kumimoji="1" lang="en-US" altLang="zh-CN" dirty="0" err="1"/>
              <a:t>insmod</a:t>
            </a:r>
            <a:endParaRPr kumimoji="1" lang="en-US" altLang="zh-CN" dirty="0"/>
          </a:p>
          <a:p>
            <a:r>
              <a:rPr lang="en-US" altLang="zh-CN" b="1" dirty="0" err="1"/>
              <a:t>depmod</a:t>
            </a:r>
            <a:endParaRPr lang="en-US" altLang="zh-CN" b="1" dirty="0"/>
          </a:p>
          <a:p>
            <a:r>
              <a:rPr lang="en-US" altLang="zh-CN" b="1" dirty="0" err="1"/>
              <a:t>modprobe</a:t>
            </a:r>
            <a:endParaRPr lang="en-US" altLang="zh-CN" b="1" dirty="0"/>
          </a:p>
          <a:p>
            <a:r>
              <a:rPr lang="en-US" altLang="zh-CN" b="1" dirty="0" err="1"/>
              <a:t>rmmod</a:t>
            </a:r>
            <a:endParaRPr lang="en-US" altLang="zh-CN" b="1" dirty="0"/>
          </a:p>
          <a:p>
            <a:r>
              <a:rPr lang="en-US" altLang="zh-CN" b="1" dirty="0" err="1"/>
              <a:t>lsmod</a:t>
            </a:r>
            <a:endParaRPr kumimoji="1" lang="en-US" altLang="zh-CN" dirty="0"/>
          </a:p>
          <a:p>
            <a:r>
              <a:rPr kumimoji="1" lang="en-US" altLang="zh-CN" dirty="0" err="1"/>
              <a:t>lshw</a:t>
            </a:r>
            <a:endParaRPr kumimoji="1" lang="en-US" altLang="zh-CN" dirty="0"/>
          </a:p>
          <a:p>
            <a:r>
              <a:rPr kumimoji="1" lang="en-US" altLang="zh-CN" dirty="0" err="1"/>
              <a:t>lsusb</a:t>
            </a:r>
            <a:endParaRPr kumimoji="1" lang="en-US" altLang="zh-CN" dirty="0"/>
          </a:p>
          <a:p>
            <a:r>
              <a:rPr kumimoji="1" lang="en-US" altLang="zh-CN" dirty="0" err="1"/>
              <a:t>lspci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其他命令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b="1" dirty="0" err="1"/>
              <a:t>awk</a:t>
            </a:r>
            <a:endParaRPr lang="en-US" altLang="zh-CN" b="1" dirty="0"/>
          </a:p>
          <a:p>
            <a:r>
              <a:rPr lang="en-US" altLang="zh-CN" b="1" dirty="0"/>
              <a:t>sed</a:t>
            </a:r>
            <a:endParaRPr lang="en-US" altLang="zh-CN" b="1" dirty="0"/>
          </a:p>
          <a:p>
            <a:r>
              <a:rPr lang="en-US" altLang="zh-CN" dirty="0" err="1"/>
              <a:t>pv</a:t>
            </a:r>
            <a:endParaRPr lang="en-US" altLang="zh-CN" dirty="0"/>
          </a:p>
          <a:p>
            <a:r>
              <a:rPr kumimoji="1" lang="en-US" altLang="zh-CN" b="1" dirty="0" err="1"/>
              <a:t>ps</a:t>
            </a:r>
            <a:endParaRPr kumimoji="1" lang="en-US" altLang="zh-CN" b="1" dirty="0"/>
          </a:p>
          <a:p>
            <a:r>
              <a:rPr kumimoji="1" lang="en-US" altLang="zh-CN" b="1" dirty="0"/>
              <a:t>kill</a:t>
            </a:r>
            <a:endParaRPr kumimoji="1" lang="en-US" altLang="zh-CN" b="1" dirty="0"/>
          </a:p>
          <a:p>
            <a:r>
              <a:rPr kumimoji="1" lang="en-US" altLang="zh-CN" dirty="0"/>
              <a:t>shutdown</a:t>
            </a:r>
            <a:endParaRPr kumimoji="1" lang="en-US" altLang="zh-CN" dirty="0"/>
          </a:p>
          <a:p>
            <a:r>
              <a:rPr kumimoji="1" lang="en-US" altLang="zh-CN" b="1" dirty="0"/>
              <a:t>source</a:t>
            </a:r>
            <a:endParaRPr kumimoji="1" lang="en-US" altLang="zh-CN" b="1" dirty="0"/>
          </a:p>
          <a:p>
            <a:r>
              <a:rPr kumimoji="1" lang="en-US" altLang="zh-CN" b="1" dirty="0" err="1"/>
              <a:t>init</a:t>
            </a:r>
            <a:endParaRPr kumimoji="1" lang="en-US" altLang="zh-CN" b="1" dirty="0"/>
          </a:p>
          <a:p>
            <a:r>
              <a:rPr lang="en-US" altLang="zh-CN" b="1" dirty="0" err="1"/>
              <a:t>whatis</a:t>
            </a:r>
            <a:endParaRPr lang="en-US" altLang="zh-CN" b="1" dirty="0"/>
          </a:p>
          <a:p>
            <a:r>
              <a:rPr kumimoji="1" lang="en-US" altLang="zh-CN" b="1" dirty="0" err="1"/>
              <a:t>whereis</a:t>
            </a:r>
            <a:endParaRPr kumimoji="1" lang="en-US" altLang="zh-CN" b="1" dirty="0"/>
          </a:p>
          <a:p>
            <a:r>
              <a:rPr kumimoji="1" lang="en-US" altLang="zh-CN" b="1" dirty="0"/>
              <a:t>which</a:t>
            </a:r>
            <a:endParaRPr kumimoji="1" lang="en-US" altLang="zh-CN" b="1" dirty="0"/>
          </a:p>
          <a:p>
            <a:r>
              <a:rPr kumimoji="1" lang="en-US" altLang="zh-CN" b="1" dirty="0" err="1"/>
              <a:t>whoami</a:t>
            </a:r>
            <a:endParaRPr kumimoji="1" lang="en-US" altLang="zh-CN" b="1" dirty="0"/>
          </a:p>
          <a:p>
            <a:r>
              <a:rPr kumimoji="1" lang="en-US" altLang="zh-CN" b="1" dirty="0"/>
              <a:t>date</a:t>
            </a:r>
            <a:endParaRPr kumimoji="1" lang="en-US" altLang="zh-CN" b="1" dirty="0"/>
          </a:p>
          <a:p>
            <a:r>
              <a:rPr lang="en-US" altLang="zh-CN" b="1" dirty="0"/>
              <a:t>time</a:t>
            </a:r>
            <a:endParaRPr lang="en-US" altLang="zh-CN" b="1" dirty="0"/>
          </a:p>
          <a:p>
            <a:r>
              <a:rPr lang="en-US" altLang="zh-CN" b="1" dirty="0"/>
              <a:t>………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基本命令：网络信息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8"/>
            <a:ext cx="11633200" cy="465931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ifconfig    </a:t>
            </a:r>
            <a:r>
              <a:rPr lang="zh-CN" altLang="en-US" sz="3200" dirty="0">
                <a:solidFill>
                  <a:schemeClr val="bg1"/>
                </a:solidFill>
              </a:rPr>
              <a:t>  </a:t>
            </a:r>
            <a:r>
              <a:rPr lang="en-US" altLang="zh-CN" sz="3200" dirty="0">
                <a:solidFill>
                  <a:schemeClr val="bg1"/>
                </a:solidFill>
              </a:rPr>
              <a:t># </a:t>
            </a:r>
            <a:r>
              <a:rPr lang="zh-CN" altLang="en-US" sz="3200" dirty="0">
                <a:solidFill>
                  <a:schemeClr val="bg1"/>
                </a:solidFill>
              </a:rPr>
              <a:t>查看所有网络接口的属性 </a:t>
            </a: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iptables -L # </a:t>
            </a:r>
            <a:r>
              <a:rPr lang="zh-CN" altLang="en-US" sz="3200" dirty="0">
                <a:solidFill>
                  <a:schemeClr val="bg1"/>
                </a:solidFill>
              </a:rPr>
              <a:t>查看防火墙设置 </a:t>
            </a: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route -n    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# </a:t>
            </a:r>
            <a:r>
              <a:rPr lang="zh-CN" altLang="en-US" sz="3200" dirty="0">
                <a:solidFill>
                  <a:schemeClr val="bg1"/>
                </a:solidFill>
              </a:rPr>
              <a:t>查看路由表 </a:t>
            </a: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netstat -</a:t>
            </a:r>
            <a:r>
              <a:rPr lang="en-US" altLang="zh-CN" sz="3200" dirty="0" err="1">
                <a:solidFill>
                  <a:schemeClr val="bg1"/>
                </a:solidFill>
              </a:rPr>
              <a:t>lntp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# </a:t>
            </a:r>
            <a:r>
              <a:rPr lang="zh-CN" altLang="en-US" sz="3200" dirty="0">
                <a:solidFill>
                  <a:schemeClr val="bg1"/>
                </a:solidFill>
              </a:rPr>
              <a:t>查看所有监听端口 </a:t>
            </a: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netstat -</a:t>
            </a:r>
            <a:r>
              <a:rPr lang="en-US" altLang="zh-CN" sz="3200" dirty="0" err="1">
                <a:solidFill>
                  <a:schemeClr val="bg1"/>
                </a:solidFill>
              </a:rPr>
              <a:t>antp</a:t>
            </a:r>
            <a:r>
              <a:rPr lang="en-US" altLang="zh-CN" sz="3200" dirty="0">
                <a:solidFill>
                  <a:schemeClr val="bg1"/>
                </a:solidFill>
              </a:rPr>
              <a:t> # </a:t>
            </a:r>
            <a:r>
              <a:rPr lang="zh-CN" altLang="en-US" sz="3200" dirty="0">
                <a:solidFill>
                  <a:schemeClr val="bg1"/>
                </a:solidFill>
              </a:rPr>
              <a:t>查看所有已经建立的连接 </a:t>
            </a: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netstat -s    # </a:t>
            </a:r>
            <a:r>
              <a:rPr lang="zh-CN" altLang="en-US" sz="3200" dirty="0">
                <a:solidFill>
                  <a:schemeClr val="bg1"/>
                </a:solidFill>
              </a:rPr>
              <a:t>查看网络统计信息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基本命令：账户信息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8"/>
            <a:ext cx="11633200" cy="465931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w # </a:t>
            </a:r>
            <a:r>
              <a:rPr lang="zh-CN" altLang="en-US" sz="3200" dirty="0">
                <a:solidFill>
                  <a:schemeClr val="bg1"/>
                </a:solidFill>
              </a:rPr>
              <a:t>查看活动用户 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</a:rPr>
              <a:t>whoami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# </a:t>
            </a:r>
            <a:r>
              <a:rPr lang="zh-CN" altLang="en-US" sz="3200" dirty="0">
                <a:solidFill>
                  <a:schemeClr val="bg1"/>
                </a:solidFill>
              </a:rPr>
              <a:t>我是谁</a:t>
            </a: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id &lt;</a:t>
            </a:r>
            <a:r>
              <a:rPr lang="zh-CN" altLang="en-US" sz="3200" dirty="0">
                <a:solidFill>
                  <a:schemeClr val="bg1"/>
                </a:solidFill>
              </a:rPr>
              <a:t>用户名</a:t>
            </a:r>
            <a:r>
              <a:rPr lang="en-US" altLang="zh-CN" sz="3200" dirty="0">
                <a:solidFill>
                  <a:schemeClr val="bg1"/>
                </a:solidFill>
              </a:rPr>
              <a:t>&gt; # </a:t>
            </a:r>
            <a:r>
              <a:rPr lang="zh-CN" altLang="en-US" sz="3200" dirty="0">
                <a:solidFill>
                  <a:schemeClr val="bg1"/>
                </a:solidFill>
              </a:rPr>
              <a:t>查看指定用户信息 </a:t>
            </a: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last # </a:t>
            </a:r>
            <a:r>
              <a:rPr lang="zh-CN" altLang="en-US" sz="3200" dirty="0">
                <a:solidFill>
                  <a:schemeClr val="bg1"/>
                </a:solidFill>
              </a:rPr>
              <a:t>查看用户登录日志 </a:t>
            </a: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cut -d: -f1 /</a:t>
            </a:r>
            <a:r>
              <a:rPr lang="en-US" altLang="zh-CN" sz="3200" dirty="0" err="1">
                <a:solidFill>
                  <a:schemeClr val="bg1"/>
                </a:solidFill>
              </a:rPr>
              <a:t>etc</a:t>
            </a:r>
            <a:r>
              <a:rPr lang="en-US" altLang="zh-CN" sz="3200" dirty="0">
                <a:solidFill>
                  <a:schemeClr val="bg1"/>
                </a:solidFill>
              </a:rPr>
              <a:t>/passwd # </a:t>
            </a:r>
            <a:r>
              <a:rPr lang="zh-CN" altLang="en-US" sz="3200" dirty="0">
                <a:solidFill>
                  <a:schemeClr val="bg1"/>
                </a:solidFill>
              </a:rPr>
              <a:t>查看系统所有用户 </a:t>
            </a: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cut -d: -f1 /</a:t>
            </a:r>
            <a:r>
              <a:rPr lang="en-US" altLang="zh-CN" sz="3200" dirty="0" err="1">
                <a:solidFill>
                  <a:schemeClr val="bg1"/>
                </a:solidFill>
              </a:rPr>
              <a:t>etc</a:t>
            </a:r>
            <a:r>
              <a:rPr lang="en-US" altLang="zh-CN" sz="3200" dirty="0">
                <a:solidFill>
                  <a:schemeClr val="bg1"/>
                </a:solidFill>
              </a:rPr>
              <a:t>/group # </a:t>
            </a:r>
            <a:r>
              <a:rPr lang="zh-CN" altLang="en-US" sz="3200" dirty="0">
                <a:solidFill>
                  <a:schemeClr val="bg1"/>
                </a:solidFill>
              </a:rPr>
              <a:t>查看系统所有组 </a:t>
            </a: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crontab -l # </a:t>
            </a:r>
            <a:r>
              <a:rPr lang="zh-CN" altLang="en-US" sz="3200" dirty="0">
                <a:solidFill>
                  <a:schemeClr val="bg1"/>
                </a:solidFill>
              </a:rPr>
              <a:t>查看当前用户的计划任务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文件操作命令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en-US" altLang="zh-CN" dirty="0" err="1"/>
              <a:t>pwd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dirty="0"/>
              <a:t> </a:t>
            </a:r>
            <a:r>
              <a:rPr kumimoji="1" lang="en-US" altLang="zh-CN" dirty="0"/>
              <a:t>ls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dirty="0"/>
              <a:t> </a:t>
            </a:r>
            <a:r>
              <a:rPr kumimoji="1" lang="en-US" altLang="zh-CN" dirty="0"/>
              <a:t>cd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dirty="0"/>
              <a:t> </a:t>
            </a:r>
            <a:r>
              <a:rPr kumimoji="1" lang="en-US" altLang="zh-CN" dirty="0"/>
              <a:t>cp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dirty="0"/>
              <a:t> </a:t>
            </a:r>
            <a:r>
              <a:rPr kumimoji="1" lang="en-US" altLang="zh-CN" dirty="0"/>
              <a:t>mv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dirty="0"/>
              <a:t> </a:t>
            </a:r>
            <a:r>
              <a:rPr kumimoji="1" lang="en-US" altLang="zh-CN" dirty="0"/>
              <a:t>touch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dirty="0"/>
              <a:t> </a:t>
            </a:r>
            <a:r>
              <a:rPr kumimoji="1" lang="en-US" altLang="zh-CN" b="1" dirty="0" err="1"/>
              <a:t>chmod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dirty="0"/>
              <a:t> </a:t>
            </a:r>
            <a:r>
              <a:rPr kumimoji="1" lang="en-US" altLang="zh-CN" dirty="0"/>
              <a:t>ln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ü"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了解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的文件管理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系统是一种典型的多用户系统，不同的用户处于不同的地位，拥有不同的权限。为了保护系统的安全性，</a:t>
            </a:r>
            <a:r>
              <a:rPr lang="en-US" altLang="zh-CN" dirty="0"/>
              <a:t>Linux</a:t>
            </a:r>
            <a:r>
              <a:rPr lang="zh-CN" altLang="en-US" dirty="0"/>
              <a:t>系统对不同的用户访问同一文件（包括目录文件）的权限做了不同的规定。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“</a:t>
            </a:r>
            <a:r>
              <a:rPr kumimoji="1" lang="zh-CN" altLang="en-US" b="1" dirty="0"/>
              <a:t>万物皆文件</a:t>
            </a:r>
            <a:r>
              <a:rPr kumimoji="1" lang="zh-CN" altLang="en-US" dirty="0"/>
              <a:t>”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每一个文件或者都有一个</a:t>
            </a:r>
            <a:r>
              <a:rPr kumimoji="1" lang="en-US" altLang="zh-CN" dirty="0" err="1"/>
              <a:t>inode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18022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0" y="1812283"/>
            <a:ext cx="3233920" cy="421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812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721" y="1825625"/>
            <a:ext cx="4074437" cy="438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文件的属性 </a:t>
            </a:r>
            <a:r>
              <a:rPr kumimoji="1" lang="en-US" altLang="zh-CN" dirty="0"/>
              <a:t>[1+3+3+3]</a:t>
            </a:r>
            <a:endParaRPr kumimoji="1" lang="zh-CN" altLang="en-US" dirty="0"/>
          </a:p>
        </p:txBody>
      </p:sp>
      <p:pic>
        <p:nvPicPr>
          <p:cNvPr id="4" name="图片 190467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7" y="1690688"/>
            <a:ext cx="10148692" cy="405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文件的属性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其中：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r>
              <a:rPr lang="zh-CN" altLang="en-GB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lang="en-GB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r”</a:t>
            </a:r>
            <a:r>
              <a:rPr lang="zh-CN" altLang="en-GB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表示可读</a:t>
            </a:r>
            <a:endParaRPr lang="zh-CN" altLang="en-GB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r>
              <a:rPr lang="zh-CN" altLang="en-GB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lang="en-GB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w”</a:t>
            </a:r>
            <a:r>
              <a:rPr lang="zh-CN" altLang="en-GB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表示可写</a:t>
            </a:r>
            <a:endParaRPr lang="zh-CN" altLang="en-GB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r>
              <a:rPr lang="zh-CN" altLang="en-GB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lang="en-GB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x”</a:t>
            </a:r>
            <a:r>
              <a:rPr lang="zh-CN" altLang="en-GB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表示可执行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或者目录可以进入</a:t>
            </a:r>
            <a:endParaRPr lang="zh-CN" altLang="en-GB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r>
              <a:rPr lang="zh-CN" altLang="en-GB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lang="en-GB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-”</a:t>
            </a:r>
            <a:r>
              <a:rPr lang="zh-CN" altLang="en-GB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表示该用户组对此没有权限 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可以用</a:t>
            </a:r>
            <a:r>
              <a:rPr kumimoji="1" lang="en-US" altLang="zh-CN" b="1" dirty="0"/>
              <a:t>3</a:t>
            </a:r>
            <a:r>
              <a:rPr kumimoji="1" lang="zh-CN" altLang="en-US" b="1" dirty="0"/>
              <a:t>个八进制的数</a:t>
            </a:r>
            <a:r>
              <a:rPr kumimoji="1" lang="zh-CN" altLang="en-US" dirty="0"/>
              <a:t>表示文件属性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/>
              <a:t>-</a:t>
            </a:r>
            <a:r>
              <a:rPr kumimoji="1" lang="en-US" altLang="zh-CN" b="1" dirty="0" err="1"/>
              <a:t>rwxrwxrwx</a:t>
            </a:r>
            <a:r>
              <a:rPr kumimoji="1" lang="zh-CN" altLang="en-US" b="1" dirty="0"/>
              <a:t>   </a:t>
            </a:r>
            <a:r>
              <a:rPr kumimoji="1" lang="en-US" altLang="zh-CN" b="1" dirty="0">
                <a:sym typeface="Wingdings" panose="05000000000000000000" pitchFamily="2" charset="2"/>
              </a:rPr>
              <a:t> </a:t>
            </a:r>
            <a:r>
              <a:rPr kumimoji="1" lang="en-US" altLang="zh-CN" b="1" dirty="0" err="1"/>
              <a:t>chmod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777</a:t>
            </a:r>
            <a:r>
              <a:rPr kumimoji="1" lang="zh-CN" altLang="en-US" b="1" dirty="0"/>
              <a:t> </a:t>
            </a:r>
            <a:r>
              <a:rPr kumimoji="1" lang="en-US" altLang="zh-CN" b="1" dirty="0" err="1"/>
              <a:t>a.out</a:t>
            </a:r>
            <a:endParaRPr kumimoji="1" lang="en-US" altLang="zh-CN" b="1" dirty="0"/>
          </a:p>
          <a:p>
            <a:pPr marL="0" indent="0">
              <a:buNone/>
            </a:pPr>
            <a:r>
              <a:rPr kumimoji="1" lang="en-US" altLang="zh-CN" b="1" dirty="0"/>
              <a:t>-</a:t>
            </a:r>
            <a:r>
              <a:rPr kumimoji="1" lang="en-US" altLang="zh-CN" b="1" dirty="0" err="1"/>
              <a:t>rw</a:t>
            </a:r>
            <a:r>
              <a:rPr kumimoji="1" lang="en-US" altLang="zh-CN" b="1" dirty="0"/>
              <a:t>-r-----</a:t>
            </a:r>
            <a:r>
              <a:rPr kumimoji="1" lang="zh-CN" altLang="en-US" b="1" dirty="0"/>
              <a:t>   </a:t>
            </a:r>
            <a:r>
              <a:rPr kumimoji="1" lang="en-US" altLang="zh-CN" b="1" dirty="0">
                <a:sym typeface="Wingdings" panose="05000000000000000000" pitchFamily="2" charset="2"/>
              </a:rPr>
              <a:t></a:t>
            </a:r>
            <a:r>
              <a:rPr kumimoji="1" lang="zh-CN" altLang="en-US" b="1" dirty="0"/>
              <a:t>  </a:t>
            </a:r>
            <a:r>
              <a:rPr kumimoji="1" lang="en-US" altLang="zh-CN" b="1" dirty="0" err="1"/>
              <a:t>chmod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640</a:t>
            </a:r>
            <a:r>
              <a:rPr kumimoji="1" lang="zh-CN" altLang="en-US" b="1" dirty="0"/>
              <a:t> </a:t>
            </a:r>
            <a:r>
              <a:rPr kumimoji="1" lang="en-US" altLang="zh-CN" b="1" dirty="0" err="1"/>
              <a:t>a.txt</a:t>
            </a:r>
            <a:endParaRPr kumimoji="1" lang="en-US" altLang="zh-CN" b="1" dirty="0"/>
          </a:p>
          <a:p>
            <a:pPr marL="0" indent="0">
              <a:buNone/>
            </a:pPr>
            <a:r>
              <a:rPr kumimoji="1" lang="en-US" altLang="zh-CN" b="1" dirty="0" err="1"/>
              <a:t>drwxrwx</a:t>
            </a:r>
            <a:r>
              <a:rPr kumimoji="1" lang="en-US" altLang="zh-CN" b="1" dirty="0"/>
              <a:t>---</a:t>
            </a:r>
            <a:r>
              <a:rPr kumimoji="1" lang="zh-CN" altLang="en-US" b="1" dirty="0"/>
              <a:t>   </a:t>
            </a:r>
            <a:r>
              <a:rPr kumimoji="1" lang="en-US" altLang="zh-CN" b="1" dirty="0">
                <a:sym typeface="Wingdings" panose="05000000000000000000" pitchFamily="2" charset="2"/>
              </a:rPr>
              <a:t></a:t>
            </a:r>
            <a:r>
              <a:rPr kumimoji="1" lang="zh-CN" altLang="en-US" b="1" dirty="0"/>
              <a:t>  </a:t>
            </a:r>
            <a:r>
              <a:rPr kumimoji="1" lang="en-US" altLang="zh-CN" b="1" dirty="0" err="1"/>
              <a:t>chmod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640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./ftp/</a:t>
            </a:r>
            <a:r>
              <a:rPr kumimoji="1" lang="en-US" altLang="zh-CN" b="1" dirty="0" err="1"/>
              <a:t>iot</a:t>
            </a:r>
            <a:endParaRPr kumimoji="1" lang="en-US" altLang="zh-CN" b="1" dirty="0"/>
          </a:p>
          <a:p>
            <a:pPr marL="0" indent="0">
              <a:buNone/>
            </a:pPr>
            <a:endParaRPr kumimoji="1" lang="en-US" altLang="zh-CN" b="1" dirty="0"/>
          </a:p>
          <a:p>
            <a:pPr marL="0" indent="0">
              <a:buNone/>
            </a:pPr>
            <a:r>
              <a:rPr kumimoji="1" lang="zh-CN" altLang="en-US" b="1" dirty="0"/>
              <a:t>是什么含义？</a:t>
            </a:r>
            <a:endParaRPr kumimoji="1" lang="en-US" altLang="zh-CN" b="1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10515600" cy="1068388"/>
          </a:xfrm>
        </p:spPr>
        <p:txBody>
          <a:bodyPr/>
          <a:lstStyle/>
          <a:p>
            <a:r>
              <a:rPr kumimoji="1" lang="en-US" altLang="zh-CN" dirty="0"/>
              <a:t>8</a:t>
            </a:r>
            <a:r>
              <a:rPr kumimoji="1" lang="zh-CN" altLang="en-US" dirty="0"/>
              <a:t> 种文件类型 </a:t>
            </a:r>
            <a:r>
              <a:rPr kumimoji="1" lang="en-US" altLang="zh-CN" dirty="0"/>
              <a:t>[</a:t>
            </a:r>
            <a:r>
              <a:rPr kumimoji="1" lang="zh-CN" altLang="en-US" dirty="0"/>
              <a:t> </a:t>
            </a:r>
            <a:r>
              <a:rPr kumimoji="1" lang="en-US" altLang="zh-CN" dirty="0"/>
              <a:t>ls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–l</a:t>
            </a:r>
            <a:r>
              <a:rPr kumimoji="1" lang="zh-CN" altLang="en-US" dirty="0"/>
              <a:t> 命令的首字母 </a:t>
            </a:r>
            <a:r>
              <a:rPr kumimoji="1" lang="en-US" altLang="zh-CN" dirty="0"/>
              <a:t>]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61232"/>
            <a:ext cx="10896600" cy="5668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1600" b="1" dirty="0"/>
              <a:t>普通文件类型</a:t>
            </a:r>
            <a:r>
              <a:rPr kumimoji="1" lang="zh-CN" altLang="en-US" sz="1600" dirty="0"/>
              <a:t>  </a:t>
            </a:r>
            <a:r>
              <a:rPr kumimoji="1" lang="en-US" altLang="zh-CN" sz="1600" b="1" dirty="0"/>
              <a:t>[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-</a:t>
            </a:r>
            <a:r>
              <a:rPr kumimoji="1" lang="en-US" altLang="zh-CN" sz="1600" dirty="0"/>
              <a:t>]</a:t>
            </a:r>
            <a:endParaRPr kumimoji="1" lang="zh-CN" altLang="en-US" sz="1600" b="1" dirty="0"/>
          </a:p>
          <a:p>
            <a:pPr marL="0" indent="0">
              <a:buNone/>
            </a:pPr>
            <a:r>
              <a:rPr kumimoji="1" lang="en-US" altLang="zh-CN" sz="1600" dirty="0"/>
              <a:t>Linux</a:t>
            </a:r>
            <a:r>
              <a:rPr kumimoji="1" lang="zh-CN" altLang="en-US" sz="1600" dirty="0"/>
              <a:t>中最多的一种文件类型</a:t>
            </a:r>
            <a:r>
              <a:rPr kumimoji="1" lang="en-US" altLang="zh-CN" sz="1600" dirty="0"/>
              <a:t>, </a:t>
            </a:r>
            <a:r>
              <a:rPr kumimoji="1" lang="zh-CN" altLang="en-US" sz="1600" dirty="0"/>
              <a:t>包括 纯文本文件</a:t>
            </a:r>
            <a:r>
              <a:rPr kumimoji="1" lang="en-US" altLang="zh-CN" sz="1600" dirty="0"/>
              <a:t>(ASCII)</a:t>
            </a:r>
            <a:r>
              <a:rPr kumimoji="1" lang="zh-CN" altLang="en-US" sz="1600" dirty="0"/>
              <a:t>；二进制文件</a:t>
            </a:r>
            <a:r>
              <a:rPr kumimoji="1" lang="en-US" altLang="zh-CN" sz="1600" dirty="0"/>
              <a:t>(binary)</a:t>
            </a:r>
            <a:r>
              <a:rPr kumimoji="1" lang="zh-CN" altLang="en-US" sz="1600" dirty="0"/>
              <a:t>；数据格式的文件</a:t>
            </a:r>
            <a:r>
              <a:rPr kumimoji="1" lang="en-US" altLang="zh-CN" sz="1600" dirty="0"/>
              <a:t>(data);</a:t>
            </a:r>
            <a:r>
              <a:rPr kumimoji="1" lang="zh-CN" altLang="en-US" sz="1600" dirty="0"/>
              <a:t>各种压缩文件</a:t>
            </a:r>
            <a:r>
              <a:rPr kumimoji="1" lang="en-US" altLang="zh-CN" sz="1600" dirty="0"/>
              <a:t>.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zh-CN" altLang="en-US" sz="1600" b="1" dirty="0"/>
              <a:t>目录文件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d</a:t>
            </a:r>
            <a:r>
              <a:rPr kumimoji="1" lang="en-US" altLang="zh-CN" sz="1600" dirty="0"/>
              <a:t>]</a:t>
            </a:r>
            <a:r>
              <a:rPr kumimoji="1" lang="zh-CN" altLang="en-US" sz="1600" dirty="0"/>
              <a:t>，</a:t>
            </a:r>
            <a:endParaRPr kumimoji="1" lang="zh-CN" altLang="en-US" sz="1600" b="1" dirty="0"/>
          </a:p>
          <a:p>
            <a:pPr marL="0" indent="0">
              <a:buNone/>
            </a:pPr>
            <a:r>
              <a:rPr kumimoji="1" lang="zh-CN" altLang="en-US" sz="1600" dirty="0"/>
              <a:t>就是目录， 能用 </a:t>
            </a:r>
            <a:r>
              <a:rPr kumimoji="1" lang="en-US" altLang="zh-CN" sz="1600" dirty="0"/>
              <a:t># cd </a:t>
            </a:r>
            <a:r>
              <a:rPr kumimoji="1" lang="zh-CN" altLang="en-US" sz="1600" dirty="0"/>
              <a:t>命令进入的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zh-CN" altLang="en-US" sz="1600" b="1" dirty="0"/>
              <a:t>块设备文件 </a:t>
            </a:r>
            <a:r>
              <a:rPr kumimoji="1" lang="en-US" altLang="zh-CN" sz="1600" dirty="0"/>
              <a:t>[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b</a:t>
            </a:r>
            <a:r>
              <a:rPr kumimoji="1" lang="en-US" altLang="zh-CN" sz="1600" dirty="0"/>
              <a:t>]</a:t>
            </a:r>
            <a:endParaRPr kumimoji="1" lang="zh-CN" altLang="en-US" sz="1600" b="1" dirty="0"/>
          </a:p>
          <a:p>
            <a:pPr marL="0" indent="0">
              <a:buNone/>
            </a:pPr>
            <a:r>
              <a:rPr kumimoji="1" lang="zh-CN" altLang="en-US" sz="1600" dirty="0"/>
              <a:t>块设备文件 ： 就是存储数据以供系统存取的接口设备，简单而言就是硬盘。例如一号硬盘的代码是 </a:t>
            </a:r>
            <a:r>
              <a:rPr kumimoji="1" lang="en-US" altLang="zh-CN" sz="1600" dirty="0"/>
              <a:t>/dev/hda1</a:t>
            </a:r>
            <a:r>
              <a:rPr kumimoji="1" lang="zh-CN" altLang="en-US" sz="1600" dirty="0"/>
              <a:t>等文件。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zh-CN" altLang="en-US" sz="1600" b="1" dirty="0"/>
              <a:t>字符设备  </a:t>
            </a:r>
            <a:r>
              <a:rPr kumimoji="1" lang="en-US" altLang="zh-CN" sz="1600" dirty="0"/>
              <a:t>[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c</a:t>
            </a:r>
            <a:r>
              <a:rPr kumimoji="1" lang="en-US" altLang="zh-CN" sz="1600" dirty="0"/>
              <a:t>]</a:t>
            </a:r>
            <a:r>
              <a:rPr kumimoji="1" lang="zh-CN" altLang="en-US" sz="1600" dirty="0"/>
              <a:t> </a:t>
            </a:r>
            <a:endParaRPr kumimoji="1" lang="zh-CN" altLang="en-US" sz="1600" b="1" dirty="0"/>
          </a:p>
          <a:p>
            <a:pPr marL="0" indent="0">
              <a:buNone/>
            </a:pPr>
            <a:r>
              <a:rPr kumimoji="1" lang="zh-CN" altLang="en-US" sz="1600" dirty="0"/>
              <a:t>字符设备文件：即串行端口的接口设备，例如键盘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zh-CN" altLang="en-US" sz="1600" b="1" dirty="0"/>
              <a:t>套接字文件  </a:t>
            </a:r>
            <a:r>
              <a:rPr kumimoji="1" lang="en-US" altLang="zh-CN" sz="1600" dirty="0"/>
              <a:t>[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s</a:t>
            </a:r>
            <a:r>
              <a:rPr kumimoji="1" lang="en-US" altLang="zh-CN" sz="1600" dirty="0"/>
              <a:t>]</a:t>
            </a:r>
            <a:r>
              <a:rPr kumimoji="1" lang="zh-CN" altLang="en-US" sz="1600" dirty="0"/>
              <a:t>，</a:t>
            </a:r>
            <a:endParaRPr kumimoji="1" lang="zh-CN" altLang="en-US" sz="1600" b="1" dirty="0"/>
          </a:p>
          <a:p>
            <a:pPr marL="0" indent="0">
              <a:buNone/>
            </a:pPr>
            <a:r>
              <a:rPr kumimoji="1" lang="zh-CN" altLang="en-US" sz="1600" dirty="0"/>
              <a:t>这类文件通常用在网络数据连接</a:t>
            </a:r>
            <a:r>
              <a:rPr kumimoji="1" lang="en-US" altLang="zh-CN" sz="1600" dirty="0"/>
              <a:t>,</a:t>
            </a:r>
            <a:r>
              <a:rPr kumimoji="1" lang="zh-CN" altLang="en-US" sz="1600" dirty="0"/>
              <a:t>最常在 </a:t>
            </a:r>
            <a:r>
              <a:rPr kumimoji="1" lang="en-US" altLang="zh-CN" sz="1600" dirty="0"/>
              <a:t>/var/run</a:t>
            </a:r>
            <a:r>
              <a:rPr kumimoji="1" lang="zh-CN" altLang="en-US" sz="1600" dirty="0"/>
              <a:t>目录中看到这种文件类型</a:t>
            </a:r>
            <a:endParaRPr kumimoji="1" lang="zh-CN" altLang="en-US" sz="1600" dirty="0"/>
          </a:p>
          <a:p>
            <a:pPr marL="0" indent="0">
              <a:buNone/>
            </a:pPr>
            <a:r>
              <a:rPr kumimoji="1" lang="zh-CN" altLang="en-US" sz="1600" b="1" dirty="0"/>
              <a:t>管道文件</a:t>
            </a:r>
            <a:r>
              <a:rPr kumimoji="1" lang="zh-CN" altLang="en-US" sz="1600" dirty="0"/>
              <a:t>  </a:t>
            </a:r>
            <a:r>
              <a:rPr kumimoji="1" lang="en-US" altLang="zh-CN" sz="1600" dirty="0"/>
              <a:t>[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p</a:t>
            </a:r>
            <a:r>
              <a:rPr kumimoji="1" lang="en-US" altLang="zh-CN" sz="1600" dirty="0"/>
              <a:t>]</a:t>
            </a:r>
            <a:endParaRPr kumimoji="1" lang="zh-CN" altLang="en-US" sz="1600" b="1" dirty="0"/>
          </a:p>
          <a:p>
            <a:pPr marL="0" indent="0">
              <a:buNone/>
            </a:pPr>
            <a:r>
              <a:rPr kumimoji="1" lang="en-US" altLang="zh-CN" sz="1600" dirty="0"/>
              <a:t>FIFO</a:t>
            </a:r>
            <a:r>
              <a:rPr kumimoji="1" lang="zh-CN" altLang="en-US" sz="1600" dirty="0"/>
              <a:t>也是一种特殊的文件类型，解决多个程序同时存取一个文件所造成的错误。</a:t>
            </a:r>
            <a:r>
              <a:rPr kumimoji="1" lang="en-US" altLang="zh-CN" sz="1600" dirty="0"/>
              <a:t>FIFO</a:t>
            </a:r>
            <a:r>
              <a:rPr kumimoji="1" lang="zh-CN" altLang="en-US" sz="1600" dirty="0"/>
              <a:t>是</a:t>
            </a:r>
            <a:r>
              <a:rPr kumimoji="1" lang="en-US" altLang="zh-CN" sz="1600" dirty="0"/>
              <a:t>first-in-first-out(</a:t>
            </a:r>
            <a:r>
              <a:rPr kumimoji="1" lang="zh-CN" altLang="en-US" sz="1600" dirty="0"/>
              <a:t>先进先出</a:t>
            </a:r>
            <a:r>
              <a:rPr kumimoji="1" lang="en-US" altLang="zh-CN" sz="1600" dirty="0"/>
              <a:t>)</a:t>
            </a:r>
            <a:r>
              <a:rPr kumimoji="1" lang="zh-CN" altLang="en-US" sz="1600" dirty="0"/>
              <a:t>的缩写。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zh-CN" altLang="en-US" sz="1600" b="1" dirty="0"/>
              <a:t>堆栈文件</a:t>
            </a:r>
            <a:r>
              <a:rPr kumimoji="1" lang="zh-CN" altLang="en-US" sz="1600" dirty="0"/>
              <a:t>  </a:t>
            </a:r>
            <a:r>
              <a:rPr kumimoji="1" lang="en-US" altLang="zh-CN" sz="1600" dirty="0"/>
              <a:t>[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f</a:t>
            </a:r>
            <a:r>
              <a:rPr kumimoji="1" lang="en-US" altLang="zh-CN" sz="1600" dirty="0"/>
              <a:t>]</a:t>
            </a:r>
            <a:endParaRPr kumimoji="1" lang="zh-CN" altLang="en-US" sz="1600" b="1" dirty="0"/>
          </a:p>
          <a:p>
            <a:pPr marL="0" indent="0">
              <a:buNone/>
            </a:pPr>
            <a:r>
              <a:rPr kumimoji="1" lang="en-US" altLang="zh-CN" sz="1600" dirty="0"/>
              <a:t>LIFO</a:t>
            </a:r>
            <a:r>
              <a:rPr kumimoji="1" lang="zh-CN" altLang="en-US" sz="1600" dirty="0"/>
              <a:t>也是一种特殊的文件类型，</a:t>
            </a:r>
            <a:r>
              <a:rPr kumimoji="1" lang="en-US" altLang="zh-CN" sz="1600" dirty="0"/>
              <a:t>LIFO</a:t>
            </a:r>
            <a:r>
              <a:rPr kumimoji="1" lang="zh-CN" altLang="en-US" sz="1600" dirty="0"/>
              <a:t>是</a:t>
            </a:r>
            <a:r>
              <a:rPr kumimoji="1" lang="en-US" altLang="zh-CN" sz="1600" dirty="0"/>
              <a:t>last-in-first-out(</a:t>
            </a:r>
            <a:r>
              <a:rPr kumimoji="1" lang="zh-CN" altLang="en-US" sz="1600" dirty="0"/>
              <a:t>后进先出</a:t>
            </a:r>
            <a:r>
              <a:rPr kumimoji="1" lang="en-US" altLang="zh-CN" sz="1600" dirty="0"/>
              <a:t>)</a:t>
            </a:r>
            <a:r>
              <a:rPr kumimoji="1" lang="zh-CN" altLang="en-US" sz="1600" dirty="0"/>
              <a:t>的缩写。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zh-CN" altLang="en-US" sz="1600" b="1" dirty="0"/>
              <a:t>链接文件</a:t>
            </a:r>
            <a:r>
              <a:rPr kumimoji="1" lang="zh-CN" altLang="en-US" sz="1600" dirty="0"/>
              <a:t>  </a:t>
            </a:r>
            <a:r>
              <a:rPr kumimoji="1" lang="en-US" altLang="zh-CN" sz="1600" dirty="0"/>
              <a:t>[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l</a:t>
            </a:r>
            <a:r>
              <a:rPr kumimoji="1" lang="en-US" altLang="zh-CN" sz="1600" dirty="0"/>
              <a:t>]</a:t>
            </a:r>
            <a:endParaRPr kumimoji="1" lang="zh-CN" altLang="en-US" sz="1600" b="1" dirty="0"/>
          </a:p>
          <a:p>
            <a:pPr marL="0" indent="0">
              <a:buNone/>
            </a:pPr>
            <a:r>
              <a:rPr kumimoji="1" lang="zh-CN" altLang="en-US" sz="1600" dirty="0"/>
              <a:t>类似</a:t>
            </a:r>
            <a:r>
              <a:rPr kumimoji="1" lang="en-US" altLang="zh-CN" sz="1600" dirty="0"/>
              <a:t>Windows</a:t>
            </a:r>
            <a:r>
              <a:rPr kumimoji="1" lang="zh-CN" altLang="en-US" sz="1600" dirty="0"/>
              <a:t>下面的快捷方式。</a:t>
            </a:r>
            <a:endParaRPr kumimoji="1" lang="en-US" altLang="zh-CN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第三章 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基础知识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0070C0"/>
                </a:solidFill>
              </a:rPr>
              <a:t>Linux</a:t>
            </a:r>
            <a:r>
              <a:rPr kumimoji="1" lang="zh-CN" altLang="en-US" dirty="0">
                <a:solidFill>
                  <a:srgbClr val="0070C0"/>
                </a:solidFill>
              </a:rPr>
              <a:t> 快速入门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Linux</a:t>
            </a:r>
            <a:r>
              <a:rPr kumimoji="1" lang="zh-CN" altLang="en-US" dirty="0">
                <a:solidFill>
                  <a:srgbClr val="C00000"/>
                </a:solidFill>
              </a:rPr>
              <a:t> 基础命令 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Linux</a:t>
            </a:r>
            <a:r>
              <a:rPr kumimoji="1" lang="zh-CN" altLang="en-US" dirty="0"/>
              <a:t> 的启动过程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Vim</a:t>
            </a:r>
            <a:r>
              <a:rPr kumimoji="1" lang="zh-CN" altLang="en-US" dirty="0"/>
              <a:t> 使用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Shell</a:t>
            </a:r>
            <a:r>
              <a:rPr kumimoji="1" lang="zh-CN" altLang="en-US" dirty="0"/>
              <a:t>编程基础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Linux</a:t>
            </a:r>
            <a:r>
              <a:rPr kumimoji="1" lang="zh-CN" altLang="en-US" dirty="0"/>
              <a:t> </a:t>
            </a:r>
            <a:r>
              <a:rPr lang="zh-CN" altLang="en-US" dirty="0"/>
              <a:t>文件</a:t>
            </a:r>
            <a:r>
              <a:rPr lang="en-US" altLang="zh-CN" dirty="0"/>
              <a:t>I/O</a:t>
            </a:r>
            <a:r>
              <a:rPr lang="zh-CN" altLang="en-US" dirty="0"/>
              <a:t>编程、</a:t>
            </a:r>
            <a:r>
              <a:rPr kumimoji="1" lang="zh-CN" altLang="en-US" dirty="0"/>
              <a:t>进程间通信、多线程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Linux</a:t>
            </a:r>
            <a:r>
              <a:rPr lang="zh-CN" altLang="en-US" dirty="0"/>
              <a:t> 串口、网络编程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Linux</a:t>
            </a:r>
            <a:r>
              <a:rPr lang="zh-CN" altLang="en-US" dirty="0"/>
              <a:t> 嵌入式环境搭建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</a:t>
            </a:r>
            <a:r>
              <a:rPr kumimoji="1" lang="en-US" altLang="zh-CN" dirty="0" err="1"/>
              <a:t>pwd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 err="1"/>
              <a:t>pwd</a:t>
            </a:r>
            <a:r>
              <a:rPr lang="en-US" altLang="zh-CN" dirty="0"/>
              <a:t>:</a:t>
            </a:r>
            <a:r>
              <a:rPr lang="zh-CN" altLang="en-US" dirty="0"/>
              <a:t>显示当前工作目录</a:t>
            </a:r>
            <a:endParaRPr lang="zh-CN" altLang="en-US" dirty="0"/>
          </a:p>
          <a:p>
            <a:endParaRPr lang="zh-CN" altLang="en-US" dirty="0"/>
          </a:p>
          <a:p>
            <a:pPr lvl="1"/>
            <a:r>
              <a:rPr lang="en-US" altLang="zh-CN" dirty="0" err="1"/>
              <a:t>pwd</a:t>
            </a:r>
            <a:r>
              <a:rPr lang="en-US" altLang="zh-CN" dirty="0"/>
              <a:t>:</a:t>
            </a:r>
            <a:r>
              <a:rPr lang="zh-CN" altLang="en-US" dirty="0"/>
              <a:t>显示所在的当前目录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r>
              <a:rPr lang="en-US" altLang="zh-CN" dirty="0" err="1"/>
              <a:t>pwd</a:t>
            </a:r>
            <a:r>
              <a:rPr lang="en-US" altLang="zh-CN" dirty="0"/>
              <a:t> -p </a:t>
            </a:r>
            <a:r>
              <a:rPr lang="zh-CN" altLang="en-US" dirty="0"/>
              <a:t>如果你在的位置是一个</a:t>
            </a:r>
            <a:r>
              <a:rPr lang="en-US" altLang="zh-CN" dirty="0"/>
              <a:t>symbol link</a:t>
            </a:r>
            <a:r>
              <a:rPr lang="zh-CN" altLang="en-US" dirty="0"/>
              <a:t>，－</a:t>
            </a:r>
            <a:r>
              <a:rPr lang="en-US" altLang="zh-CN" dirty="0"/>
              <a:t>p</a:t>
            </a:r>
            <a:r>
              <a:rPr lang="zh-CN" altLang="en-US" dirty="0"/>
              <a:t>显示当前的物理路径。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</a:t>
            </a:r>
            <a:r>
              <a:rPr kumimoji="1" lang="en-US" altLang="zh-CN" dirty="0"/>
              <a:t>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用法：</a:t>
            </a:r>
            <a:r>
              <a:rPr lang="en-US" altLang="zh-CN" dirty="0"/>
              <a:t>ls [</a:t>
            </a:r>
            <a:r>
              <a:rPr lang="zh-CN" altLang="en-US" dirty="0"/>
              <a:t>选项</a:t>
            </a:r>
            <a:r>
              <a:rPr lang="en-US" altLang="zh-CN" dirty="0"/>
              <a:t>]... [</a:t>
            </a:r>
            <a:r>
              <a:rPr lang="zh-CN" altLang="en-US" dirty="0"/>
              <a:t>文件</a:t>
            </a:r>
            <a:r>
              <a:rPr lang="en-US" altLang="zh-CN" dirty="0"/>
              <a:t>]...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>
                <a:hlinkClick r:id="rId1"/>
              </a:rPr>
              <a:t>查看用法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</a:t>
            </a:r>
            <a:r>
              <a:rPr kumimoji="1" lang="en-US" altLang="zh-CN" dirty="0"/>
              <a:t>ls</a:t>
            </a:r>
            <a:r>
              <a:rPr kumimoji="1"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8"/>
            <a:ext cx="11633200" cy="465931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 ls -l     #</a:t>
            </a:r>
            <a:r>
              <a:rPr lang="zh-CN" altLang="en-US" sz="3200" dirty="0">
                <a:solidFill>
                  <a:schemeClr val="bg1"/>
                </a:solidFill>
              </a:rPr>
              <a:t>显示当前目录内容的长列表</a:t>
            </a: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 ls -</a:t>
            </a:r>
            <a:r>
              <a:rPr lang="en-US" altLang="zh-CN" sz="3200" dirty="0" err="1">
                <a:solidFill>
                  <a:schemeClr val="bg1"/>
                </a:solidFill>
              </a:rPr>
              <a:t>lh</a:t>
            </a:r>
            <a:r>
              <a:rPr lang="en-US" altLang="zh-CN" sz="3200" dirty="0">
                <a:solidFill>
                  <a:schemeClr val="bg1"/>
                </a:solidFill>
              </a:rPr>
              <a:t>    #</a:t>
            </a:r>
            <a:r>
              <a:rPr lang="zh-CN" altLang="en-US" sz="3200" dirty="0">
                <a:solidFill>
                  <a:schemeClr val="bg1"/>
                </a:solidFill>
              </a:rPr>
              <a:t>不以字节方式显示文件大小</a:t>
            </a: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 ls -</a:t>
            </a:r>
            <a:r>
              <a:rPr lang="en-US" altLang="zh-CN" sz="3200" dirty="0" err="1">
                <a:solidFill>
                  <a:schemeClr val="bg1"/>
                </a:solidFill>
              </a:rPr>
              <a:t>ihS</a:t>
            </a:r>
            <a:r>
              <a:rPr lang="en-US" altLang="zh-CN" sz="3200" dirty="0">
                <a:solidFill>
                  <a:schemeClr val="bg1"/>
                </a:solidFill>
              </a:rPr>
              <a:t>   #</a:t>
            </a:r>
            <a:r>
              <a:rPr lang="zh-CN" altLang="en-US" sz="3200" dirty="0">
                <a:solidFill>
                  <a:schemeClr val="bg1"/>
                </a:solidFill>
              </a:rPr>
              <a:t>显示文件大小之后，从大到小排序</a:t>
            </a: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 ls -l --block-size=M    #</a:t>
            </a:r>
            <a:r>
              <a:rPr lang="zh-CN" altLang="en-US" sz="3200" dirty="0">
                <a:solidFill>
                  <a:schemeClr val="bg1"/>
                </a:solidFill>
              </a:rPr>
              <a:t>使用</a:t>
            </a:r>
            <a:r>
              <a:rPr lang="en-US" altLang="zh-CN" sz="3200" dirty="0">
                <a:solidFill>
                  <a:schemeClr val="bg1"/>
                </a:solidFill>
              </a:rPr>
              <a:t>MB</a:t>
            </a:r>
            <a:r>
              <a:rPr lang="zh-CN" altLang="en-US" sz="3200" dirty="0">
                <a:solidFill>
                  <a:schemeClr val="bg1"/>
                </a:solidFill>
              </a:rPr>
              <a:t>作为单位，文件大小</a:t>
            </a: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 ls -a     #</a:t>
            </a:r>
            <a:r>
              <a:rPr lang="zh-CN" altLang="en-US" sz="3200" dirty="0">
                <a:solidFill>
                  <a:schemeClr val="bg1"/>
                </a:solidFill>
              </a:rPr>
              <a:t>显示隐藏文件</a:t>
            </a: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 ls -d */     #</a:t>
            </a:r>
            <a:r>
              <a:rPr lang="zh-CN" altLang="en-US" sz="3200" dirty="0">
                <a:solidFill>
                  <a:schemeClr val="bg1"/>
                </a:solidFill>
              </a:rPr>
              <a:t>只列出目录</a:t>
            </a: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 ls -g    #</a:t>
            </a:r>
            <a:r>
              <a:rPr lang="zh-CN" altLang="en-US" sz="3200" dirty="0">
                <a:solidFill>
                  <a:schemeClr val="bg1"/>
                </a:solidFill>
              </a:rPr>
              <a:t>不打印所有者信息</a:t>
            </a: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 ls -</a:t>
            </a:r>
            <a:r>
              <a:rPr lang="en-US" altLang="zh-CN" sz="3200" dirty="0" err="1">
                <a:solidFill>
                  <a:schemeClr val="bg1"/>
                </a:solidFill>
              </a:rPr>
              <a:t>lG</a:t>
            </a:r>
            <a:r>
              <a:rPr lang="en-US" altLang="zh-CN" sz="3200" dirty="0">
                <a:solidFill>
                  <a:schemeClr val="bg1"/>
                </a:solidFill>
              </a:rPr>
              <a:t>   #</a:t>
            </a:r>
            <a:r>
              <a:rPr lang="zh-CN" altLang="en-US" sz="3200" dirty="0">
                <a:solidFill>
                  <a:schemeClr val="bg1"/>
                </a:solidFill>
              </a:rPr>
              <a:t>不打印组信息</a:t>
            </a: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 ls -n    #</a:t>
            </a:r>
            <a:r>
              <a:rPr lang="zh-CN" altLang="en-US" sz="3200" dirty="0">
                <a:solidFill>
                  <a:schemeClr val="bg1"/>
                </a:solidFill>
              </a:rPr>
              <a:t>打印</a:t>
            </a:r>
            <a:r>
              <a:rPr lang="en-US" altLang="zh-CN" sz="3200" dirty="0">
                <a:solidFill>
                  <a:schemeClr val="bg1"/>
                </a:solidFill>
              </a:rPr>
              <a:t>UID</a:t>
            </a:r>
            <a:r>
              <a:rPr lang="zh-CN" altLang="en-US" sz="3200" dirty="0">
                <a:solidFill>
                  <a:schemeClr val="bg1"/>
                </a:solidFill>
              </a:rPr>
              <a:t>和</a:t>
            </a:r>
            <a:r>
              <a:rPr lang="en-US" altLang="zh-CN" sz="3200" dirty="0">
                <a:solidFill>
                  <a:schemeClr val="bg1"/>
                </a:solidFill>
              </a:rPr>
              <a:t>GID 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 ls -li   #</a:t>
            </a:r>
            <a:r>
              <a:rPr lang="zh-CN" altLang="en-US" sz="3200" dirty="0">
                <a:solidFill>
                  <a:schemeClr val="bg1"/>
                </a:solidFill>
              </a:rPr>
              <a:t>打印每个文件的索引号 </a:t>
            </a: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 ls -p   #</a:t>
            </a:r>
            <a:r>
              <a:rPr lang="zh-CN" altLang="en-US" sz="3200" dirty="0">
                <a:solidFill>
                  <a:schemeClr val="bg1"/>
                </a:solidFill>
              </a:rPr>
              <a:t>目录增加 </a:t>
            </a:r>
            <a:r>
              <a:rPr lang="en-US" altLang="zh-CN" sz="3200" dirty="0">
                <a:solidFill>
                  <a:schemeClr val="bg1"/>
                </a:solidFill>
              </a:rPr>
              <a:t>/ (</a:t>
            </a:r>
            <a:r>
              <a:rPr lang="zh-CN" altLang="en-US" sz="3200" dirty="0">
                <a:solidFill>
                  <a:schemeClr val="bg1"/>
                </a:solidFill>
              </a:rPr>
              <a:t>斜线</a:t>
            </a:r>
            <a:r>
              <a:rPr lang="en-US" altLang="zh-CN" sz="3200" dirty="0">
                <a:solidFill>
                  <a:schemeClr val="bg1"/>
                </a:solidFill>
              </a:rPr>
              <a:t>) 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 ls -r     #</a:t>
            </a:r>
            <a:r>
              <a:rPr lang="zh-CN" altLang="en-US" sz="3200" dirty="0">
                <a:solidFill>
                  <a:schemeClr val="bg1"/>
                </a:solidFill>
              </a:rPr>
              <a:t>按时间倒排序</a:t>
            </a: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 ls -R    #</a:t>
            </a:r>
            <a:r>
              <a:rPr lang="zh-CN" altLang="en-US" sz="3200" dirty="0">
                <a:solidFill>
                  <a:schemeClr val="bg1"/>
                </a:solidFill>
              </a:rPr>
              <a:t>递归列出子目录 </a:t>
            </a: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 ls -</a:t>
            </a:r>
            <a:r>
              <a:rPr lang="en-US" altLang="zh-CN" sz="3200" dirty="0" err="1">
                <a:solidFill>
                  <a:schemeClr val="bg1"/>
                </a:solidFill>
              </a:rPr>
              <a:t>lX</a:t>
            </a:r>
            <a:r>
              <a:rPr lang="en-US" altLang="zh-CN" sz="3200" dirty="0">
                <a:solidFill>
                  <a:schemeClr val="bg1"/>
                </a:solidFill>
              </a:rPr>
              <a:t>   #</a:t>
            </a:r>
            <a:r>
              <a:rPr lang="zh-CN" altLang="en-US" sz="3200" dirty="0">
                <a:solidFill>
                  <a:schemeClr val="bg1"/>
                </a:solidFill>
              </a:rPr>
              <a:t>扩展名排序</a:t>
            </a: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 ls -</a:t>
            </a:r>
            <a:r>
              <a:rPr lang="en-US" altLang="zh-CN" sz="3200" dirty="0" err="1">
                <a:solidFill>
                  <a:schemeClr val="bg1"/>
                </a:solidFill>
              </a:rPr>
              <a:t>lt</a:t>
            </a:r>
            <a:r>
              <a:rPr lang="en-US" altLang="zh-CN" sz="3200" dirty="0">
                <a:solidFill>
                  <a:schemeClr val="bg1"/>
                </a:solidFill>
              </a:rPr>
              <a:t>   #</a:t>
            </a:r>
            <a:r>
              <a:rPr lang="zh-CN" altLang="en-US" sz="3200" dirty="0">
                <a:solidFill>
                  <a:schemeClr val="bg1"/>
                </a:solidFill>
              </a:rPr>
              <a:t>按修改时间倒排序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300" dirty="0">
                <a:solidFill>
                  <a:schemeClr val="bg1"/>
                </a:solidFill>
              </a:rPr>
              <a:t># ls -</a:t>
            </a:r>
            <a:r>
              <a:rPr lang="en-US" altLang="zh-CN" sz="3300" dirty="0" err="1">
                <a:solidFill>
                  <a:schemeClr val="bg1"/>
                </a:solidFill>
              </a:rPr>
              <a:t>alR</a:t>
            </a:r>
            <a:r>
              <a:rPr lang="en-US" altLang="zh-CN" sz="3300" dirty="0">
                <a:solidFill>
                  <a:schemeClr val="bg1"/>
                </a:solidFill>
              </a:rPr>
              <a:t> | grep ^l</a:t>
            </a:r>
            <a:endParaRPr lang="zh-CN" altLang="en-US" sz="3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</a:t>
            </a:r>
            <a:r>
              <a:rPr kumimoji="1" lang="en-US" altLang="zh-CN" dirty="0"/>
              <a:t>cd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用法：</a:t>
            </a:r>
            <a:r>
              <a:rPr lang="en-US" altLang="zh-CN" dirty="0"/>
              <a:t>cd [</a:t>
            </a:r>
            <a:r>
              <a:rPr lang="zh-CN" altLang="en-US" dirty="0"/>
              <a:t>选项</a:t>
            </a:r>
            <a:r>
              <a:rPr lang="en-US" altLang="zh-CN" dirty="0"/>
              <a:t>]... [</a:t>
            </a:r>
            <a:r>
              <a:rPr lang="zh-CN" altLang="en-US" dirty="0"/>
              <a:t>文件</a:t>
            </a:r>
            <a:r>
              <a:rPr lang="en-US" altLang="zh-CN" dirty="0"/>
              <a:t>]...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b="1" dirty="0"/>
              <a:t>[</a:t>
            </a:r>
            <a:r>
              <a:rPr kumimoji="1" lang="en-US" altLang="zh-CN" b="1" dirty="0" err="1"/>
              <a:t>root@localhost</a:t>
            </a:r>
            <a:r>
              <a:rPr kumimoji="1" lang="en-US" altLang="zh-CN" b="1" dirty="0"/>
              <a:t> ~]# cd /home/    #</a:t>
            </a:r>
            <a:r>
              <a:rPr kumimoji="1" lang="zh-CN" altLang="en-US" b="1" dirty="0"/>
              <a:t>切换到</a:t>
            </a:r>
            <a:r>
              <a:rPr kumimoji="1" lang="en-US" altLang="zh-CN" b="1" dirty="0"/>
              <a:t>home</a:t>
            </a:r>
            <a:r>
              <a:rPr kumimoji="1" lang="zh-CN" altLang="en-US" b="1" dirty="0"/>
              <a:t>目录</a:t>
            </a:r>
            <a:endParaRPr kumimoji="1" lang="zh-CN" altLang="en-US" b="1" dirty="0"/>
          </a:p>
          <a:p>
            <a:pPr marL="0" indent="0">
              <a:buNone/>
            </a:pPr>
            <a:r>
              <a:rPr kumimoji="1" lang="en-US" altLang="zh-CN" b="1" dirty="0"/>
              <a:t>[</a:t>
            </a:r>
            <a:r>
              <a:rPr kumimoji="1" lang="en-US" altLang="zh-CN" b="1" dirty="0" err="1"/>
              <a:t>root@localhost</a:t>
            </a:r>
            <a:r>
              <a:rPr kumimoji="1" lang="en-US" altLang="zh-CN" b="1" dirty="0"/>
              <a:t> home]# cd -      #</a:t>
            </a:r>
            <a:r>
              <a:rPr kumimoji="1" lang="zh-CN" altLang="en-US" b="1" dirty="0"/>
              <a:t>返回切换到</a:t>
            </a:r>
            <a:r>
              <a:rPr kumimoji="1" lang="en-US" altLang="zh-CN" b="1" dirty="0"/>
              <a:t>home</a:t>
            </a:r>
            <a:r>
              <a:rPr kumimoji="1" lang="zh-CN" altLang="en-US" b="1" dirty="0"/>
              <a:t>前的目录</a:t>
            </a:r>
            <a:endParaRPr kumimoji="1" lang="zh-CN" altLang="en-US" b="1" dirty="0"/>
          </a:p>
          <a:p>
            <a:pPr marL="0" indent="0">
              <a:buNone/>
            </a:pPr>
            <a:r>
              <a:rPr kumimoji="1" lang="en-US" altLang="zh-CN" b="1" dirty="0"/>
              <a:t>[</a:t>
            </a:r>
            <a:r>
              <a:rPr kumimoji="1" lang="en-US" altLang="zh-CN" b="1" dirty="0" err="1"/>
              <a:t>root@localhost</a:t>
            </a:r>
            <a:r>
              <a:rPr kumimoji="1" lang="en-US" altLang="zh-CN" b="1" dirty="0"/>
              <a:t> ~]# cd ../       #</a:t>
            </a:r>
            <a:r>
              <a:rPr kumimoji="1" lang="zh-CN" altLang="en-US" b="1" dirty="0"/>
              <a:t>切换到上一级目录</a:t>
            </a:r>
            <a:endParaRPr kumimoji="1" lang="zh-CN" altLang="en-US" b="1" dirty="0"/>
          </a:p>
          <a:p>
            <a:pPr marL="0" indent="0">
              <a:buNone/>
            </a:pPr>
            <a:r>
              <a:rPr kumimoji="1" lang="en-US" altLang="zh-CN" b="1" dirty="0"/>
              <a:t>[</a:t>
            </a:r>
            <a:r>
              <a:rPr kumimoji="1" lang="en-US" altLang="zh-CN" b="1" dirty="0" err="1"/>
              <a:t>root@localhost</a:t>
            </a:r>
            <a:r>
              <a:rPr kumimoji="1" lang="en-US" altLang="zh-CN" b="1" dirty="0"/>
              <a:t> /]# cd ~         #</a:t>
            </a:r>
            <a:r>
              <a:rPr kumimoji="1" lang="zh-CN" altLang="en-US" b="1" dirty="0"/>
              <a:t>切换当前用户的</a:t>
            </a:r>
            <a:r>
              <a:rPr kumimoji="1" lang="en-US" altLang="zh-CN" b="1" dirty="0"/>
              <a:t>home</a:t>
            </a:r>
            <a:r>
              <a:rPr kumimoji="1" lang="zh-CN" altLang="en-US" b="1" dirty="0"/>
              <a:t>目录</a:t>
            </a:r>
            <a:endParaRPr kumimoji="1" lang="zh-CN" altLang="en-US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</a:t>
            </a:r>
            <a:r>
              <a:rPr kumimoji="1" lang="en-US" altLang="zh-CN" dirty="0"/>
              <a:t>cp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用法：</a:t>
            </a:r>
            <a:r>
              <a:rPr lang="en-US" altLang="zh-CN" dirty="0"/>
              <a:t>cp [</a:t>
            </a:r>
            <a:r>
              <a:rPr lang="zh-CN" altLang="en-US" dirty="0"/>
              <a:t>选项</a:t>
            </a:r>
            <a:r>
              <a:rPr lang="en-US" altLang="zh-CN" dirty="0"/>
              <a:t>]... [-T] </a:t>
            </a:r>
            <a:r>
              <a:rPr lang="zh-CN" altLang="en-US" dirty="0"/>
              <a:t>源文件 目标文件</a:t>
            </a:r>
            <a:br>
              <a:rPr lang="zh-CN" altLang="en-US" dirty="0"/>
            </a:br>
            <a:r>
              <a:rPr lang="zh-CN" altLang="en-US" dirty="0"/>
              <a:t>　或：</a:t>
            </a:r>
            <a:r>
              <a:rPr lang="en-US" altLang="zh-CN" dirty="0"/>
              <a:t>cp [</a:t>
            </a:r>
            <a:r>
              <a:rPr lang="zh-CN" altLang="en-US" dirty="0"/>
              <a:t>选项</a:t>
            </a:r>
            <a:r>
              <a:rPr lang="en-US" altLang="zh-CN" dirty="0"/>
              <a:t>]... </a:t>
            </a:r>
            <a:r>
              <a:rPr lang="zh-CN" altLang="en-US" dirty="0"/>
              <a:t>源文件</a:t>
            </a:r>
            <a:r>
              <a:rPr lang="en-US" altLang="zh-CN" dirty="0"/>
              <a:t>... </a:t>
            </a:r>
            <a:r>
              <a:rPr lang="zh-CN" altLang="en-US" dirty="0"/>
              <a:t>目录</a:t>
            </a:r>
            <a:br>
              <a:rPr lang="zh-CN" altLang="en-US" dirty="0"/>
            </a:br>
            <a:r>
              <a:rPr lang="zh-CN" altLang="en-US" dirty="0"/>
              <a:t>　或：</a:t>
            </a:r>
            <a:r>
              <a:rPr lang="en-US" altLang="zh-CN" dirty="0"/>
              <a:t>cp [</a:t>
            </a:r>
            <a:r>
              <a:rPr lang="zh-CN" altLang="en-US" dirty="0"/>
              <a:t>选项</a:t>
            </a:r>
            <a:r>
              <a:rPr lang="en-US" altLang="zh-CN" dirty="0"/>
              <a:t>]... -t </a:t>
            </a:r>
            <a:r>
              <a:rPr lang="zh-CN" altLang="en-US" dirty="0"/>
              <a:t>目录 源文件</a:t>
            </a:r>
            <a:r>
              <a:rPr lang="en-US" altLang="zh-CN" dirty="0"/>
              <a:t>...</a:t>
            </a:r>
            <a:br>
              <a:rPr lang="en-US" altLang="zh-CN" dirty="0"/>
            </a:br>
            <a:r>
              <a:rPr lang="zh-CN" altLang="en-US" dirty="0"/>
              <a:t>将源文件复制至目标文件，或将多个源文件复制至目标目录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>
                <a:hlinkClick r:id="rId1"/>
              </a:rPr>
              <a:t>查看文件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</a:t>
            </a:r>
            <a:r>
              <a:rPr kumimoji="1" lang="en-US" altLang="zh-CN" dirty="0"/>
              <a:t>cp</a:t>
            </a:r>
            <a:r>
              <a:rPr kumimoji="1"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8"/>
            <a:ext cx="11633200" cy="465931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40000" lnSpcReduction="20000"/>
          </a:bodyPr>
          <a:lstStyle/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cp -u -v file1 file2   #</a:t>
            </a:r>
            <a:r>
              <a:rPr lang="zh-CN" altLang="en-US" sz="3200" dirty="0">
                <a:solidFill>
                  <a:schemeClr val="bg1"/>
                </a:solidFill>
              </a:rPr>
              <a:t>复制文件，只有源文件较目的文件的修改时间新时，才复制文件</a:t>
            </a: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cp file1 file2    #</a:t>
            </a:r>
            <a:r>
              <a:rPr lang="zh-CN" altLang="en-US" sz="3200" dirty="0">
                <a:solidFill>
                  <a:schemeClr val="bg1"/>
                </a:solidFill>
              </a:rPr>
              <a:t>将文件</a:t>
            </a:r>
            <a:r>
              <a:rPr lang="en-US" altLang="zh-CN" sz="3200" dirty="0">
                <a:solidFill>
                  <a:schemeClr val="bg1"/>
                </a:solidFill>
              </a:rPr>
              <a:t>file1</a:t>
            </a:r>
            <a:r>
              <a:rPr lang="zh-CN" altLang="en-US" sz="3200" dirty="0">
                <a:solidFill>
                  <a:schemeClr val="bg1"/>
                </a:solidFill>
              </a:rPr>
              <a:t>复制成文件</a:t>
            </a:r>
            <a:r>
              <a:rPr lang="en-US" altLang="zh-CN" sz="3200" dirty="0">
                <a:solidFill>
                  <a:schemeClr val="bg1"/>
                </a:solidFill>
              </a:rPr>
              <a:t>file2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cp -</a:t>
            </a:r>
            <a:r>
              <a:rPr lang="en-US" altLang="zh-CN" sz="3200" dirty="0" err="1">
                <a:solidFill>
                  <a:schemeClr val="bg1"/>
                </a:solidFill>
              </a:rPr>
              <a:t>i</a:t>
            </a:r>
            <a:r>
              <a:rPr lang="en-US" altLang="zh-CN" sz="3200" dirty="0">
                <a:solidFill>
                  <a:schemeClr val="bg1"/>
                </a:solidFill>
              </a:rPr>
              <a:t> file1 file2   #</a:t>
            </a:r>
            <a:r>
              <a:rPr lang="zh-CN" altLang="en-US" sz="3200" dirty="0">
                <a:solidFill>
                  <a:schemeClr val="bg1"/>
                </a:solidFill>
              </a:rPr>
              <a:t>采用交互方式将文件</a:t>
            </a:r>
            <a:r>
              <a:rPr lang="en-US" altLang="zh-CN" sz="3200" dirty="0">
                <a:solidFill>
                  <a:schemeClr val="bg1"/>
                </a:solidFill>
              </a:rPr>
              <a:t>file1</a:t>
            </a:r>
            <a:r>
              <a:rPr lang="zh-CN" altLang="en-US" sz="3200" dirty="0">
                <a:solidFill>
                  <a:schemeClr val="bg1"/>
                </a:solidFill>
              </a:rPr>
              <a:t>复制成文件</a:t>
            </a:r>
            <a:r>
              <a:rPr lang="en-US" altLang="zh-CN" sz="3200" dirty="0">
                <a:solidFill>
                  <a:schemeClr val="bg1"/>
                </a:solidFill>
              </a:rPr>
              <a:t>file2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cp -f file1 file2    #</a:t>
            </a:r>
            <a:r>
              <a:rPr lang="zh-CN" altLang="en-US" sz="3200" dirty="0">
                <a:solidFill>
                  <a:schemeClr val="bg1"/>
                </a:solidFill>
              </a:rPr>
              <a:t>将文件</a:t>
            </a:r>
            <a:r>
              <a:rPr lang="en-US" altLang="zh-CN" sz="3200" dirty="0">
                <a:solidFill>
                  <a:schemeClr val="bg1"/>
                </a:solidFill>
              </a:rPr>
              <a:t>file1</a:t>
            </a:r>
            <a:r>
              <a:rPr lang="zh-CN" altLang="en-US" sz="3200" dirty="0">
                <a:solidFill>
                  <a:schemeClr val="bg1"/>
                </a:solidFill>
              </a:rPr>
              <a:t>复制成</a:t>
            </a:r>
            <a:r>
              <a:rPr lang="en-US" altLang="zh-CN" sz="3200" dirty="0">
                <a:solidFill>
                  <a:schemeClr val="bg1"/>
                </a:solidFill>
              </a:rPr>
              <a:t>file2</a:t>
            </a:r>
            <a:r>
              <a:rPr lang="zh-CN" altLang="en-US" sz="3200" dirty="0">
                <a:solidFill>
                  <a:schemeClr val="bg1"/>
                </a:solidFill>
              </a:rPr>
              <a:t>，因为目的文件已经存在，所以指定使用强制复制的模式</a:t>
            </a: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cp -R dir1 dir2    #</a:t>
            </a:r>
            <a:r>
              <a:rPr lang="zh-CN" altLang="en-US" sz="3200" dirty="0">
                <a:solidFill>
                  <a:schemeClr val="bg1"/>
                </a:solidFill>
              </a:rPr>
              <a:t>将目录</a:t>
            </a:r>
            <a:r>
              <a:rPr lang="en-US" altLang="zh-CN" sz="3200" dirty="0">
                <a:solidFill>
                  <a:schemeClr val="bg1"/>
                </a:solidFill>
              </a:rPr>
              <a:t>dir1</a:t>
            </a:r>
            <a:r>
              <a:rPr lang="zh-CN" altLang="en-US" sz="3200" dirty="0">
                <a:solidFill>
                  <a:schemeClr val="bg1"/>
                </a:solidFill>
              </a:rPr>
              <a:t>复制成目录</a:t>
            </a:r>
            <a:r>
              <a:rPr lang="en-US" altLang="zh-CN" sz="3200" dirty="0">
                <a:solidFill>
                  <a:schemeClr val="bg1"/>
                </a:solidFill>
              </a:rPr>
              <a:t>dir2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cp -R file1 file2 file3 dir1 dir2    #</a:t>
            </a:r>
            <a:r>
              <a:rPr lang="zh-CN" altLang="en-US" sz="3200" dirty="0">
                <a:solidFill>
                  <a:schemeClr val="bg1"/>
                </a:solidFill>
              </a:rPr>
              <a:t>同时将文件</a:t>
            </a:r>
            <a:r>
              <a:rPr lang="en-US" altLang="zh-CN" sz="3200" dirty="0">
                <a:solidFill>
                  <a:schemeClr val="bg1"/>
                </a:solidFill>
              </a:rPr>
              <a:t>file1</a:t>
            </a:r>
            <a:r>
              <a:rPr lang="zh-CN" altLang="en-US" sz="3200" dirty="0">
                <a:solidFill>
                  <a:schemeClr val="bg1"/>
                </a:solidFill>
              </a:rPr>
              <a:t>、</a:t>
            </a:r>
            <a:r>
              <a:rPr lang="en-US" altLang="zh-CN" sz="3200" dirty="0">
                <a:solidFill>
                  <a:schemeClr val="bg1"/>
                </a:solidFill>
              </a:rPr>
              <a:t>file2</a:t>
            </a:r>
            <a:r>
              <a:rPr lang="zh-CN" altLang="en-US" sz="3200" dirty="0">
                <a:solidFill>
                  <a:schemeClr val="bg1"/>
                </a:solidFill>
              </a:rPr>
              <a:t>、</a:t>
            </a:r>
            <a:r>
              <a:rPr lang="en-US" altLang="zh-CN" sz="3200" dirty="0">
                <a:solidFill>
                  <a:schemeClr val="bg1"/>
                </a:solidFill>
              </a:rPr>
              <a:t>file3</a:t>
            </a:r>
            <a:r>
              <a:rPr lang="zh-CN" altLang="en-US" sz="3200" dirty="0">
                <a:solidFill>
                  <a:schemeClr val="bg1"/>
                </a:solidFill>
              </a:rPr>
              <a:t>与目录</a:t>
            </a:r>
            <a:r>
              <a:rPr lang="en-US" altLang="zh-CN" sz="3200" dirty="0">
                <a:solidFill>
                  <a:schemeClr val="bg1"/>
                </a:solidFill>
              </a:rPr>
              <a:t>dir1</a:t>
            </a:r>
            <a:r>
              <a:rPr lang="zh-CN" altLang="en-US" sz="3200" dirty="0">
                <a:solidFill>
                  <a:schemeClr val="bg1"/>
                </a:solidFill>
              </a:rPr>
              <a:t>复制到</a:t>
            </a:r>
            <a:r>
              <a:rPr lang="en-US" altLang="zh-CN" sz="3200" dirty="0">
                <a:solidFill>
                  <a:schemeClr val="bg1"/>
                </a:solidFill>
              </a:rPr>
              <a:t>dir2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cp -p </a:t>
            </a:r>
            <a:r>
              <a:rPr lang="en-US" altLang="zh-CN" sz="3200" dirty="0" err="1">
                <a:solidFill>
                  <a:schemeClr val="bg1"/>
                </a:solidFill>
              </a:rPr>
              <a:t>a.txt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</a:rPr>
              <a:t>tmp</a:t>
            </a:r>
            <a:r>
              <a:rPr lang="en-US" altLang="zh-CN" sz="3200" dirty="0">
                <a:solidFill>
                  <a:schemeClr val="bg1"/>
                </a:solidFill>
              </a:rPr>
              <a:t>/   #</a:t>
            </a:r>
            <a:r>
              <a:rPr lang="zh-CN" altLang="en-US" sz="3200" dirty="0">
                <a:solidFill>
                  <a:schemeClr val="bg1"/>
                </a:solidFill>
              </a:rPr>
              <a:t>复制时保留文件属性</a:t>
            </a: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cp -P  /var/</a:t>
            </a:r>
            <a:r>
              <a:rPr lang="en-US" altLang="zh-CN" sz="3200" dirty="0" err="1">
                <a:solidFill>
                  <a:schemeClr val="bg1"/>
                </a:solidFill>
              </a:rPr>
              <a:t>tmp</a:t>
            </a:r>
            <a:r>
              <a:rPr lang="en-US" altLang="zh-CN" sz="3200" dirty="0">
                <a:solidFill>
                  <a:schemeClr val="bg1"/>
                </a:solidFill>
              </a:rPr>
              <a:t>/</a:t>
            </a:r>
            <a:r>
              <a:rPr lang="en-US" altLang="zh-CN" sz="3200" dirty="0" err="1">
                <a:solidFill>
                  <a:schemeClr val="bg1"/>
                </a:solidFill>
              </a:rPr>
              <a:t>a.txt</a:t>
            </a:r>
            <a:r>
              <a:rPr lang="en-US" altLang="zh-CN" sz="3200" dirty="0">
                <a:solidFill>
                  <a:schemeClr val="bg1"/>
                </a:solidFill>
              </a:rPr>
              <a:t>  ./temp/    #</a:t>
            </a:r>
            <a:r>
              <a:rPr lang="zh-CN" altLang="en-US" sz="3200" dirty="0">
                <a:solidFill>
                  <a:schemeClr val="bg1"/>
                </a:solidFill>
              </a:rPr>
              <a:t>复制时保留文件的目录结构</a:t>
            </a: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cp -b </a:t>
            </a:r>
            <a:r>
              <a:rPr lang="en-US" altLang="zh-CN" sz="3200" dirty="0" err="1">
                <a:solidFill>
                  <a:schemeClr val="bg1"/>
                </a:solidFill>
              </a:rPr>
              <a:t>a.txt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</a:rPr>
              <a:t>tmp</a:t>
            </a:r>
            <a:r>
              <a:rPr lang="en-US" altLang="zh-CN" sz="3200" dirty="0">
                <a:solidFill>
                  <a:schemeClr val="bg1"/>
                </a:solidFill>
              </a:rPr>
              <a:t>/    #</a:t>
            </a:r>
            <a:r>
              <a:rPr lang="zh-CN" altLang="en-US" sz="3200" dirty="0">
                <a:solidFill>
                  <a:schemeClr val="bg1"/>
                </a:solidFill>
              </a:rPr>
              <a:t>复制时产生备份文件</a:t>
            </a: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cp -b -V t   </a:t>
            </a:r>
            <a:r>
              <a:rPr lang="en-US" altLang="zh-CN" sz="3200" dirty="0" err="1">
                <a:solidFill>
                  <a:schemeClr val="bg1"/>
                </a:solidFill>
              </a:rPr>
              <a:t>a.txt</a:t>
            </a:r>
            <a:r>
              <a:rPr lang="en-US" altLang="zh-CN" sz="3200" dirty="0">
                <a:solidFill>
                  <a:schemeClr val="bg1"/>
                </a:solidFill>
              </a:rPr>
              <a:t> /</a:t>
            </a:r>
            <a:r>
              <a:rPr lang="en-US" altLang="zh-CN" sz="3200" dirty="0" err="1">
                <a:solidFill>
                  <a:schemeClr val="bg1"/>
                </a:solidFill>
              </a:rPr>
              <a:t>tmp</a:t>
            </a:r>
            <a:r>
              <a:rPr lang="en-US" altLang="zh-CN" sz="3200" dirty="0">
                <a:solidFill>
                  <a:schemeClr val="bg1"/>
                </a:solidFill>
              </a:rPr>
              <a:t>     #</a:t>
            </a:r>
            <a:r>
              <a:rPr lang="zh-CN" altLang="en-US" sz="3200" dirty="0">
                <a:solidFill>
                  <a:schemeClr val="bg1"/>
                </a:solidFill>
              </a:rPr>
              <a:t>复制时产生备份文件，尾标 </a:t>
            </a:r>
            <a:r>
              <a:rPr lang="en-US" altLang="zh-CN" sz="3200" dirty="0">
                <a:solidFill>
                  <a:schemeClr val="bg1"/>
                </a:solidFill>
              </a:rPr>
              <a:t>~1~</a:t>
            </a:r>
            <a:r>
              <a:rPr lang="zh-CN" altLang="en-US" sz="3200" dirty="0">
                <a:solidFill>
                  <a:schemeClr val="bg1"/>
                </a:solidFill>
              </a:rPr>
              <a:t>格式</a:t>
            </a: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cp -b -S _</a:t>
            </a:r>
            <a:r>
              <a:rPr lang="en-US" altLang="zh-CN" sz="3200" dirty="0" err="1">
                <a:solidFill>
                  <a:schemeClr val="bg1"/>
                </a:solidFill>
              </a:rPr>
              <a:t>bak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</a:rPr>
              <a:t>a.txt</a:t>
            </a:r>
            <a:r>
              <a:rPr lang="en-US" altLang="zh-CN" sz="3200" dirty="0">
                <a:solidFill>
                  <a:schemeClr val="bg1"/>
                </a:solidFill>
              </a:rPr>
              <a:t> /</a:t>
            </a:r>
            <a:r>
              <a:rPr lang="en-US" altLang="zh-CN" sz="3200" dirty="0" err="1">
                <a:solidFill>
                  <a:schemeClr val="bg1"/>
                </a:solidFill>
              </a:rPr>
              <a:t>tmp</a:t>
            </a:r>
            <a:r>
              <a:rPr lang="en-US" altLang="zh-CN" sz="3200" dirty="0">
                <a:solidFill>
                  <a:schemeClr val="bg1"/>
                </a:solidFill>
              </a:rPr>
              <a:t>    #</a:t>
            </a:r>
            <a:r>
              <a:rPr lang="zh-CN" altLang="en-US" sz="3200" dirty="0">
                <a:solidFill>
                  <a:schemeClr val="bg1"/>
                </a:solidFill>
              </a:rPr>
              <a:t>指定备份文件尾标 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</a:t>
            </a:r>
            <a:r>
              <a:rPr kumimoji="1" lang="en-US" altLang="zh-CN" dirty="0"/>
              <a:t>rm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zh-CN" altLang="en-US" dirty="0"/>
              <a:t>用法：</a:t>
            </a:r>
            <a:r>
              <a:rPr kumimoji="1" lang="en-US" altLang="zh-CN" dirty="0"/>
              <a:t>rm [</a:t>
            </a:r>
            <a:r>
              <a:rPr kumimoji="1" lang="zh-CN" altLang="en-US" dirty="0"/>
              <a:t>选项</a:t>
            </a:r>
            <a:r>
              <a:rPr kumimoji="1" lang="en-US" altLang="zh-CN" dirty="0"/>
              <a:t>]... </a:t>
            </a:r>
            <a:r>
              <a:rPr kumimoji="1" lang="zh-CN" altLang="en-US" dirty="0"/>
              <a:t>文件</a:t>
            </a:r>
            <a:r>
              <a:rPr kumimoji="1" lang="en-US" altLang="zh-CN" dirty="0"/>
              <a:t>...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删除 </a:t>
            </a:r>
            <a:r>
              <a:rPr kumimoji="1" lang="en-US" altLang="zh-CN" dirty="0"/>
              <a:t>(unlink) </a:t>
            </a:r>
            <a:r>
              <a:rPr kumimoji="1" lang="zh-CN" altLang="en-US" dirty="0"/>
              <a:t>文件。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  </a:t>
            </a:r>
            <a:r>
              <a:rPr kumimoji="1" lang="en-US" altLang="zh-CN" dirty="0"/>
              <a:t>-f, --force           </a:t>
            </a:r>
            <a:r>
              <a:rPr kumimoji="1" lang="zh-CN" altLang="en-US" dirty="0"/>
              <a:t>强制删除。忽略不存在的文件，不提示确认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  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                   </a:t>
            </a:r>
            <a:r>
              <a:rPr kumimoji="1" lang="zh-CN" altLang="en-US" dirty="0"/>
              <a:t>在删除前需要确认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  </a:t>
            </a:r>
            <a:r>
              <a:rPr kumimoji="1" lang="en-US" altLang="zh-CN" dirty="0"/>
              <a:t>-I                    </a:t>
            </a:r>
            <a:r>
              <a:rPr kumimoji="1" lang="zh-CN" altLang="en-US" dirty="0"/>
              <a:t>在删除超过三个文件或者递归删除前要求确认。此选项比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</a:t>
            </a:r>
            <a:r>
              <a:rPr kumimoji="1" lang="zh-CN" altLang="en-US" dirty="0"/>
              <a:t>提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                        示内容更少，但同样可以阻止大多数错误发生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  </a:t>
            </a:r>
            <a:r>
              <a:rPr kumimoji="1" lang="en-US" altLang="zh-CN" dirty="0"/>
              <a:t>-d, --</a:t>
            </a:r>
            <a:r>
              <a:rPr kumimoji="1" lang="en-US" altLang="zh-CN" dirty="0" err="1"/>
              <a:t>dir</a:t>
            </a:r>
            <a:r>
              <a:rPr kumimoji="1" lang="en-US" altLang="zh-CN" dirty="0"/>
              <a:t>	</a:t>
            </a:r>
            <a:r>
              <a:rPr kumimoji="1" lang="zh-CN" altLang="en-US" dirty="0"/>
              <a:t>删除空目录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  </a:t>
            </a:r>
            <a:r>
              <a:rPr kumimoji="1" lang="en-US" altLang="zh-CN" dirty="0"/>
              <a:t>-r, -R, --recursive   </a:t>
            </a:r>
            <a:r>
              <a:rPr kumimoji="1" lang="zh-CN" altLang="en-US" dirty="0"/>
              <a:t>递归删除目录及其内容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  </a:t>
            </a:r>
            <a:r>
              <a:rPr kumimoji="1" lang="en-US" altLang="zh-CN" dirty="0"/>
              <a:t>-v, --verbose         </a:t>
            </a:r>
            <a:r>
              <a:rPr kumimoji="1" lang="zh-CN" altLang="en-US" dirty="0"/>
              <a:t>详细显示进行的步骤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      </a:t>
            </a:r>
            <a:r>
              <a:rPr kumimoji="1" lang="en-US" altLang="zh-CN" dirty="0"/>
              <a:t>--help            </a:t>
            </a:r>
            <a:r>
              <a:rPr kumimoji="1" lang="zh-CN" altLang="en-US" dirty="0"/>
              <a:t>显示此帮助信息并退出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      </a:t>
            </a:r>
            <a:r>
              <a:rPr kumimoji="1" lang="en-US" altLang="zh-CN" dirty="0"/>
              <a:t>--version         </a:t>
            </a:r>
            <a:r>
              <a:rPr kumimoji="1" lang="zh-CN" altLang="en-US" dirty="0"/>
              <a:t>显示版本信息并退出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</a:t>
            </a:r>
            <a:r>
              <a:rPr kumimoji="1" lang="en-US" altLang="zh-CN" dirty="0"/>
              <a:t>rm</a:t>
            </a:r>
            <a:r>
              <a:rPr kumimoji="1"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8"/>
            <a:ext cx="11633200" cy="465931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2000" dirty="0">
                <a:solidFill>
                  <a:schemeClr val="bg1"/>
                </a:solidFill>
              </a:rPr>
              <a:t> ~]# rm </a:t>
            </a:r>
            <a:r>
              <a:rPr lang="en-US" altLang="zh-CN" sz="2000" dirty="0" err="1">
                <a:solidFill>
                  <a:schemeClr val="bg1"/>
                </a:solidFill>
              </a:rPr>
              <a:t>test.php</a:t>
            </a:r>
            <a:r>
              <a:rPr lang="en-US" altLang="zh-CN" sz="2000" dirty="0">
                <a:solidFill>
                  <a:schemeClr val="bg1"/>
                </a:solidFill>
              </a:rPr>
              <a:t>        #</a:t>
            </a:r>
            <a:r>
              <a:rPr lang="zh-CN" altLang="en-US" sz="2000" dirty="0">
                <a:solidFill>
                  <a:schemeClr val="bg1"/>
                </a:solidFill>
              </a:rPr>
              <a:t>删除文件需要确认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2000" dirty="0">
                <a:solidFill>
                  <a:schemeClr val="bg1"/>
                </a:solidFill>
              </a:rPr>
              <a:t> ~]# rm -f </a:t>
            </a:r>
            <a:r>
              <a:rPr lang="en-US" altLang="zh-CN" sz="2000" dirty="0" err="1">
                <a:solidFill>
                  <a:schemeClr val="bg1"/>
                </a:solidFill>
              </a:rPr>
              <a:t>test.php</a:t>
            </a:r>
            <a:r>
              <a:rPr lang="en-US" altLang="zh-CN" sz="2000" dirty="0">
                <a:solidFill>
                  <a:schemeClr val="bg1"/>
                </a:solidFill>
              </a:rPr>
              <a:t>     #</a:t>
            </a:r>
            <a:r>
              <a:rPr lang="zh-CN" altLang="en-US" sz="2000" dirty="0">
                <a:solidFill>
                  <a:schemeClr val="bg1"/>
                </a:solidFill>
              </a:rPr>
              <a:t>强制删除文件不确认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2000" dirty="0">
                <a:solidFill>
                  <a:schemeClr val="bg1"/>
                </a:solidFill>
              </a:rPr>
              <a:t> ~]# rm -</a:t>
            </a:r>
            <a:r>
              <a:rPr lang="en-US" altLang="zh-CN" sz="2000" dirty="0" err="1">
                <a:solidFill>
                  <a:schemeClr val="bg1"/>
                </a:solidFill>
              </a:rPr>
              <a:t>rfv</a:t>
            </a:r>
            <a:r>
              <a:rPr lang="en-US" altLang="zh-CN" sz="2000" dirty="0">
                <a:solidFill>
                  <a:schemeClr val="bg1"/>
                </a:solidFill>
              </a:rPr>
              <a:t> ./test     #</a:t>
            </a:r>
            <a:r>
              <a:rPr lang="zh-CN" altLang="en-US" sz="2000" dirty="0">
                <a:solidFill>
                  <a:schemeClr val="bg1"/>
                </a:solidFill>
              </a:rPr>
              <a:t>强制删除当前的</a:t>
            </a:r>
            <a:r>
              <a:rPr lang="en-US" altLang="zh-CN" sz="2000" dirty="0">
                <a:solidFill>
                  <a:schemeClr val="bg1"/>
                </a:solidFill>
              </a:rPr>
              <a:t>test</a:t>
            </a:r>
            <a:r>
              <a:rPr lang="zh-CN" altLang="en-US" sz="2000" dirty="0">
                <a:solidFill>
                  <a:schemeClr val="bg1"/>
                </a:solidFill>
              </a:rPr>
              <a:t>目录，并显示删除的详细过程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</a:t>
            </a:r>
            <a:r>
              <a:rPr kumimoji="1" lang="en-US" altLang="zh-CN" dirty="0"/>
              <a:t>mv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用法：</a:t>
            </a:r>
            <a:r>
              <a:rPr lang="en-US" altLang="zh-CN" dirty="0"/>
              <a:t>mv [</a:t>
            </a:r>
            <a:r>
              <a:rPr lang="zh-CN" altLang="en-US" dirty="0"/>
              <a:t>选项</a:t>
            </a:r>
            <a:r>
              <a:rPr lang="en-US" altLang="zh-CN" dirty="0"/>
              <a:t>]... [-T] </a:t>
            </a:r>
            <a:r>
              <a:rPr lang="zh-CN" altLang="en-US" dirty="0"/>
              <a:t>源文件 目标文件</a:t>
            </a:r>
            <a:br>
              <a:rPr lang="zh-CN" altLang="en-US" dirty="0"/>
            </a:br>
            <a:r>
              <a:rPr lang="zh-CN" altLang="en-US" dirty="0"/>
              <a:t>　或：</a:t>
            </a:r>
            <a:r>
              <a:rPr lang="en-US" altLang="zh-CN" dirty="0"/>
              <a:t>mv [</a:t>
            </a:r>
            <a:r>
              <a:rPr lang="zh-CN" altLang="en-US" dirty="0"/>
              <a:t>选项</a:t>
            </a:r>
            <a:r>
              <a:rPr lang="en-US" altLang="zh-CN" dirty="0"/>
              <a:t>]... </a:t>
            </a:r>
            <a:r>
              <a:rPr lang="zh-CN" altLang="en-US" dirty="0"/>
              <a:t>源文件</a:t>
            </a:r>
            <a:r>
              <a:rPr lang="en-US" altLang="zh-CN" dirty="0"/>
              <a:t>... </a:t>
            </a:r>
            <a:r>
              <a:rPr lang="zh-CN" altLang="en-US" dirty="0"/>
              <a:t>目录</a:t>
            </a:r>
            <a:br>
              <a:rPr lang="zh-CN" altLang="en-US" dirty="0"/>
            </a:br>
            <a:r>
              <a:rPr lang="zh-CN" altLang="en-US" dirty="0"/>
              <a:t>　或：</a:t>
            </a:r>
            <a:r>
              <a:rPr lang="en-US" altLang="zh-CN" dirty="0"/>
              <a:t>mv [</a:t>
            </a:r>
            <a:r>
              <a:rPr lang="zh-CN" altLang="en-US" dirty="0"/>
              <a:t>选项</a:t>
            </a:r>
            <a:r>
              <a:rPr lang="en-US" altLang="zh-CN" dirty="0"/>
              <a:t>]... -t </a:t>
            </a:r>
            <a:r>
              <a:rPr lang="zh-CN" altLang="en-US" dirty="0"/>
              <a:t>目录 源文件</a:t>
            </a:r>
            <a:r>
              <a:rPr lang="en-US" altLang="zh-CN" dirty="0"/>
              <a:t>...</a:t>
            </a:r>
            <a:br>
              <a:rPr lang="en-US" altLang="zh-CN" dirty="0"/>
            </a:br>
            <a:r>
              <a:rPr lang="zh-CN" altLang="en-US" dirty="0"/>
              <a:t>将源文件重命名为目标文件，或将源文件移动至指定目录。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>
                <a:hlinkClick r:id="rId1"/>
              </a:rPr>
              <a:t>查看文件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</a:t>
            </a:r>
            <a:r>
              <a:rPr kumimoji="1" lang="en-US" altLang="zh-CN" dirty="0"/>
              <a:t>mv</a:t>
            </a:r>
            <a:r>
              <a:rPr kumimoji="1"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8"/>
            <a:ext cx="11633200" cy="465931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</a:rPr>
              <a:t>root@linux</a:t>
            </a:r>
            <a:r>
              <a:rPr lang="en-US" altLang="zh-CN" sz="2000" dirty="0">
                <a:solidFill>
                  <a:schemeClr val="bg1"/>
                </a:solidFill>
              </a:rPr>
              <a:t> ~]# mv </a:t>
            </a:r>
            <a:r>
              <a:rPr lang="en-US" altLang="zh-CN" sz="2000" dirty="0" err="1">
                <a:solidFill>
                  <a:schemeClr val="bg1"/>
                </a:solidFill>
              </a:rPr>
              <a:t>abc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abc.php</a:t>
            </a:r>
            <a:r>
              <a:rPr lang="en-US" altLang="zh-CN" sz="2000" dirty="0">
                <a:solidFill>
                  <a:schemeClr val="bg1"/>
                </a:solidFill>
              </a:rPr>
              <a:t>  #</a:t>
            </a:r>
            <a:r>
              <a:rPr lang="zh-CN" altLang="en-US" sz="2000" dirty="0">
                <a:solidFill>
                  <a:schemeClr val="bg1"/>
                </a:solidFill>
              </a:rPr>
              <a:t>将</a:t>
            </a:r>
            <a:r>
              <a:rPr lang="en-US" altLang="zh-CN" sz="2000" dirty="0" err="1">
                <a:solidFill>
                  <a:schemeClr val="bg1"/>
                </a:solidFill>
              </a:rPr>
              <a:t>abc</a:t>
            </a:r>
            <a:r>
              <a:rPr lang="zh-CN" altLang="en-US" sz="2000" dirty="0">
                <a:solidFill>
                  <a:schemeClr val="bg1"/>
                </a:solidFill>
              </a:rPr>
              <a:t>移动成</a:t>
            </a:r>
            <a:r>
              <a:rPr lang="en-US" altLang="zh-CN" sz="2000" dirty="0" err="1">
                <a:solidFill>
                  <a:schemeClr val="bg1"/>
                </a:solidFill>
              </a:rPr>
              <a:t>abc.php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</a:rPr>
              <a:t>root@linux</a:t>
            </a:r>
            <a:r>
              <a:rPr lang="en-US" altLang="zh-CN" sz="2000" dirty="0">
                <a:solidFill>
                  <a:schemeClr val="bg1"/>
                </a:solidFill>
              </a:rPr>
              <a:t> ~]# mv </a:t>
            </a:r>
            <a:r>
              <a:rPr lang="en-US" altLang="zh-CN" sz="2000" dirty="0" err="1">
                <a:solidFill>
                  <a:schemeClr val="bg1"/>
                </a:solidFill>
              </a:rPr>
              <a:t>test.php</a:t>
            </a:r>
            <a:r>
              <a:rPr lang="en-US" altLang="zh-CN" sz="2000" dirty="0">
                <a:solidFill>
                  <a:schemeClr val="bg1"/>
                </a:solidFill>
              </a:rPr>
              <a:t>{,.</a:t>
            </a:r>
            <a:r>
              <a:rPr lang="en-US" altLang="zh-CN" sz="2000" dirty="0" err="1">
                <a:solidFill>
                  <a:schemeClr val="bg1"/>
                </a:solidFill>
              </a:rPr>
              <a:t>sh</a:t>
            </a:r>
            <a:r>
              <a:rPr lang="en-US" altLang="zh-CN" sz="2000" dirty="0">
                <a:solidFill>
                  <a:schemeClr val="bg1"/>
                </a:solidFill>
              </a:rPr>
              <a:t>}  #</a:t>
            </a:r>
            <a:r>
              <a:rPr lang="zh-CN" altLang="en-US" sz="2000" dirty="0">
                <a:solidFill>
                  <a:schemeClr val="bg1"/>
                </a:solidFill>
              </a:rPr>
              <a:t>将</a:t>
            </a:r>
            <a:r>
              <a:rPr lang="en-US" altLang="zh-CN" sz="2000" dirty="0" err="1">
                <a:solidFill>
                  <a:schemeClr val="bg1"/>
                </a:solidFill>
              </a:rPr>
              <a:t>test.php</a:t>
            </a:r>
            <a:r>
              <a:rPr lang="zh-CN" altLang="en-US" sz="2000" dirty="0">
                <a:solidFill>
                  <a:schemeClr val="bg1"/>
                </a:solidFill>
              </a:rPr>
              <a:t>增加后辍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</a:rPr>
              <a:t>tank@localhost</a:t>
            </a:r>
            <a:r>
              <a:rPr lang="en-US" altLang="zh-CN" sz="2000" dirty="0">
                <a:solidFill>
                  <a:schemeClr val="bg1"/>
                </a:solidFill>
              </a:rPr>
              <a:t> ~]$ mv -t ./database 1.sql    #</a:t>
            </a:r>
            <a:r>
              <a:rPr lang="zh-CN" altLang="en-US" sz="2000" dirty="0">
                <a:solidFill>
                  <a:schemeClr val="bg1"/>
                </a:solidFill>
              </a:rPr>
              <a:t>将</a:t>
            </a:r>
            <a:r>
              <a:rPr lang="en-US" altLang="zh-CN" sz="2000" dirty="0">
                <a:solidFill>
                  <a:schemeClr val="bg1"/>
                </a:solidFill>
              </a:rPr>
              <a:t>1.sql</a:t>
            </a:r>
            <a:r>
              <a:rPr lang="zh-CN" altLang="en-US" sz="2000" dirty="0">
                <a:solidFill>
                  <a:schemeClr val="bg1"/>
                </a:solidFill>
              </a:rPr>
              <a:t>移动到</a:t>
            </a:r>
            <a:r>
              <a:rPr lang="en-US" altLang="zh-CN" sz="2000" dirty="0">
                <a:solidFill>
                  <a:schemeClr val="bg1"/>
                </a:solidFill>
              </a:rPr>
              <a:t>database</a:t>
            </a:r>
            <a:r>
              <a:rPr lang="zh-CN" altLang="en-US" sz="2000" dirty="0">
                <a:solidFill>
                  <a:schemeClr val="bg1"/>
                </a:solidFill>
              </a:rPr>
              <a:t>目录下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</a:rPr>
              <a:t>tank@localhost</a:t>
            </a:r>
            <a:r>
              <a:rPr lang="en-US" altLang="zh-CN" sz="2000" dirty="0">
                <a:solidFill>
                  <a:schemeClr val="bg1"/>
                </a:solidFill>
              </a:rPr>
              <a:t> ~]$ mv </a:t>
            </a:r>
            <a:r>
              <a:rPr lang="en-US" altLang="zh-CN" sz="2000" dirty="0" err="1">
                <a:solidFill>
                  <a:schemeClr val="bg1"/>
                </a:solidFill>
              </a:rPr>
              <a:t>aaa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bbb</a:t>
            </a:r>
            <a:r>
              <a:rPr lang="en-US" altLang="zh-CN" sz="2000" dirty="0">
                <a:solidFill>
                  <a:schemeClr val="bg1"/>
                </a:solidFill>
              </a:rPr>
              <a:t>  #</a:t>
            </a:r>
            <a:r>
              <a:rPr lang="zh-CN" altLang="en-US" sz="2000" dirty="0">
                <a:solidFill>
                  <a:schemeClr val="bg1"/>
                </a:solidFill>
              </a:rPr>
              <a:t>将目录或者文件重命名</a:t>
            </a:r>
            <a:r>
              <a:rPr lang="en-US" altLang="zh-CN" sz="2000" dirty="0">
                <a:solidFill>
                  <a:schemeClr val="bg1"/>
                </a:solidFill>
              </a:rPr>
              <a:t>,</a:t>
            </a:r>
            <a:r>
              <a:rPr lang="zh-CN" altLang="en-US" sz="2000" dirty="0">
                <a:solidFill>
                  <a:schemeClr val="bg1"/>
                </a:solidFill>
              </a:rPr>
              <a:t>如果存在</a:t>
            </a:r>
            <a:r>
              <a:rPr lang="en-US" altLang="zh-CN" sz="2000" dirty="0" err="1">
                <a:solidFill>
                  <a:schemeClr val="bg1"/>
                </a:solidFill>
              </a:rPr>
              <a:t>bbb</a:t>
            </a:r>
            <a:r>
              <a:rPr lang="zh-CN" altLang="en-US" sz="2000" dirty="0">
                <a:solidFill>
                  <a:schemeClr val="bg1"/>
                </a:solidFill>
              </a:rPr>
              <a:t>目录</a:t>
            </a:r>
            <a:r>
              <a:rPr lang="en-US" altLang="zh-CN" sz="2000" dirty="0">
                <a:solidFill>
                  <a:schemeClr val="bg1"/>
                </a:solidFill>
              </a:rPr>
              <a:t>,</a:t>
            </a:r>
            <a:r>
              <a:rPr lang="zh-CN" altLang="en-US" sz="2000" dirty="0">
                <a:solidFill>
                  <a:schemeClr val="bg1"/>
                </a:solidFill>
              </a:rPr>
              <a:t>将</a:t>
            </a:r>
            <a:r>
              <a:rPr lang="en-US" altLang="zh-CN" sz="2000" dirty="0" err="1">
                <a:solidFill>
                  <a:schemeClr val="bg1"/>
                </a:solidFill>
              </a:rPr>
              <a:t>aaa</a:t>
            </a:r>
            <a:r>
              <a:rPr lang="zh-CN" altLang="en-US" sz="2000" dirty="0">
                <a:solidFill>
                  <a:schemeClr val="bg1"/>
                </a:solidFill>
              </a:rPr>
              <a:t>移到</a:t>
            </a:r>
            <a:r>
              <a:rPr lang="en-US" altLang="zh-CN" sz="2000" dirty="0" err="1">
                <a:solidFill>
                  <a:schemeClr val="bg1"/>
                </a:solidFill>
              </a:rPr>
              <a:t>bbb</a:t>
            </a:r>
            <a:r>
              <a:rPr lang="zh-CN" altLang="en-US" sz="2000" dirty="0">
                <a:solidFill>
                  <a:schemeClr val="bg1"/>
                </a:solidFill>
              </a:rPr>
              <a:t>目录下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命令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zh-CN" altLang="en-US" dirty="0"/>
              <a:t>首先介绍一个网站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</a:t>
            </a:r>
            <a:r>
              <a:rPr lang="en-US" altLang="zh-CN" dirty="0">
                <a:hlinkClick r:id="rId1"/>
              </a:rPr>
              <a:t>http://linux.51yip.com/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514350" indent="-514350">
              <a:buFont typeface="+mj-lt"/>
              <a:buAutoNum type="arabicPeriod" startAt="2"/>
            </a:pPr>
            <a:r>
              <a:rPr kumimoji="1" lang="zh-CN" altLang="en-US" dirty="0"/>
              <a:t>手册 </a:t>
            </a:r>
            <a:r>
              <a:rPr kumimoji="1" lang="en-US" altLang="zh-CN" dirty="0"/>
              <a:t>– Manual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</a:t>
            </a:r>
            <a:r>
              <a:rPr kumimoji="1" lang="en-US" altLang="zh-CN" dirty="0"/>
              <a:t>man</a:t>
            </a:r>
            <a:r>
              <a:rPr kumimoji="1" lang="zh-CN" altLang="en-US" dirty="0"/>
              <a:t> </a:t>
            </a:r>
            <a:r>
              <a:rPr kumimoji="1" lang="en-US" altLang="zh-CN" dirty="0"/>
              <a:t>[command]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3.</a:t>
            </a:r>
            <a:r>
              <a:rPr kumimoji="1" lang="zh-CN" altLang="en-US" dirty="0"/>
              <a:t> 帮助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</a:t>
            </a:r>
            <a:r>
              <a:rPr kumimoji="1" lang="en-US" altLang="zh-CN" dirty="0"/>
              <a:t>command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--help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 </a:t>
            </a:r>
            <a:r>
              <a:rPr kumimoji="1" lang="en-US" altLang="zh-CN" dirty="0"/>
              <a:t>touch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zh-CN" altLang="en-US" dirty="0"/>
              <a:t>用法：</a:t>
            </a:r>
            <a:r>
              <a:rPr kumimoji="1" lang="en-US" altLang="zh-CN" dirty="0"/>
              <a:t>touch [</a:t>
            </a:r>
            <a:r>
              <a:rPr kumimoji="1" lang="zh-CN" altLang="en-US" dirty="0"/>
              <a:t>选项</a:t>
            </a:r>
            <a:r>
              <a:rPr kumimoji="1" lang="en-US" altLang="zh-CN" dirty="0"/>
              <a:t>]... </a:t>
            </a:r>
            <a:r>
              <a:rPr kumimoji="1" lang="zh-CN" altLang="en-US" dirty="0"/>
              <a:t>文件</a:t>
            </a:r>
            <a:r>
              <a:rPr kumimoji="1" lang="en-US" altLang="zh-CN" dirty="0"/>
              <a:t>...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将每个文件的访问时间和修改时间改为当前时间。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不存在的文件将会被创建为空文件，除非使用</a:t>
            </a:r>
            <a:r>
              <a:rPr kumimoji="1" lang="en-US" altLang="zh-CN" dirty="0"/>
              <a:t>-c </a:t>
            </a:r>
            <a:r>
              <a:rPr kumimoji="1" lang="zh-CN" altLang="en-US" dirty="0"/>
              <a:t>或</a:t>
            </a:r>
            <a:r>
              <a:rPr kumimoji="1" lang="en-US" altLang="zh-CN" dirty="0"/>
              <a:t>-h </a:t>
            </a:r>
            <a:r>
              <a:rPr kumimoji="1" lang="zh-CN" altLang="en-US" dirty="0"/>
              <a:t>选项。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如果文件名为</a:t>
            </a:r>
            <a:r>
              <a:rPr kumimoji="1" lang="en-US" altLang="zh-CN" dirty="0"/>
              <a:t>"-"</a:t>
            </a:r>
            <a:r>
              <a:rPr kumimoji="1" lang="zh-CN" altLang="en-US" dirty="0"/>
              <a:t>则特殊处理，更改与标准输出相关的文件的访问时间。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长选项必须使用的参数对于短选项时也是必需使用的。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  </a:t>
            </a:r>
            <a:r>
              <a:rPr kumimoji="1" lang="en-US" altLang="zh-CN" dirty="0"/>
              <a:t>-a                    </a:t>
            </a:r>
            <a:r>
              <a:rPr kumimoji="1" lang="zh-CN" altLang="en-US" dirty="0"/>
              <a:t>只更改访问时间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  </a:t>
            </a:r>
            <a:r>
              <a:rPr kumimoji="1" lang="en-US" altLang="zh-CN" dirty="0"/>
              <a:t>-c, --no-create       </a:t>
            </a:r>
            <a:r>
              <a:rPr kumimoji="1" lang="zh-CN" altLang="en-US" dirty="0"/>
              <a:t>不创建任何文件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--help            </a:t>
            </a:r>
            <a:r>
              <a:rPr kumimoji="1" lang="zh-CN" altLang="en-US" dirty="0"/>
              <a:t>显示此帮助信息并退出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      </a:t>
            </a:r>
            <a:r>
              <a:rPr kumimoji="1" lang="en-US" altLang="zh-CN" dirty="0"/>
              <a:t>--version         </a:t>
            </a:r>
            <a:r>
              <a:rPr kumimoji="1" lang="zh-CN" altLang="en-US" dirty="0"/>
              <a:t>显示版本信息并退出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请注意，</a:t>
            </a:r>
            <a:r>
              <a:rPr kumimoji="1" lang="en-US" altLang="zh-CN" dirty="0"/>
              <a:t>-d </a:t>
            </a:r>
            <a:r>
              <a:rPr kumimoji="1" lang="zh-CN" altLang="en-US" dirty="0"/>
              <a:t>和</a:t>
            </a:r>
            <a:r>
              <a:rPr kumimoji="1" lang="en-US" altLang="zh-CN" dirty="0"/>
              <a:t>-t </a:t>
            </a:r>
            <a:r>
              <a:rPr kumimoji="1" lang="zh-CN" altLang="en-US" dirty="0"/>
              <a:t>选项可接受不同的时间</a:t>
            </a:r>
            <a:r>
              <a:rPr kumimoji="1" lang="en-US" altLang="zh-CN" dirty="0"/>
              <a:t>/</a:t>
            </a:r>
            <a:r>
              <a:rPr kumimoji="1" lang="zh-CN" altLang="en-US" dirty="0"/>
              <a:t>日期格式。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</a:t>
            </a:r>
            <a:r>
              <a:rPr kumimoji="1" lang="en-US" altLang="zh-CN" dirty="0"/>
              <a:t>touch</a:t>
            </a:r>
            <a:r>
              <a:rPr kumimoji="1"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8"/>
            <a:ext cx="11633200" cy="465931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root@linux</a:t>
            </a:r>
            <a:r>
              <a:rPr lang="en-US" altLang="zh-CN" sz="1800" dirty="0">
                <a:solidFill>
                  <a:schemeClr val="bg1"/>
                </a:solidFill>
              </a:rPr>
              <a:t> ~]# touch </a:t>
            </a:r>
            <a:r>
              <a:rPr lang="en-US" altLang="zh-CN" sz="1800" dirty="0" err="1">
                <a:solidFill>
                  <a:schemeClr val="bg1"/>
                </a:solidFill>
              </a:rPr>
              <a:t>test.php</a:t>
            </a:r>
            <a:r>
              <a:rPr lang="en-US" altLang="zh-CN" sz="1800" dirty="0">
                <a:solidFill>
                  <a:schemeClr val="bg1"/>
                </a:solidFill>
              </a:rPr>
              <a:t>   #</a:t>
            </a:r>
            <a:r>
              <a:rPr lang="zh-CN" altLang="en-US" sz="1800" dirty="0">
                <a:solidFill>
                  <a:schemeClr val="bg1"/>
                </a:solidFill>
              </a:rPr>
              <a:t>将</a:t>
            </a:r>
            <a:r>
              <a:rPr lang="en-US" altLang="zh-CN" sz="1800" dirty="0" err="1">
                <a:solidFill>
                  <a:schemeClr val="bg1"/>
                </a:solidFill>
              </a:rPr>
              <a:t>test.php</a:t>
            </a:r>
            <a:r>
              <a:rPr lang="zh-CN" altLang="en-US" sz="1800" dirty="0">
                <a:solidFill>
                  <a:schemeClr val="bg1"/>
                </a:solidFill>
              </a:rPr>
              <a:t>的档案时间改为，当前时间，文件不存在建之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root@linux</a:t>
            </a:r>
            <a:r>
              <a:rPr lang="en-US" altLang="zh-CN" sz="1800" dirty="0">
                <a:solidFill>
                  <a:schemeClr val="bg1"/>
                </a:solidFill>
              </a:rPr>
              <a:t> ~]# touch -c -t 05061803 </a:t>
            </a:r>
            <a:r>
              <a:rPr lang="en-US" altLang="zh-CN" sz="1800" dirty="0" err="1">
                <a:solidFill>
                  <a:schemeClr val="bg1"/>
                </a:solidFill>
              </a:rPr>
              <a:t>test.php</a:t>
            </a:r>
            <a:r>
              <a:rPr lang="en-US" altLang="zh-CN" sz="1800" dirty="0">
                <a:solidFill>
                  <a:schemeClr val="bg1"/>
                </a:solidFill>
              </a:rPr>
              <a:t>     #</a:t>
            </a:r>
            <a:r>
              <a:rPr lang="zh-CN" altLang="en-US" sz="1800" dirty="0">
                <a:solidFill>
                  <a:schemeClr val="bg1"/>
                </a:solidFill>
              </a:rPr>
              <a:t>将档案时间改为</a:t>
            </a:r>
            <a:r>
              <a:rPr lang="en-US" altLang="zh-CN" sz="1800" dirty="0">
                <a:solidFill>
                  <a:schemeClr val="bg1"/>
                </a:solidFill>
              </a:rPr>
              <a:t>,5</a:t>
            </a:r>
            <a:r>
              <a:rPr lang="zh-CN" altLang="en-US" sz="1800" dirty="0">
                <a:solidFill>
                  <a:schemeClr val="bg1"/>
                </a:solidFill>
              </a:rPr>
              <a:t>月</a:t>
            </a:r>
            <a:r>
              <a:rPr lang="en-US" altLang="zh-CN" sz="1800" dirty="0">
                <a:solidFill>
                  <a:schemeClr val="bg1"/>
                </a:solidFill>
              </a:rPr>
              <a:t>6</a:t>
            </a:r>
            <a:r>
              <a:rPr lang="zh-CN" altLang="en-US" sz="1800" dirty="0">
                <a:solidFill>
                  <a:schemeClr val="bg1"/>
                </a:solidFill>
              </a:rPr>
              <a:t>日</a:t>
            </a:r>
            <a:r>
              <a:rPr lang="en-US" altLang="zh-CN" sz="1800" dirty="0">
                <a:solidFill>
                  <a:schemeClr val="bg1"/>
                </a:solidFill>
              </a:rPr>
              <a:t>18</a:t>
            </a:r>
            <a:r>
              <a:rPr lang="zh-CN" altLang="en-US" sz="1800" dirty="0">
                <a:solidFill>
                  <a:schemeClr val="bg1"/>
                </a:solidFill>
              </a:rPr>
              <a:t>点</a:t>
            </a:r>
            <a:r>
              <a:rPr lang="en-US" altLang="zh-CN" sz="1800" dirty="0">
                <a:solidFill>
                  <a:schemeClr val="bg1"/>
                </a:solidFill>
              </a:rPr>
              <a:t>3</a:t>
            </a:r>
            <a:r>
              <a:rPr lang="zh-CN" altLang="en-US" sz="1800" dirty="0">
                <a:solidFill>
                  <a:schemeClr val="bg1"/>
                </a:solidFill>
              </a:rPr>
              <a:t>分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root@linux</a:t>
            </a:r>
            <a:r>
              <a:rPr lang="en-US" altLang="zh-CN" sz="1800" dirty="0">
                <a:solidFill>
                  <a:schemeClr val="bg1"/>
                </a:solidFill>
              </a:rPr>
              <a:t> ~]# touch -r </a:t>
            </a:r>
            <a:r>
              <a:rPr lang="en-US" altLang="zh-CN" sz="1800" dirty="0" err="1">
                <a:solidFill>
                  <a:schemeClr val="bg1"/>
                </a:solidFill>
              </a:rPr>
              <a:t>abc.php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test.php</a:t>
            </a:r>
            <a:r>
              <a:rPr lang="en-US" altLang="zh-CN" sz="1800" dirty="0">
                <a:solidFill>
                  <a:schemeClr val="bg1"/>
                </a:solidFill>
              </a:rPr>
              <a:t>         #</a:t>
            </a:r>
            <a:r>
              <a:rPr lang="zh-CN" altLang="en-US" sz="1800" dirty="0">
                <a:solidFill>
                  <a:schemeClr val="bg1"/>
                </a:solidFill>
              </a:rPr>
              <a:t>将</a:t>
            </a:r>
            <a:r>
              <a:rPr lang="en-US" altLang="zh-CN" sz="1800" dirty="0" err="1">
                <a:solidFill>
                  <a:schemeClr val="bg1"/>
                </a:solidFill>
              </a:rPr>
              <a:t>test.php</a:t>
            </a:r>
            <a:r>
              <a:rPr lang="zh-CN" altLang="en-US" sz="1800" dirty="0">
                <a:solidFill>
                  <a:schemeClr val="bg1"/>
                </a:solidFill>
              </a:rPr>
              <a:t>档案改成跟</a:t>
            </a:r>
            <a:r>
              <a:rPr lang="en-US" altLang="zh-CN" sz="1800" dirty="0" err="1">
                <a:solidFill>
                  <a:schemeClr val="bg1"/>
                </a:solidFill>
              </a:rPr>
              <a:t>abc.php</a:t>
            </a:r>
            <a:r>
              <a:rPr lang="zh-CN" altLang="en-US" sz="1800" dirty="0">
                <a:solidFill>
                  <a:schemeClr val="bg1"/>
                </a:solidFill>
              </a:rPr>
              <a:t>一样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root@linux</a:t>
            </a:r>
            <a:r>
              <a:rPr lang="en-US" altLang="zh-CN" sz="1800" dirty="0">
                <a:solidFill>
                  <a:schemeClr val="bg1"/>
                </a:solidFill>
              </a:rPr>
              <a:t> ~]#</a:t>
            </a:r>
            <a:r>
              <a:rPr kumimoji="1" lang="en-US" altLang="zh-CN" sz="1800" dirty="0">
                <a:solidFill>
                  <a:schemeClr val="bg1"/>
                </a:solidFill>
              </a:rPr>
              <a:t> touch -d "2 days ago" </a:t>
            </a:r>
            <a:r>
              <a:rPr kumimoji="1" lang="en-US" altLang="zh-CN" sz="1800" dirty="0" err="1">
                <a:solidFill>
                  <a:schemeClr val="bg1"/>
                </a:solidFill>
              </a:rPr>
              <a:t>test.php</a:t>
            </a:r>
            <a:r>
              <a:rPr kumimoji="1" lang="en-US" altLang="zh-CN" sz="1800" dirty="0">
                <a:solidFill>
                  <a:schemeClr val="bg1"/>
                </a:solidFill>
              </a:rPr>
              <a:t>   #</a:t>
            </a:r>
            <a:r>
              <a:rPr kumimoji="1" lang="zh-CN" altLang="en-US" sz="1800" dirty="0">
                <a:solidFill>
                  <a:schemeClr val="bg1"/>
                </a:solidFill>
              </a:rPr>
              <a:t>将</a:t>
            </a:r>
            <a:r>
              <a:rPr kumimoji="1" lang="en-US" altLang="zh-CN" sz="1800" dirty="0" err="1">
                <a:solidFill>
                  <a:schemeClr val="bg1"/>
                </a:solidFill>
              </a:rPr>
              <a:t>test.php</a:t>
            </a:r>
            <a:r>
              <a:rPr kumimoji="1" lang="zh-CN" altLang="en-US" sz="1800" dirty="0">
                <a:solidFill>
                  <a:schemeClr val="bg1"/>
                </a:solidFill>
              </a:rPr>
              <a:t>日期修改为</a:t>
            </a:r>
            <a:r>
              <a:rPr kumimoji="1" lang="en-US" altLang="zh-CN" sz="1800" dirty="0">
                <a:solidFill>
                  <a:schemeClr val="bg1"/>
                </a:solidFill>
              </a:rPr>
              <a:t>2</a:t>
            </a:r>
            <a:r>
              <a:rPr kumimoji="1" lang="zh-CN" altLang="en-US" sz="1800" dirty="0">
                <a:solidFill>
                  <a:schemeClr val="bg1"/>
                </a:solidFill>
              </a:rPr>
              <a:t>天以前</a:t>
            </a:r>
            <a:endParaRPr kumimoji="1"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kumimoji="1"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 </a:t>
            </a:r>
            <a:r>
              <a:rPr kumimoji="1" lang="en-US" altLang="zh-CN" dirty="0" err="1"/>
              <a:t>chmod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用法：</a:t>
            </a:r>
            <a:r>
              <a:rPr lang="en-US" altLang="zh-CN" dirty="0" err="1"/>
              <a:t>chmod</a:t>
            </a:r>
            <a:r>
              <a:rPr lang="en-US" altLang="zh-CN" dirty="0"/>
              <a:t> [</a:t>
            </a:r>
            <a:r>
              <a:rPr lang="zh-CN" altLang="en-US" dirty="0"/>
              <a:t>选项</a:t>
            </a:r>
            <a:r>
              <a:rPr lang="en-US" altLang="zh-CN" dirty="0"/>
              <a:t>]... </a:t>
            </a:r>
            <a:r>
              <a:rPr lang="zh-CN" altLang="en-US" dirty="0"/>
              <a:t>模式</a:t>
            </a:r>
            <a:r>
              <a:rPr lang="en-US" altLang="zh-CN" dirty="0"/>
              <a:t>[,</a:t>
            </a:r>
            <a:r>
              <a:rPr lang="zh-CN" altLang="en-US" dirty="0"/>
              <a:t>模式</a:t>
            </a:r>
            <a:r>
              <a:rPr lang="en-US" altLang="zh-CN" dirty="0"/>
              <a:t>]... </a:t>
            </a:r>
            <a:r>
              <a:rPr lang="zh-CN" altLang="en-US" dirty="0"/>
              <a:t>文件</a:t>
            </a:r>
            <a:r>
              <a:rPr lang="en-US" altLang="zh-CN" dirty="0"/>
              <a:t>...</a:t>
            </a:r>
            <a:br>
              <a:rPr lang="en-US" altLang="zh-CN" dirty="0"/>
            </a:br>
            <a:r>
              <a:rPr lang="zh-CN" altLang="en-US" dirty="0"/>
              <a:t>　或：</a:t>
            </a:r>
            <a:r>
              <a:rPr lang="en-US" altLang="zh-CN" dirty="0" err="1"/>
              <a:t>chmod</a:t>
            </a:r>
            <a:r>
              <a:rPr lang="en-US" altLang="zh-CN" dirty="0"/>
              <a:t> [</a:t>
            </a:r>
            <a:r>
              <a:rPr lang="zh-CN" altLang="en-US" dirty="0"/>
              <a:t>选项</a:t>
            </a:r>
            <a:r>
              <a:rPr lang="en-US" altLang="zh-CN" dirty="0"/>
              <a:t>]... </a:t>
            </a:r>
            <a:r>
              <a:rPr lang="zh-CN" altLang="en-US" dirty="0"/>
              <a:t>八进制模式 文件</a:t>
            </a:r>
            <a:r>
              <a:rPr lang="en-US" altLang="zh-CN" dirty="0"/>
              <a:t>...</a:t>
            </a:r>
            <a:br>
              <a:rPr lang="en-US" altLang="zh-CN" dirty="0"/>
            </a:br>
            <a:r>
              <a:rPr lang="zh-CN" altLang="en-US" dirty="0"/>
              <a:t>　或：</a:t>
            </a:r>
            <a:r>
              <a:rPr lang="en-US" altLang="zh-CN" dirty="0" err="1"/>
              <a:t>chmod</a:t>
            </a:r>
            <a:r>
              <a:rPr lang="en-US" altLang="zh-CN" dirty="0"/>
              <a:t> [</a:t>
            </a:r>
            <a:r>
              <a:rPr lang="zh-CN" altLang="en-US" dirty="0"/>
              <a:t>选项</a:t>
            </a:r>
            <a:r>
              <a:rPr lang="en-US" altLang="zh-CN" dirty="0"/>
              <a:t>]... --reference=</a:t>
            </a:r>
            <a:r>
              <a:rPr lang="zh-CN" altLang="en-US" dirty="0"/>
              <a:t>参考文件 文件</a:t>
            </a:r>
            <a:r>
              <a:rPr lang="en-US" altLang="zh-CN" dirty="0"/>
              <a:t>...</a:t>
            </a:r>
            <a:br>
              <a:rPr lang="en-US" altLang="zh-CN" dirty="0"/>
            </a:br>
            <a:r>
              <a:rPr lang="zh-CN" altLang="en-US" dirty="0"/>
              <a:t>将每个文件的模式更改为指定值。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>
                <a:hlinkClick r:id="rId1"/>
              </a:rPr>
              <a:t>查看文件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</a:t>
            </a:r>
            <a:r>
              <a:rPr kumimoji="1" lang="en-US" altLang="zh-CN" dirty="0" err="1"/>
              <a:t>chmod</a:t>
            </a:r>
            <a:r>
              <a:rPr kumimoji="1"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8"/>
            <a:ext cx="11633200" cy="465931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a</a:t>
            </a:r>
            <a:r>
              <a:rPr lang="zh-CN" altLang="en-US" sz="1800" dirty="0">
                <a:solidFill>
                  <a:schemeClr val="bg1"/>
                </a:solidFill>
              </a:rPr>
              <a:t>：其他人 </a:t>
            </a:r>
            <a:r>
              <a:rPr lang="en-US" altLang="zh-CN" sz="1800" dirty="0">
                <a:solidFill>
                  <a:schemeClr val="bg1"/>
                </a:solidFill>
              </a:rPr>
              <a:t>g: </a:t>
            </a:r>
            <a:r>
              <a:rPr lang="zh-CN" altLang="en-US" sz="1800" dirty="0">
                <a:solidFill>
                  <a:schemeClr val="bg1"/>
                </a:solidFill>
              </a:rPr>
              <a:t>同组人 </a:t>
            </a:r>
            <a:r>
              <a:rPr lang="en-US" altLang="zh-CN" sz="1800" dirty="0">
                <a:solidFill>
                  <a:schemeClr val="bg1"/>
                </a:solidFill>
              </a:rPr>
              <a:t>u:</a:t>
            </a:r>
            <a:r>
              <a:rPr lang="zh-CN" altLang="en-US" sz="1800" dirty="0">
                <a:solidFill>
                  <a:schemeClr val="bg1"/>
                </a:solidFill>
              </a:rPr>
              <a:t>所有者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+ -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r ,w ,x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chmod 666 xxx.sh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chmod +x xxx.sh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chmod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uga+r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nginx_bak.conf</a:t>
            </a:r>
            <a:r>
              <a:rPr lang="en-US" altLang="zh-CN" sz="1800" dirty="0">
                <a:solidFill>
                  <a:schemeClr val="bg1"/>
                </a:solidFill>
              </a:rPr>
              <a:t>        #</a:t>
            </a:r>
            <a:r>
              <a:rPr lang="zh-CN" altLang="en-US" sz="1800" dirty="0">
                <a:solidFill>
                  <a:schemeClr val="bg1"/>
                </a:solidFill>
              </a:rPr>
              <a:t>所有人皆可读取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chmod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a+r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nginx_bak.conf</a:t>
            </a:r>
            <a:r>
              <a:rPr lang="en-US" altLang="zh-CN" sz="1800" dirty="0">
                <a:solidFill>
                  <a:schemeClr val="bg1"/>
                </a:solidFill>
              </a:rPr>
              <a:t>          #</a:t>
            </a:r>
            <a:r>
              <a:rPr lang="zh-CN" altLang="en-US" sz="1800" dirty="0">
                <a:solidFill>
                  <a:schemeClr val="bg1"/>
                </a:solidFill>
              </a:rPr>
              <a:t>所有人皆可读取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chmod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ug+w,o-w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nginx_bak.conf</a:t>
            </a:r>
            <a:r>
              <a:rPr lang="en-US" altLang="zh-CN" sz="1800" dirty="0">
                <a:solidFill>
                  <a:schemeClr val="bg1"/>
                </a:solidFill>
              </a:rPr>
              <a:t>     #</a:t>
            </a:r>
            <a:r>
              <a:rPr lang="zh-CN" altLang="en-US" sz="1800" dirty="0">
                <a:solidFill>
                  <a:schemeClr val="bg1"/>
                </a:solidFill>
              </a:rPr>
              <a:t>设为该档案拥有者，与其所属同一个群体者可写入，但其他以外的人则不可写入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chmod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u+x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nginx_bak.conf</a:t>
            </a:r>
            <a:r>
              <a:rPr lang="en-US" altLang="zh-CN" sz="1800" dirty="0">
                <a:solidFill>
                  <a:schemeClr val="bg1"/>
                </a:solidFill>
              </a:rPr>
              <a:t>          #</a:t>
            </a:r>
            <a:r>
              <a:rPr lang="zh-CN" altLang="en-US" sz="1800" dirty="0">
                <a:solidFill>
                  <a:schemeClr val="bg1"/>
                </a:solidFill>
              </a:rPr>
              <a:t>创建者拥有执行权限 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chmod</a:t>
            </a:r>
            <a:r>
              <a:rPr lang="en-US" altLang="zh-CN" sz="1800" dirty="0">
                <a:solidFill>
                  <a:schemeClr val="bg1"/>
                </a:solidFill>
              </a:rPr>
              <a:t> -R </a:t>
            </a:r>
            <a:r>
              <a:rPr lang="en-US" altLang="zh-CN" sz="1800" dirty="0" err="1">
                <a:solidFill>
                  <a:schemeClr val="bg1"/>
                </a:solidFill>
              </a:rPr>
              <a:t>a+r</a:t>
            </a:r>
            <a:r>
              <a:rPr lang="en-US" altLang="zh-CN" sz="1800" dirty="0">
                <a:solidFill>
                  <a:schemeClr val="bg1"/>
                </a:solidFill>
              </a:rPr>
              <a:t> ./www/      	      #</a:t>
            </a:r>
            <a:r>
              <a:rPr lang="zh-CN" altLang="en-US" sz="1800" dirty="0">
                <a:solidFill>
                  <a:schemeClr val="bg1"/>
                </a:solidFill>
              </a:rPr>
              <a:t>将</a:t>
            </a:r>
            <a:r>
              <a:rPr lang="en-US" altLang="zh-CN" sz="1800" dirty="0">
                <a:solidFill>
                  <a:schemeClr val="bg1"/>
                </a:solidFill>
              </a:rPr>
              <a:t>www</a:t>
            </a:r>
            <a:r>
              <a:rPr lang="zh-CN" altLang="en-US" sz="1800" dirty="0">
                <a:solidFill>
                  <a:schemeClr val="bg1"/>
                </a:solidFill>
              </a:rPr>
              <a:t>下的所有档案与子目录皆设为任何人可读取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chmod</a:t>
            </a:r>
            <a:r>
              <a:rPr lang="en-US" altLang="zh-CN" sz="1800" dirty="0">
                <a:solidFill>
                  <a:schemeClr val="bg1"/>
                </a:solidFill>
              </a:rPr>
              <a:t> a-x </a:t>
            </a:r>
            <a:r>
              <a:rPr lang="en-US" altLang="zh-CN" sz="1800" dirty="0" err="1">
                <a:solidFill>
                  <a:schemeClr val="bg1"/>
                </a:solidFill>
              </a:rPr>
              <a:t>nginx_bak.conf</a:t>
            </a:r>
            <a:r>
              <a:rPr lang="en-US" altLang="zh-CN" sz="1800" dirty="0">
                <a:solidFill>
                  <a:schemeClr val="bg1"/>
                </a:solidFill>
              </a:rPr>
              <a:t>          #</a:t>
            </a:r>
            <a:r>
              <a:rPr lang="zh-CN" altLang="en-US" sz="1800" dirty="0">
                <a:solidFill>
                  <a:schemeClr val="bg1"/>
                </a:solidFill>
              </a:rPr>
              <a:t>收回所有用户的对</a:t>
            </a:r>
            <a:r>
              <a:rPr lang="en-US" altLang="zh-CN" sz="1800" dirty="0" err="1">
                <a:solidFill>
                  <a:schemeClr val="bg1"/>
                </a:solidFill>
              </a:rPr>
              <a:t>nginx_bak.conf</a:t>
            </a:r>
            <a:r>
              <a:rPr lang="zh-CN" altLang="en-US" sz="1800" dirty="0">
                <a:solidFill>
                  <a:schemeClr val="bg1"/>
                </a:solidFill>
              </a:rPr>
              <a:t>的执行权限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chmod</a:t>
            </a:r>
            <a:r>
              <a:rPr lang="en-US" altLang="zh-CN" sz="1800" dirty="0">
                <a:solidFill>
                  <a:schemeClr val="bg1"/>
                </a:solidFill>
              </a:rPr>
              <a:t> 777 </a:t>
            </a:r>
            <a:r>
              <a:rPr lang="en-US" altLang="zh-CN" sz="1800" dirty="0" err="1">
                <a:solidFill>
                  <a:schemeClr val="bg1"/>
                </a:solidFill>
              </a:rPr>
              <a:t>nginx_bak.conf</a:t>
            </a:r>
            <a:r>
              <a:rPr lang="en-US" altLang="zh-CN" sz="1800" dirty="0">
                <a:solidFill>
                  <a:schemeClr val="bg1"/>
                </a:solidFill>
              </a:rPr>
              <a:t>          #</a:t>
            </a:r>
            <a:r>
              <a:rPr lang="zh-CN" altLang="en-US" sz="1800" dirty="0">
                <a:solidFill>
                  <a:schemeClr val="bg1"/>
                </a:solidFill>
              </a:rPr>
              <a:t>所有人可读，写，执行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 </a:t>
            </a:r>
            <a:r>
              <a:rPr kumimoji="1" lang="en-US" altLang="zh-CN" dirty="0"/>
              <a:t>ln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Unix</a:t>
            </a:r>
            <a:r>
              <a:rPr lang="zh-CN" altLang="en-US" dirty="0"/>
              <a:t>世界里有两个</a:t>
            </a:r>
            <a:r>
              <a:rPr lang="en-US" altLang="zh-CN" dirty="0"/>
              <a:t>'link'</a:t>
            </a:r>
            <a:r>
              <a:rPr lang="zh-CN" altLang="en-US" dirty="0"/>
              <a:t>（连接）概念，一般称之为硬连接和软连接。</a:t>
            </a:r>
            <a:endParaRPr lang="en-US" altLang="zh-CN" dirty="0"/>
          </a:p>
          <a:p>
            <a:pPr lvl="1"/>
            <a:r>
              <a:rPr lang="zh-CN" altLang="en-US" dirty="0"/>
              <a:t>一个硬连接仅仅是一个文件名。一个文件可以有好几个文件名，只有将最后一个文件名从 磁盘上删除，才能把这个文件删掉。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有</a:t>
            </a:r>
            <a:r>
              <a:rPr lang="en-US" altLang="zh-CN" dirty="0"/>
              <a:t>-s</a:t>
            </a:r>
            <a:r>
              <a:rPr lang="zh-CN" altLang="en-US" dirty="0"/>
              <a:t>选项，则产生符号（软）连接</a:t>
            </a:r>
            <a:r>
              <a:rPr lang="en-US" altLang="zh-CN" dirty="0"/>
              <a:t>,</a:t>
            </a:r>
            <a:r>
              <a:rPr lang="zh-CN" altLang="en-US" dirty="0"/>
              <a:t> 相当于</a:t>
            </a:r>
            <a:r>
              <a:rPr lang="en-US" altLang="zh-CN" dirty="0"/>
              <a:t>windows</a:t>
            </a:r>
            <a:r>
              <a:rPr lang="zh-CN" altLang="en-US" dirty="0"/>
              <a:t>的快捷方式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 </a:t>
            </a:r>
            <a:r>
              <a:rPr kumimoji="1" lang="en-US" altLang="zh-CN" dirty="0"/>
              <a:t>ln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zh-CN" dirty="0"/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Unix</a:t>
            </a:r>
            <a:r>
              <a:rPr lang="zh-CN" altLang="en-US" dirty="0"/>
              <a:t>世界里有两个</a:t>
            </a:r>
            <a:r>
              <a:rPr lang="en-US" altLang="zh-CN" dirty="0"/>
              <a:t>'link'</a:t>
            </a:r>
            <a:r>
              <a:rPr lang="zh-CN" altLang="en-US" dirty="0"/>
              <a:t>（连接）概念，一般称之为硬连接和软连接。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-f : </a:t>
            </a:r>
            <a:r>
              <a:rPr lang="zh-CN" altLang="en-US" dirty="0"/>
              <a:t>链结时先将与 </a:t>
            </a:r>
            <a:r>
              <a:rPr lang="en-US" altLang="zh-CN" dirty="0" err="1"/>
              <a:t>dist</a:t>
            </a:r>
            <a:r>
              <a:rPr lang="en-US" altLang="zh-CN" dirty="0"/>
              <a:t> </a:t>
            </a:r>
            <a:r>
              <a:rPr lang="zh-CN" altLang="en-US" dirty="0"/>
              <a:t>同档名的档案删除</a:t>
            </a:r>
            <a:br>
              <a:rPr lang="zh-CN" altLang="en-US" dirty="0"/>
            </a:br>
            <a:r>
              <a:rPr lang="en-US" altLang="zh-CN" dirty="0"/>
              <a:t>-d : </a:t>
            </a:r>
            <a:r>
              <a:rPr lang="zh-CN" altLang="en-US" dirty="0"/>
              <a:t>允许系统管理者硬链结自己的目录</a:t>
            </a:r>
            <a:br>
              <a:rPr lang="zh-CN" altLang="en-US" dirty="0"/>
            </a:br>
            <a:r>
              <a:rPr lang="en-US" altLang="zh-CN" dirty="0"/>
              <a:t>-</a:t>
            </a:r>
            <a:r>
              <a:rPr lang="en-US" altLang="zh-CN" dirty="0" err="1"/>
              <a:t>i</a:t>
            </a:r>
            <a:r>
              <a:rPr lang="en-US" altLang="zh-CN" dirty="0"/>
              <a:t> : </a:t>
            </a:r>
            <a:r>
              <a:rPr lang="zh-CN" altLang="en-US" dirty="0"/>
              <a:t>在删除与 </a:t>
            </a:r>
            <a:r>
              <a:rPr lang="en-US" altLang="zh-CN" dirty="0" err="1"/>
              <a:t>dist</a:t>
            </a:r>
            <a:r>
              <a:rPr lang="en-US" altLang="zh-CN" dirty="0"/>
              <a:t> </a:t>
            </a:r>
            <a:r>
              <a:rPr lang="zh-CN" altLang="en-US" dirty="0"/>
              <a:t>同档名的档案时先进行询问</a:t>
            </a:r>
            <a:br>
              <a:rPr lang="zh-CN" altLang="en-US" dirty="0"/>
            </a:br>
            <a:r>
              <a:rPr lang="en-US" altLang="zh-CN" dirty="0"/>
              <a:t>-n : </a:t>
            </a:r>
            <a:r>
              <a:rPr lang="zh-CN" altLang="en-US" dirty="0"/>
              <a:t>在进行软连结时，将 </a:t>
            </a:r>
            <a:r>
              <a:rPr lang="en-US" altLang="zh-CN" dirty="0" err="1"/>
              <a:t>dist</a:t>
            </a:r>
            <a:r>
              <a:rPr lang="en-US" altLang="zh-CN" dirty="0"/>
              <a:t> </a:t>
            </a:r>
            <a:r>
              <a:rPr lang="zh-CN" altLang="en-US" dirty="0"/>
              <a:t>视为一般的档案</a:t>
            </a:r>
            <a:br>
              <a:rPr lang="zh-CN" altLang="en-US" dirty="0"/>
            </a:br>
            <a:r>
              <a:rPr lang="en-US" altLang="zh-CN" dirty="0"/>
              <a:t>-s : </a:t>
            </a:r>
            <a:r>
              <a:rPr lang="zh-CN" altLang="en-US" dirty="0"/>
              <a:t>进行软链结</a:t>
            </a:r>
            <a:r>
              <a:rPr lang="en-US" altLang="zh-CN" dirty="0"/>
              <a:t>(symbolic link)</a:t>
            </a:r>
            <a:br>
              <a:rPr lang="en-US" altLang="zh-CN" dirty="0"/>
            </a:br>
            <a:r>
              <a:rPr lang="en-US" altLang="zh-CN" dirty="0"/>
              <a:t>-v : </a:t>
            </a:r>
            <a:r>
              <a:rPr lang="zh-CN" altLang="en-US" dirty="0"/>
              <a:t>在连结之前显示其档名</a:t>
            </a:r>
            <a:br>
              <a:rPr lang="zh-CN" altLang="en-US" dirty="0"/>
            </a:br>
            <a:r>
              <a:rPr lang="en-US" altLang="zh-CN" dirty="0"/>
              <a:t>-b : </a:t>
            </a:r>
            <a:r>
              <a:rPr lang="zh-CN" altLang="en-US" dirty="0"/>
              <a:t>将在链结时会被覆写或删除的档案进行备份</a:t>
            </a:r>
            <a:br>
              <a:rPr lang="zh-CN" altLang="en-US" dirty="0"/>
            </a:br>
            <a:r>
              <a:rPr lang="en-US" altLang="zh-CN" dirty="0"/>
              <a:t>-S SUFFIX : </a:t>
            </a:r>
            <a:r>
              <a:rPr lang="zh-CN" altLang="en-US" dirty="0"/>
              <a:t>将备份的档案都加上 </a:t>
            </a:r>
            <a:r>
              <a:rPr lang="en-US" altLang="zh-CN" dirty="0"/>
              <a:t>SUFFIX </a:t>
            </a:r>
            <a:r>
              <a:rPr lang="zh-CN" altLang="en-US" dirty="0"/>
              <a:t>的字尾</a:t>
            </a:r>
            <a:br>
              <a:rPr lang="zh-CN" altLang="en-US" dirty="0"/>
            </a:br>
            <a:r>
              <a:rPr lang="en-US" altLang="zh-CN" dirty="0"/>
              <a:t>-V METHOD : </a:t>
            </a:r>
            <a:r>
              <a:rPr lang="zh-CN" altLang="en-US" dirty="0"/>
              <a:t>指定备份的方式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</a:t>
            </a:r>
            <a:r>
              <a:rPr kumimoji="1" lang="en-US" altLang="zh-CN" dirty="0"/>
              <a:t>ln</a:t>
            </a:r>
            <a:r>
              <a:rPr kumimoji="1"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8"/>
            <a:ext cx="11633200" cy="465931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test_ln</a:t>
            </a:r>
            <a:r>
              <a:rPr lang="en-US" altLang="zh-CN" sz="1800" dirty="0">
                <a:solidFill>
                  <a:schemeClr val="bg1"/>
                </a:solidFill>
              </a:rPr>
              <a:t>]# ln -s /home/</a:t>
            </a:r>
            <a:r>
              <a:rPr lang="en-US" altLang="zh-CN" sz="1800" dirty="0" err="1">
                <a:solidFill>
                  <a:schemeClr val="bg1"/>
                </a:solidFill>
              </a:rPr>
              <a:t>zhangy</a:t>
            </a:r>
            <a:r>
              <a:rPr lang="en-US" altLang="zh-CN" sz="1800" dirty="0">
                <a:solidFill>
                  <a:schemeClr val="bg1"/>
                </a:solidFill>
              </a:rPr>
              <a:t>/heartbeat ./  </a:t>
            </a:r>
            <a:r>
              <a:rPr lang="zh-CN" altLang="en-US" sz="1800" dirty="0">
                <a:solidFill>
                  <a:schemeClr val="bg1"/>
                </a:solidFill>
              </a:rPr>
              <a:t>   </a:t>
            </a:r>
            <a:r>
              <a:rPr lang="en-US" altLang="zh-CN" sz="1800" dirty="0">
                <a:solidFill>
                  <a:schemeClr val="bg1"/>
                </a:solidFill>
              </a:rPr>
              <a:t> #</a:t>
            </a:r>
            <a:r>
              <a:rPr lang="zh-CN" altLang="en-US" sz="1800" dirty="0">
                <a:solidFill>
                  <a:schemeClr val="bg1"/>
                </a:solidFill>
              </a:rPr>
              <a:t>在当前目录下，建立</a:t>
            </a:r>
            <a:r>
              <a:rPr lang="en-US" altLang="zh-CN" sz="1800" dirty="0">
                <a:solidFill>
                  <a:schemeClr val="bg1"/>
                </a:solidFill>
              </a:rPr>
              <a:t>heartbeat</a:t>
            </a:r>
            <a:r>
              <a:rPr lang="zh-CN" altLang="en-US" sz="1800" dirty="0">
                <a:solidFill>
                  <a:schemeClr val="bg1"/>
                </a:solidFill>
              </a:rPr>
              <a:t>的软连接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test_ln</a:t>
            </a:r>
            <a:r>
              <a:rPr lang="en-US" altLang="zh-CN" sz="1800" dirty="0">
                <a:solidFill>
                  <a:schemeClr val="bg1"/>
                </a:solidFill>
              </a:rPr>
              <a:t>]# ln -s /home/</a:t>
            </a:r>
            <a:r>
              <a:rPr lang="en-US" altLang="zh-CN" sz="1800" dirty="0" err="1">
                <a:solidFill>
                  <a:schemeClr val="bg1"/>
                </a:solidFill>
              </a:rPr>
              <a:t>zhangy</a:t>
            </a:r>
            <a:r>
              <a:rPr lang="en-US" altLang="zh-CN" sz="1800" dirty="0">
                <a:solidFill>
                  <a:schemeClr val="bg1"/>
                </a:solidFill>
              </a:rPr>
              <a:t>/test 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./test1       #</a:t>
            </a:r>
            <a:r>
              <a:rPr lang="zh-CN" altLang="en-US" sz="1800" dirty="0">
                <a:solidFill>
                  <a:schemeClr val="bg1"/>
                </a:solidFill>
              </a:rPr>
              <a:t>建立目录的软件接</a:t>
            </a:r>
            <a:r>
              <a:rPr lang="en-US" altLang="zh-CN" sz="1800" dirty="0">
                <a:solidFill>
                  <a:schemeClr val="bg1"/>
                </a:solidFill>
              </a:rPr>
              <a:t>,</a:t>
            </a:r>
            <a:r>
              <a:rPr lang="zh-CN" altLang="en-US" sz="1800" dirty="0">
                <a:solidFill>
                  <a:schemeClr val="bg1"/>
                </a:solidFill>
              </a:rPr>
              <a:t> 名称为</a:t>
            </a:r>
            <a:r>
              <a:rPr lang="en-US" altLang="zh-CN" sz="1800" dirty="0">
                <a:solidFill>
                  <a:schemeClr val="bg1"/>
                </a:solidFill>
              </a:rPr>
              <a:t>test1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test_ln</a:t>
            </a:r>
            <a:r>
              <a:rPr lang="en-US" altLang="zh-CN" sz="1800" dirty="0">
                <a:solidFill>
                  <a:schemeClr val="bg1"/>
                </a:solidFill>
              </a:rPr>
              <a:t>]# ln /home/</a:t>
            </a:r>
            <a:r>
              <a:rPr lang="en-US" altLang="zh-CN" sz="1800" dirty="0" err="1">
                <a:solidFill>
                  <a:schemeClr val="bg1"/>
                </a:solidFill>
              </a:rPr>
              <a:t>zhangy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</a:rPr>
              <a:t>tee.txt</a:t>
            </a:r>
            <a:r>
              <a:rPr lang="en-US" altLang="zh-CN" sz="1800" dirty="0">
                <a:solidFill>
                  <a:schemeClr val="bg1"/>
                </a:solidFill>
              </a:rPr>
              <a:t> ./tee1.txt     #</a:t>
            </a:r>
            <a:r>
              <a:rPr lang="zh-CN" altLang="en-US" sz="1800" dirty="0">
                <a:solidFill>
                  <a:schemeClr val="bg1"/>
                </a:solidFill>
              </a:rPr>
              <a:t>建立硬连接</a:t>
            </a:r>
            <a:r>
              <a:rPr lang="en-US" altLang="zh-CN" sz="1800" dirty="0">
                <a:solidFill>
                  <a:schemeClr val="bg1"/>
                </a:solidFill>
              </a:rPr>
              <a:t>,</a:t>
            </a:r>
            <a:r>
              <a:rPr lang="zh-CN" altLang="en-US" sz="1800" dirty="0">
                <a:solidFill>
                  <a:schemeClr val="bg1"/>
                </a:solidFill>
              </a:rPr>
              <a:t> 名称为</a:t>
            </a:r>
            <a:r>
              <a:rPr lang="en-US" altLang="zh-CN" sz="1800" dirty="0">
                <a:solidFill>
                  <a:schemeClr val="bg1"/>
                </a:solidFill>
              </a:rPr>
              <a:t>tee1.txt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用户管理命令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dirty="0"/>
              <a:t> 查看用户信息：</a:t>
            </a:r>
            <a:r>
              <a:rPr lang="en-US" altLang="zh-CN" dirty="0"/>
              <a:t> finger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dirty="0"/>
              <a:t>添加用户命令：</a:t>
            </a:r>
            <a:r>
              <a:rPr kumimoji="1" lang="en-US" altLang="zh-CN" dirty="0" err="1"/>
              <a:t>useradd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dirty="0"/>
              <a:t> 删除用户命令 </a:t>
            </a:r>
            <a:r>
              <a:rPr kumimoji="1" lang="en-US" altLang="zh-CN" dirty="0"/>
              <a:t>:</a:t>
            </a:r>
            <a:r>
              <a:rPr kumimoji="1" lang="zh-CN" altLang="en-US" dirty="0"/>
              <a:t>  </a:t>
            </a:r>
            <a:r>
              <a:rPr kumimoji="1" lang="en-US" altLang="zh-CN" dirty="0" err="1"/>
              <a:t>userdel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dirty="0"/>
              <a:t> 修改用户密码：</a:t>
            </a:r>
            <a:r>
              <a:rPr kumimoji="1" lang="en-US" altLang="zh-CN" dirty="0"/>
              <a:t>passwd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dirty="0"/>
              <a:t> 修改用户信息：</a:t>
            </a:r>
            <a:r>
              <a:rPr kumimoji="1" lang="en-US" altLang="zh-CN" dirty="0" err="1"/>
              <a:t>usermod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dirty="0"/>
              <a:t> 修改用户密码状态：</a:t>
            </a:r>
            <a:r>
              <a:rPr kumimoji="1" lang="en-US" altLang="zh-CN" dirty="0" err="1"/>
              <a:t>chage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dirty="0"/>
              <a:t> 查看用户：</a:t>
            </a:r>
            <a:r>
              <a:rPr kumimoji="1" lang="en-US" altLang="zh-CN" dirty="0"/>
              <a:t>id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dirty="0"/>
              <a:t> 切换用户身份： </a:t>
            </a:r>
            <a:r>
              <a:rPr kumimoji="1" lang="en-US" altLang="zh-CN" dirty="0" err="1"/>
              <a:t>su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dirty="0"/>
              <a:t> 添加用户组：</a:t>
            </a:r>
            <a:r>
              <a:rPr kumimoji="1" lang="en-US" altLang="zh-CN" dirty="0" err="1"/>
              <a:t>groupadd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dirty="0"/>
              <a:t> 修改用户组：</a:t>
            </a:r>
            <a:r>
              <a:rPr kumimoji="1" lang="en-US" altLang="zh-CN" dirty="0" err="1"/>
              <a:t>groupmo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dirty="0"/>
              <a:t> 删除用户组：</a:t>
            </a:r>
            <a:r>
              <a:rPr kumimoji="1" lang="en-US" altLang="zh-CN" dirty="0" err="1"/>
              <a:t>groupdel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 err="1"/>
              <a:t>linux</a:t>
            </a:r>
            <a:r>
              <a:rPr lang="zh-CN" altLang="en-US" dirty="0"/>
              <a:t>用户，组和权限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3200" dirty="0"/>
              <a:t>普通用户</a:t>
            </a:r>
            <a:r>
              <a:rPr lang="en-US" altLang="zh-CN" sz="3200" dirty="0"/>
              <a:t>VS</a:t>
            </a:r>
            <a:r>
              <a:rPr lang="zh-CN" altLang="en-US" sz="3200" dirty="0"/>
              <a:t>系统用户：</a:t>
            </a:r>
            <a:endParaRPr lang="zh-CN" altLang="en-US" sz="3200" dirty="0"/>
          </a:p>
          <a:p>
            <a:pPr>
              <a:buFontTx/>
              <a:buNone/>
            </a:pPr>
            <a:endParaRPr lang="zh-CN" altLang="en-US" sz="3200" dirty="0"/>
          </a:p>
          <a:p>
            <a:r>
              <a:rPr lang="zh-CN" altLang="en-US" dirty="0"/>
              <a:t>普通用户：</a:t>
            </a:r>
            <a:r>
              <a:rPr lang="zh-CN" altLang="zh-CN" dirty="0"/>
              <a:t>是我们为了维护一个安全的系统环境而创建,我们创建他是让该用户通过用户名密码登录到linux系统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系统用户：这类用户通常是在安装的过程中产生的</a:t>
            </a:r>
            <a:r>
              <a:rPr lang="en-US" altLang="zh-CN" dirty="0"/>
              <a:t>,</a:t>
            </a:r>
            <a:r>
              <a:rPr lang="zh-CN" altLang="en-US" dirty="0"/>
              <a:t>他一般被一些服务</a:t>
            </a:r>
            <a:r>
              <a:rPr lang="en-US" altLang="zh-CN" dirty="0"/>
              <a:t>,</a:t>
            </a:r>
            <a:r>
              <a:rPr lang="zh-CN" altLang="en-US" dirty="0"/>
              <a:t>应用程序所使用</a:t>
            </a:r>
            <a:r>
              <a:rPr lang="en-US" altLang="zh-CN" dirty="0"/>
              <a:t>,</a:t>
            </a:r>
            <a:r>
              <a:rPr lang="zh-CN" altLang="en-US" dirty="0"/>
              <a:t>让这些服务有权限去访问一些数据</a:t>
            </a:r>
            <a:r>
              <a:rPr lang="en-US" altLang="zh-CN" dirty="0"/>
              <a:t>.</a:t>
            </a:r>
            <a:r>
              <a:rPr lang="zh-CN" altLang="en-US" dirty="0"/>
              <a:t>比如</a:t>
            </a:r>
            <a:r>
              <a:rPr lang="en-US" altLang="zh-CN" dirty="0"/>
              <a:t>apache2</a:t>
            </a:r>
            <a:r>
              <a:rPr lang="zh-CN" altLang="en-US" dirty="0"/>
              <a:t>创建的系统用户</a:t>
            </a:r>
            <a:r>
              <a:rPr lang="en-US" altLang="zh-CN" dirty="0" err="1"/>
              <a:t>wwwrun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 err="1"/>
              <a:t>linux</a:t>
            </a:r>
            <a:r>
              <a:rPr lang="zh-CN" altLang="en-US" dirty="0"/>
              <a:t>用户，组和权限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3200" dirty="0"/>
              <a:t>public group schema VS private group schema:</a:t>
            </a:r>
            <a:endParaRPr lang="en-US" altLang="zh-CN" sz="3200" dirty="0"/>
          </a:p>
          <a:p>
            <a:pPr>
              <a:buFontTx/>
              <a:buNone/>
            </a:pPr>
            <a:r>
              <a:rPr lang="zh-CN" altLang="en-US" dirty="0"/>
              <a:t>创建一个用户的时候</a:t>
            </a:r>
            <a:r>
              <a:rPr lang="en-US" altLang="zh-CN" dirty="0"/>
              <a:t>,</a:t>
            </a:r>
            <a:r>
              <a:rPr lang="zh-CN" altLang="en-US" dirty="0"/>
              <a:t>该用户会默认被分配到一个</a:t>
            </a:r>
            <a:r>
              <a:rPr lang="en-US" altLang="zh-CN" dirty="0"/>
              <a:t>primary</a:t>
            </a:r>
            <a:r>
              <a:rPr lang="zh-CN" altLang="en-US" dirty="0"/>
              <a:t>组</a:t>
            </a:r>
            <a:r>
              <a:rPr lang="en-US" altLang="zh-CN" dirty="0"/>
              <a:t>,</a:t>
            </a:r>
            <a:r>
              <a:rPr lang="zh-CN" altLang="en-US" dirty="0"/>
              <a:t>这里有两种方式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1.private group schema</a:t>
            </a:r>
            <a:r>
              <a:rPr lang="zh-CN" altLang="en-US" dirty="0"/>
              <a:t>：</a:t>
            </a:r>
            <a:endParaRPr lang="zh-CN" altLang="en-US" dirty="0"/>
          </a:p>
          <a:p>
            <a:pPr>
              <a:buFontTx/>
              <a:buNone/>
            </a:pPr>
            <a:r>
              <a:rPr lang="zh-CN" altLang="en-US" dirty="0"/>
              <a:t>   每一个创建的用户会同时创建一个和用户名一样的组名</a:t>
            </a:r>
            <a:r>
              <a:rPr lang="en-US" altLang="zh-CN" dirty="0"/>
              <a:t>,</a:t>
            </a:r>
            <a:r>
              <a:rPr lang="zh-CN" altLang="en-US" dirty="0"/>
              <a:t>该用户属于改组</a:t>
            </a:r>
            <a:r>
              <a:rPr lang="en-US" altLang="zh-CN" dirty="0"/>
              <a:t>.</a:t>
            </a:r>
            <a:r>
              <a:rPr lang="zh-CN" altLang="en-US" dirty="0"/>
              <a:t>每个用户都分配给一个他能控制的组</a:t>
            </a:r>
            <a:endParaRPr lang="zh-CN" altLang="en-US" dirty="0"/>
          </a:p>
          <a:p>
            <a:r>
              <a:rPr lang="en-US" altLang="zh-CN" dirty="0"/>
              <a:t>2.public group schema </a:t>
            </a:r>
            <a:r>
              <a:rPr lang="zh-CN" altLang="en-US" dirty="0"/>
              <a:t>：</a:t>
            </a:r>
            <a:endParaRPr lang="zh-CN" altLang="en-US" dirty="0"/>
          </a:p>
          <a:p>
            <a:pPr>
              <a:buFontTx/>
              <a:buNone/>
            </a:pPr>
            <a:r>
              <a:rPr lang="zh-CN" altLang="en-US" dirty="0"/>
              <a:t>   这种模式下</a:t>
            </a:r>
            <a:r>
              <a:rPr lang="en-US" altLang="zh-CN" dirty="0"/>
              <a:t>,</a:t>
            </a:r>
            <a:r>
              <a:rPr lang="zh-CN" altLang="en-US" dirty="0"/>
              <a:t>每一个创建的用户都会被分配到一个通用的公共的组</a:t>
            </a:r>
            <a:r>
              <a:rPr lang="en-US" altLang="zh-CN" dirty="0"/>
              <a:t>,</a:t>
            </a:r>
            <a:r>
              <a:rPr lang="zh-CN" altLang="en-US" dirty="0"/>
              <a:t>由系统管理员来管理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基本命令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/>
              <a:t>系统信息查看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/>
              <a:t>文件管理命令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/>
              <a:t>磁盘管理命令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/>
              <a:t>压缩打包命令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/>
              <a:t>查找显示命令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/>
              <a:t>网络管理命令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/>
              <a:t>包管理命令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/>
              <a:t>其他命令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 err="1"/>
              <a:t>linux</a:t>
            </a:r>
            <a:r>
              <a:rPr lang="zh-CN" altLang="en-US" dirty="0"/>
              <a:t>用户，组和权限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dirty="0"/>
              <a:t>用户和组的配置文件：</a:t>
            </a:r>
            <a:endParaRPr lang="zh-CN" altLang="en-US" dirty="0"/>
          </a:p>
          <a:p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/passwd: </a:t>
            </a:r>
            <a:r>
              <a:rPr lang="zh-CN" altLang="en-US" dirty="0"/>
              <a:t>用户帐号相关信息</a:t>
            </a:r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3052762"/>
            <a:ext cx="61595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 err="1"/>
              <a:t>linux</a:t>
            </a:r>
            <a:r>
              <a:rPr lang="zh-CN" altLang="en-US" dirty="0"/>
              <a:t>用户，组和权限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820737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 err="1"/>
              <a:t>linux</a:t>
            </a:r>
            <a:r>
              <a:rPr lang="zh-CN" altLang="en-US" dirty="0"/>
              <a:t>用户，组和权限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/shadow</a:t>
            </a:r>
            <a:r>
              <a:rPr lang="zh-CN" altLang="en-US" dirty="0"/>
              <a:t>：存储加密的用户密码和密码过期的一些信息</a:t>
            </a:r>
            <a:r>
              <a:rPr lang="en-US" altLang="zh-CN" dirty="0"/>
              <a:t>.</a:t>
            </a:r>
            <a:r>
              <a:rPr lang="zh-CN" altLang="en-US" dirty="0"/>
              <a:t>默认用</a:t>
            </a:r>
            <a:r>
              <a:rPr lang="en-US" altLang="zh-CN" dirty="0"/>
              <a:t>des</a:t>
            </a:r>
            <a:r>
              <a:rPr lang="zh-CN" altLang="en-US" dirty="0"/>
              <a:t>加密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12" y="2847975"/>
            <a:ext cx="7620303" cy="36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爆破</a:t>
            </a:r>
            <a:r>
              <a:rPr kumimoji="1" lang="en-US" altLang="zh-CN" dirty="0"/>
              <a:t>Shadow!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hlinkClick r:id="rId1"/>
              </a:rPr>
              <a:t>https://www.openwall.com/john/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wget</a:t>
            </a:r>
            <a:r>
              <a:rPr lang="en-US" altLang="zh-CN" dirty="0"/>
              <a:t> https://</a:t>
            </a:r>
            <a:r>
              <a:rPr lang="en-US" altLang="zh-CN" dirty="0" err="1"/>
              <a:t>www.openwall.com</a:t>
            </a:r>
            <a:r>
              <a:rPr lang="en-US" altLang="zh-CN" dirty="0"/>
              <a:t>/john/k/john-1.9.0.tar.gz	#</a:t>
            </a:r>
            <a:r>
              <a:rPr lang="zh-CN" altLang="en-US" dirty="0"/>
              <a:t>下载安装包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tar -</a:t>
            </a:r>
            <a:r>
              <a:rPr lang="en-US" altLang="zh-CN" dirty="0" err="1"/>
              <a:t>xvf</a:t>
            </a:r>
            <a:r>
              <a:rPr lang="en-US" altLang="zh-CN" dirty="0"/>
              <a:t> john-1.9.0.tar.gz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cd john-1.9.0/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make	#</a:t>
            </a:r>
            <a:r>
              <a:rPr lang="zh-CN" altLang="en-US" dirty="0"/>
              <a:t>找到属于自己的系统</a:t>
            </a:r>
            <a:endParaRPr lang="en-US" altLang="zh-CN" dirty="0"/>
          </a:p>
          <a:p>
            <a:pPr marL="0" indent="0">
              <a:buNone/>
            </a:pPr>
            <a:r>
              <a:rPr kumimoji="1" lang="zh-CN" altLang="en-US" dirty="0"/>
              <a:t>接下来，破解：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./unshadow /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/passwd /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/shadow &gt; </a:t>
            </a:r>
            <a:r>
              <a:rPr kumimoji="1" lang="en-US" altLang="zh-CN" dirty="0" err="1"/>
              <a:t>passwoed.txt</a:t>
            </a:r>
            <a:r>
              <a:rPr kumimoji="1" lang="en-US" altLang="zh-CN" dirty="0"/>
              <a:t>	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./john </a:t>
            </a:r>
            <a:r>
              <a:rPr kumimoji="1" lang="en-US" altLang="zh-CN" dirty="0" err="1"/>
              <a:t>password.txt</a:t>
            </a:r>
            <a:r>
              <a:rPr kumimoji="1" lang="en-US" altLang="zh-CN" dirty="0"/>
              <a:t> 		#</a:t>
            </a:r>
            <a:r>
              <a:rPr kumimoji="1" lang="zh-CN" altLang="en-US" dirty="0"/>
              <a:t>对散列值进行破解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en-US" altLang="zh-CN" dirty="0"/>
              <a:t>cat </a:t>
            </a:r>
            <a:r>
              <a:rPr kumimoji="1" lang="en-US" altLang="zh-CN" dirty="0" err="1"/>
              <a:t>john.pot</a:t>
            </a:r>
            <a:r>
              <a:rPr kumimoji="1" lang="en-US" altLang="zh-CN" dirty="0"/>
              <a:t>				#</a:t>
            </a:r>
            <a:r>
              <a:rPr kumimoji="1" lang="zh-CN" altLang="en-US" dirty="0"/>
              <a:t>查看破解结果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了解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用户管理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b="1" dirty="0"/>
              <a:t>Shell</a:t>
            </a:r>
            <a:r>
              <a:rPr kumimoji="1" lang="zh-CN" altLang="en-US" sz="2400" b="1" dirty="0"/>
              <a:t>中显示 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$</a:t>
            </a:r>
            <a:r>
              <a:rPr kumimoji="1" lang="zh-CN" altLang="en-US" sz="2400" b="1" dirty="0"/>
              <a:t>  表明现在你是普通用户</a:t>
            </a:r>
            <a:endParaRPr kumimoji="1" lang="en-US" altLang="zh-CN" sz="2400" b="1" dirty="0"/>
          </a:p>
          <a:p>
            <a:endParaRPr kumimoji="1" lang="en-US" altLang="zh-CN" sz="2400" b="1" dirty="0"/>
          </a:p>
          <a:p>
            <a:r>
              <a:rPr kumimoji="1" lang="en-US" altLang="zh-CN" sz="2400" b="1" dirty="0"/>
              <a:t>Shell</a:t>
            </a:r>
            <a:r>
              <a:rPr kumimoji="1" lang="zh-CN" altLang="en-US" sz="2400" b="1" dirty="0"/>
              <a:t>中显示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#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  </a:t>
            </a:r>
            <a:r>
              <a:rPr kumimoji="1" lang="zh-CN" altLang="en-US" sz="2400" b="1" dirty="0"/>
              <a:t>表明现在你是超级用户（</a:t>
            </a:r>
            <a:r>
              <a:rPr kumimoji="1" lang="en-US" altLang="zh-CN" sz="2400" b="1" dirty="0"/>
              <a:t>root</a:t>
            </a:r>
            <a:r>
              <a:rPr kumimoji="1" lang="zh-CN" altLang="en-US" sz="2400" b="1" dirty="0"/>
              <a:t>）</a:t>
            </a:r>
            <a:endParaRPr kumimoji="1" lang="en-US" altLang="zh-CN" sz="2400" b="1" dirty="0"/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[</a:t>
            </a:r>
            <a:r>
              <a:rPr kumimoji="1" lang="en-US" altLang="zh-CN" sz="2400" dirty="0" err="1"/>
              <a:t>root@localhost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/]#</a:t>
            </a:r>
            <a:r>
              <a:rPr kumimoji="1" lang="zh-CN" altLang="en-US" sz="2400" dirty="0"/>
              <a:t>  表明</a:t>
            </a:r>
            <a:r>
              <a:rPr kumimoji="1" lang="en-US" altLang="zh-CN" sz="2400" dirty="0"/>
              <a:t>root</a:t>
            </a:r>
            <a:r>
              <a:rPr kumimoji="1" lang="zh-CN" altLang="en-US" sz="2400" dirty="0"/>
              <a:t>用户，主机名</a:t>
            </a:r>
            <a:r>
              <a:rPr kumimoji="1" lang="en-US" altLang="zh-CN" sz="2400" dirty="0"/>
              <a:t>localhost</a:t>
            </a:r>
            <a:r>
              <a:rPr kumimoji="1" lang="zh-CN" altLang="en-US" sz="2400" dirty="0"/>
              <a:t> 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目录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[</a:t>
            </a:r>
            <a:r>
              <a:rPr kumimoji="1" lang="en-US" altLang="zh-CN" sz="2400" dirty="0" err="1"/>
              <a:t>frank@localhost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~]$</a:t>
            </a:r>
            <a:r>
              <a:rPr kumimoji="1" lang="zh-CN" altLang="en-US" sz="2400" dirty="0"/>
              <a:t>  表明</a:t>
            </a:r>
            <a:r>
              <a:rPr kumimoji="1" lang="en-US" altLang="zh-CN" sz="2400" dirty="0"/>
              <a:t>frank</a:t>
            </a:r>
            <a:r>
              <a:rPr kumimoji="1" lang="zh-CN" altLang="en-US" sz="2400" dirty="0"/>
              <a:t>用户，主机名</a:t>
            </a:r>
            <a:r>
              <a:rPr kumimoji="1" lang="en-US" altLang="zh-CN" sz="2400" dirty="0"/>
              <a:t>localhost</a:t>
            </a:r>
            <a:r>
              <a:rPr kumimoji="1" lang="zh-CN" altLang="en-US" sz="2400" dirty="0"/>
              <a:t> 在用户目录</a:t>
            </a:r>
            <a:endParaRPr kumimoji="1" lang="en-US" altLang="zh-CN" sz="2400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finger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finger [- </a:t>
            </a:r>
            <a:r>
              <a:rPr lang="en-US" altLang="zh-CN" dirty="0" err="1"/>
              <a:t>lmsp</a:t>
            </a:r>
            <a:r>
              <a:rPr lang="en-US" altLang="zh-CN" dirty="0"/>
              <a:t> ] [ user ... ] [ </a:t>
            </a:r>
            <a:r>
              <a:rPr lang="en-US" altLang="zh-CN" dirty="0" err="1"/>
              <a:t>user@host</a:t>
            </a:r>
            <a:r>
              <a:rPr lang="en-US" altLang="zh-CN" dirty="0"/>
              <a:t> ... ] </a:t>
            </a:r>
            <a:endParaRPr lang="en-US" altLang="zh-CN" dirty="0"/>
          </a:p>
          <a:p>
            <a:pPr marL="0" indent="0">
              <a:buNone/>
            </a:pPr>
            <a:r>
              <a:rPr kumimoji="1" lang="zh-CN" altLang="en-US" dirty="0"/>
              <a:t>     </a:t>
            </a:r>
            <a:r>
              <a:rPr kumimoji="1" lang="en-US" altLang="zh-CN" dirty="0"/>
              <a:t>-s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    Finger </a:t>
            </a:r>
            <a:r>
              <a:rPr kumimoji="1" lang="zh-CN" altLang="en-US" dirty="0"/>
              <a:t>显示用户的登录名</a:t>
            </a:r>
            <a:r>
              <a:rPr kumimoji="1" lang="en-US" altLang="zh-CN" dirty="0"/>
              <a:t>, </a:t>
            </a:r>
            <a:r>
              <a:rPr kumimoji="1" lang="zh-CN" altLang="en-US" dirty="0"/>
              <a:t>真名</a:t>
            </a:r>
            <a:r>
              <a:rPr kumimoji="1" lang="en-US" altLang="zh-CN" dirty="0"/>
              <a:t>, </a:t>
            </a:r>
            <a:r>
              <a:rPr kumimoji="1" lang="zh-CN" altLang="en-US" dirty="0"/>
              <a:t>终端名 以及写 状态</a:t>
            </a:r>
            <a:r>
              <a:rPr kumimoji="1" lang="en-US" altLang="zh-CN" dirty="0"/>
              <a:t>(</a:t>
            </a:r>
            <a:r>
              <a:rPr kumimoji="1" lang="zh-CN" altLang="en-US" dirty="0"/>
              <a:t>如果写被禁止，在终端名后显示一个</a:t>
            </a:r>
            <a:r>
              <a:rPr kumimoji="1" lang="en-US" altLang="zh-CN" dirty="0"/>
              <a:t>``*),</a:t>
            </a:r>
            <a:r>
              <a:rPr kumimoji="1" lang="zh-CN" altLang="en-US" dirty="0"/>
              <a:t>空闲时间</a:t>
            </a:r>
            <a:r>
              <a:rPr kumimoji="1" lang="en-US" altLang="zh-CN" dirty="0"/>
              <a:t>,</a:t>
            </a:r>
            <a:r>
              <a:rPr kumimoji="1" lang="zh-CN" altLang="en-US" dirty="0"/>
              <a:t>登录时间</a:t>
            </a:r>
            <a:r>
              <a:rPr kumimoji="1" lang="en-US" altLang="zh-CN" dirty="0"/>
              <a:t>,</a:t>
            </a:r>
            <a:r>
              <a:rPr kumimoji="1" lang="zh-CN" altLang="en-US" dirty="0"/>
              <a:t>办公地点和电话等。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en-US" altLang="zh-CN" dirty="0"/>
              <a:t>-l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    </a:t>
            </a:r>
            <a:r>
              <a:rPr kumimoji="1" lang="zh-CN" altLang="en-US" dirty="0"/>
              <a:t>产生一个多行显示来描述信息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en-US" altLang="zh-CN" dirty="0"/>
              <a:t>-p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    </a:t>
            </a:r>
            <a:r>
              <a:rPr kumimoji="1" lang="zh-CN" altLang="en-US" dirty="0"/>
              <a:t>防止 </a:t>
            </a:r>
            <a:r>
              <a:rPr kumimoji="1" lang="en-US" altLang="zh-CN" dirty="0"/>
              <a:t>finger -l </a:t>
            </a:r>
            <a:r>
              <a:rPr kumimoji="1" lang="zh-CN" altLang="en-US" dirty="0"/>
              <a:t>选项 显示 </a:t>
            </a:r>
            <a:r>
              <a:rPr kumimoji="1" lang="en-US" altLang="zh-CN" dirty="0"/>
              <a:t>``.plan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``.project </a:t>
            </a:r>
            <a:r>
              <a:rPr kumimoji="1" lang="zh-CN" altLang="en-US" dirty="0"/>
              <a:t>文件的内容。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en-US" altLang="zh-CN" dirty="0"/>
              <a:t>-m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    </a:t>
            </a:r>
            <a:r>
              <a:rPr kumimoji="1" lang="zh-CN" altLang="en-US" dirty="0"/>
              <a:t>防止 </a:t>
            </a:r>
            <a:r>
              <a:rPr kumimoji="1" lang="en-US" altLang="zh-CN" dirty="0"/>
              <a:t>user </a:t>
            </a:r>
            <a:r>
              <a:rPr kumimoji="1" lang="zh-CN" altLang="en-US" dirty="0"/>
              <a:t>名字的匹配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finger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finger </a:t>
            </a:r>
            <a:r>
              <a:rPr lang="en-US" altLang="zh-CN" sz="1800" dirty="0" err="1">
                <a:solidFill>
                  <a:schemeClr val="bg1"/>
                </a:solidFill>
              </a:rPr>
              <a:t>munin</a:t>
            </a:r>
            <a:r>
              <a:rPr lang="en-US" altLang="zh-CN" sz="1800" dirty="0">
                <a:solidFill>
                  <a:schemeClr val="bg1"/>
                </a:solidFill>
              </a:rPr>
              <a:t>        #</a:t>
            </a:r>
            <a:r>
              <a:rPr lang="zh-CN" altLang="en-US" sz="1800" dirty="0">
                <a:solidFill>
                  <a:schemeClr val="bg1"/>
                </a:solidFill>
              </a:rPr>
              <a:t>查看</a:t>
            </a:r>
            <a:r>
              <a:rPr lang="en-US" altLang="zh-CN" sz="1800" dirty="0" err="1">
                <a:solidFill>
                  <a:schemeClr val="bg1"/>
                </a:solidFill>
              </a:rPr>
              <a:t>munin</a:t>
            </a:r>
            <a:r>
              <a:rPr lang="zh-CN" altLang="en-US" sz="1800" dirty="0">
                <a:solidFill>
                  <a:schemeClr val="bg1"/>
                </a:solidFill>
              </a:rPr>
              <a:t>用户信息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Login: </a:t>
            </a:r>
            <a:r>
              <a:rPr lang="en-US" altLang="zh-CN" sz="1800" dirty="0" err="1">
                <a:solidFill>
                  <a:schemeClr val="bg1"/>
                </a:solidFill>
              </a:rPr>
              <a:t>munin</a:t>
            </a:r>
            <a:r>
              <a:rPr lang="en-US" altLang="zh-CN" sz="1800" dirty="0">
                <a:solidFill>
                  <a:schemeClr val="bg1"/>
                </a:solidFill>
              </a:rPr>
              <a:t>                            Name: </a:t>
            </a:r>
            <a:r>
              <a:rPr lang="en-US" altLang="zh-CN" sz="1800" dirty="0" err="1">
                <a:solidFill>
                  <a:schemeClr val="bg1"/>
                </a:solidFill>
              </a:rPr>
              <a:t>Munin</a:t>
            </a:r>
            <a:r>
              <a:rPr lang="en-US" altLang="zh-CN" sz="1800" dirty="0">
                <a:solidFill>
                  <a:schemeClr val="bg1"/>
                </a:solidFill>
              </a:rPr>
              <a:t> user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Directory: /var/lib/</a:t>
            </a:r>
            <a:r>
              <a:rPr lang="en-US" altLang="zh-CN" sz="1800" dirty="0" err="1">
                <a:solidFill>
                  <a:schemeClr val="bg1"/>
                </a:solidFill>
              </a:rPr>
              <a:t>munin</a:t>
            </a:r>
            <a:r>
              <a:rPr lang="en-US" altLang="zh-CN" sz="1800" dirty="0">
                <a:solidFill>
                  <a:schemeClr val="bg1"/>
                </a:solidFill>
              </a:rPr>
              <a:t>               Shell: /</a:t>
            </a:r>
            <a:r>
              <a:rPr lang="en-US" altLang="zh-CN" sz="1800" dirty="0" err="1">
                <a:solidFill>
                  <a:schemeClr val="bg1"/>
                </a:solidFill>
              </a:rPr>
              <a:t>sbin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</a:rPr>
              <a:t>nologin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Never logged in.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No mail.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No Plan.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finger -l      #</a:t>
            </a:r>
            <a:r>
              <a:rPr lang="zh-CN" altLang="en-US" sz="1800" dirty="0">
                <a:solidFill>
                  <a:schemeClr val="bg1"/>
                </a:solidFill>
              </a:rPr>
              <a:t>显示当前登录用户信息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finger -m root@192.168.1.13   #</a:t>
            </a:r>
            <a:r>
              <a:rPr lang="zh-CN" altLang="en-US" sz="1800" dirty="0">
                <a:solidFill>
                  <a:schemeClr val="bg1"/>
                </a:solidFill>
              </a:rPr>
              <a:t>显示远程用户信息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 err="1"/>
              <a:t>useradd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useradd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/>
              <a:t>]</a:t>
            </a:r>
            <a:r>
              <a:rPr lang="zh-CN" altLang="en-US" dirty="0"/>
              <a:t>  </a:t>
            </a:r>
            <a:r>
              <a:rPr lang="en-US" altLang="zh-CN" dirty="0"/>
              <a:t>[</a:t>
            </a:r>
            <a:r>
              <a:rPr lang="zh-CN" altLang="en-US" dirty="0"/>
              <a:t>用户名</a:t>
            </a:r>
            <a:r>
              <a:rPr lang="en-US" altLang="zh-CN" dirty="0"/>
              <a:t>]</a:t>
            </a:r>
            <a:endParaRPr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-u UID:</a:t>
            </a:r>
            <a:r>
              <a:rPr kumimoji="1" lang="zh-CN" altLang="en-US" dirty="0"/>
              <a:t>手工指定用户的</a:t>
            </a:r>
            <a:r>
              <a:rPr kumimoji="1" lang="en-US" altLang="zh-CN" dirty="0" err="1"/>
              <a:t>uid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-d </a:t>
            </a:r>
            <a:r>
              <a:rPr kumimoji="1" lang="zh-CN" altLang="en-US" dirty="0"/>
              <a:t>家目录</a:t>
            </a:r>
            <a:r>
              <a:rPr kumimoji="1" lang="en-US" altLang="zh-CN" dirty="0"/>
              <a:t>:</a:t>
            </a:r>
            <a:r>
              <a:rPr kumimoji="1" lang="zh-CN" altLang="en-US" dirty="0"/>
              <a:t>手工指定用户的家目录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en-US" altLang="zh-CN" dirty="0"/>
              <a:t>-c </a:t>
            </a:r>
            <a:r>
              <a:rPr kumimoji="1" lang="zh-CN" altLang="en-US" dirty="0"/>
              <a:t>用户说明</a:t>
            </a:r>
            <a:r>
              <a:rPr kumimoji="1" lang="en-US" altLang="zh-CN" dirty="0"/>
              <a:t>:</a:t>
            </a:r>
            <a:r>
              <a:rPr kumimoji="1" lang="zh-CN" altLang="en-US" dirty="0"/>
              <a:t>手工指定用户说明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en-US" altLang="zh-CN" dirty="0"/>
              <a:t>-g </a:t>
            </a:r>
            <a:r>
              <a:rPr kumimoji="1" lang="zh-CN" altLang="en-US" dirty="0"/>
              <a:t>组名</a:t>
            </a:r>
            <a:r>
              <a:rPr kumimoji="1" lang="en-US" altLang="zh-CN" dirty="0"/>
              <a:t>:</a:t>
            </a:r>
            <a:r>
              <a:rPr kumimoji="1" lang="zh-CN" altLang="en-US" dirty="0"/>
              <a:t>手工指定用户的初始组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en-US" altLang="zh-CN" dirty="0"/>
              <a:t>-G </a:t>
            </a:r>
            <a:r>
              <a:rPr kumimoji="1" lang="zh-CN" altLang="en-US" dirty="0"/>
              <a:t>组名</a:t>
            </a:r>
            <a:r>
              <a:rPr kumimoji="1" lang="en-US" altLang="zh-CN" dirty="0"/>
              <a:t>:</a:t>
            </a:r>
            <a:r>
              <a:rPr kumimoji="1" lang="zh-CN" altLang="en-US" dirty="0"/>
              <a:t>手工指定用户的附加组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-US" altLang="zh-CN" dirty="0"/>
              <a:t>-M </a:t>
            </a:r>
            <a:r>
              <a:rPr lang="zh-CN" altLang="en-US" dirty="0"/>
              <a:t>不 建 立 使 用 者 目 录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 err="1"/>
              <a:t>useradd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75000" lnSpcReduction="20000"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useradd</a:t>
            </a:r>
            <a:r>
              <a:rPr lang="en-US" altLang="zh-CN" sz="1800" dirty="0">
                <a:solidFill>
                  <a:schemeClr val="bg1"/>
                </a:solidFill>
              </a:rPr>
              <a:t> tank                            #</a:t>
            </a:r>
            <a:r>
              <a:rPr lang="zh-CN" altLang="en-US" sz="1800" dirty="0">
                <a:solidFill>
                  <a:schemeClr val="bg1"/>
                </a:solidFill>
              </a:rPr>
              <a:t>添加用户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useradd</a:t>
            </a:r>
            <a:r>
              <a:rPr lang="en-US" altLang="zh-CN" sz="1800" dirty="0">
                <a:solidFill>
                  <a:schemeClr val="bg1"/>
                </a:solidFill>
              </a:rPr>
              <a:t> -r </a:t>
            </a:r>
            <a:r>
              <a:rPr lang="en-US" altLang="zh-CN" sz="1800" dirty="0" err="1">
                <a:solidFill>
                  <a:schemeClr val="bg1"/>
                </a:solidFill>
              </a:rPr>
              <a:t>zhangy</a:t>
            </a:r>
            <a:r>
              <a:rPr lang="en-US" altLang="zh-CN" sz="1800" dirty="0">
                <a:solidFill>
                  <a:schemeClr val="bg1"/>
                </a:solidFill>
              </a:rPr>
              <a:t>                       #</a:t>
            </a:r>
            <a:r>
              <a:rPr lang="zh-CN" altLang="en-US" sz="1800" dirty="0">
                <a:solidFill>
                  <a:schemeClr val="bg1"/>
                </a:solidFill>
              </a:rPr>
              <a:t>添加系统用户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useradd</a:t>
            </a:r>
            <a:r>
              <a:rPr lang="en-US" altLang="zh-CN" sz="1800" dirty="0">
                <a:solidFill>
                  <a:schemeClr val="bg1"/>
                </a:solidFill>
              </a:rPr>
              <a:t> -d /home/</a:t>
            </a:r>
            <a:r>
              <a:rPr lang="en-US" altLang="zh-CN" sz="1800" dirty="0" err="1">
                <a:solidFill>
                  <a:schemeClr val="bg1"/>
                </a:solidFill>
              </a:rPr>
              <a:t>zhangying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zhangying</a:t>
            </a:r>
            <a:r>
              <a:rPr lang="en-US" altLang="zh-CN" sz="1800" dirty="0">
                <a:solidFill>
                  <a:schemeClr val="bg1"/>
                </a:solidFill>
              </a:rPr>
              <a:t>    #</a:t>
            </a:r>
            <a:r>
              <a:rPr lang="zh-CN" altLang="en-US" sz="1800" dirty="0">
                <a:solidFill>
                  <a:schemeClr val="bg1"/>
                </a:solidFill>
              </a:rPr>
              <a:t>添加用户，并且指定，</a:t>
            </a:r>
            <a:r>
              <a:rPr lang="en-US" altLang="zh-CN" sz="1800" dirty="0">
                <a:solidFill>
                  <a:schemeClr val="bg1"/>
                </a:solidFill>
              </a:rPr>
              <a:t>home</a:t>
            </a:r>
            <a:r>
              <a:rPr lang="zh-CN" altLang="en-US" sz="1800" dirty="0">
                <a:solidFill>
                  <a:schemeClr val="bg1"/>
                </a:solidFill>
              </a:rPr>
              <a:t>目录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useradd</a:t>
            </a:r>
            <a:r>
              <a:rPr lang="en-US" altLang="zh-CN" sz="1800" dirty="0">
                <a:solidFill>
                  <a:schemeClr val="bg1"/>
                </a:solidFill>
              </a:rPr>
              <a:t> -g </a:t>
            </a:r>
            <a:r>
              <a:rPr lang="en-US" altLang="zh-CN" sz="1800" dirty="0" err="1">
                <a:solidFill>
                  <a:schemeClr val="bg1"/>
                </a:solidFill>
              </a:rPr>
              <a:t>mytest</a:t>
            </a:r>
            <a:r>
              <a:rPr lang="en-US" altLang="zh-CN" sz="1800" dirty="0">
                <a:solidFill>
                  <a:schemeClr val="bg1"/>
                </a:solidFill>
              </a:rPr>
              <a:t> -d /home/</a:t>
            </a:r>
            <a:r>
              <a:rPr lang="en-US" altLang="zh-CN" sz="1800" dirty="0" err="1">
                <a:solidFill>
                  <a:schemeClr val="bg1"/>
                </a:solidFill>
              </a:rPr>
              <a:t>hao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hao</a:t>
            </a:r>
            <a:r>
              <a:rPr lang="en-US" altLang="zh-CN" sz="1800" dirty="0">
                <a:solidFill>
                  <a:schemeClr val="bg1"/>
                </a:solidFill>
              </a:rPr>
              <a:t>      #</a:t>
            </a:r>
            <a:r>
              <a:rPr lang="zh-CN" altLang="en-US" sz="1800" dirty="0">
                <a:solidFill>
                  <a:schemeClr val="bg1"/>
                </a:solidFill>
              </a:rPr>
              <a:t>添加用户，指定组，并且设定</a:t>
            </a:r>
            <a:r>
              <a:rPr lang="en-US" altLang="zh-CN" sz="1800" dirty="0">
                <a:solidFill>
                  <a:schemeClr val="bg1"/>
                </a:solidFill>
              </a:rPr>
              <a:t>home</a:t>
            </a:r>
            <a:r>
              <a:rPr lang="zh-CN" altLang="en-US" sz="1800" dirty="0">
                <a:solidFill>
                  <a:schemeClr val="bg1"/>
                </a:solidFill>
              </a:rPr>
              <a:t>目录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useradd</a:t>
            </a:r>
            <a:r>
              <a:rPr lang="en-US" altLang="zh-CN" sz="1800" dirty="0">
                <a:solidFill>
                  <a:schemeClr val="bg1"/>
                </a:solidFill>
              </a:rPr>
              <a:t> -e 04/05/13 </a:t>
            </a:r>
            <a:r>
              <a:rPr lang="en-US" altLang="zh-CN" sz="1800" dirty="0" err="1">
                <a:solidFill>
                  <a:schemeClr val="bg1"/>
                </a:solidFill>
              </a:rPr>
              <a:t>fxxk</a:t>
            </a:r>
            <a:r>
              <a:rPr lang="en-US" altLang="zh-CN" sz="1800" dirty="0">
                <a:solidFill>
                  <a:schemeClr val="bg1"/>
                </a:solidFill>
              </a:rPr>
              <a:t>                #</a:t>
            </a:r>
            <a:r>
              <a:rPr lang="zh-CN" altLang="en-US" sz="1800" dirty="0">
                <a:solidFill>
                  <a:schemeClr val="bg1"/>
                </a:solidFill>
              </a:rPr>
              <a:t>添加用户，并给用户设置有效期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chown test:test /home/test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 一般</a:t>
            </a:r>
            <a:r>
              <a:rPr lang="en-US" altLang="zh-CN" sz="1800" dirty="0" err="1">
                <a:solidFill>
                  <a:schemeClr val="bg1"/>
                </a:solidFill>
              </a:rPr>
              <a:t>linux</a:t>
            </a:r>
            <a:r>
              <a:rPr lang="zh-CN" altLang="en-US" sz="1800" dirty="0">
                <a:solidFill>
                  <a:schemeClr val="bg1"/>
                </a:solidFill>
              </a:rPr>
              <a:t>初始用户</a:t>
            </a:r>
            <a:r>
              <a:rPr lang="en-US" altLang="zh-CN" sz="1800" dirty="0" err="1">
                <a:solidFill>
                  <a:schemeClr val="bg1"/>
                </a:solidFill>
              </a:rPr>
              <a:t>uid</a:t>
            </a:r>
            <a:r>
              <a:rPr lang="zh-CN" altLang="en-US" sz="1800" dirty="0">
                <a:solidFill>
                  <a:schemeClr val="bg1"/>
                </a:solidFill>
              </a:rPr>
              <a:t>从</a:t>
            </a:r>
            <a:r>
              <a:rPr lang="en-US" altLang="zh-CN" sz="1800" dirty="0">
                <a:solidFill>
                  <a:schemeClr val="bg1"/>
                </a:solidFill>
              </a:rPr>
              <a:t>0</a:t>
            </a:r>
            <a:r>
              <a:rPr lang="zh-CN" altLang="en-US" sz="1800" dirty="0">
                <a:solidFill>
                  <a:schemeClr val="bg1"/>
                </a:solidFill>
              </a:rPr>
              <a:t>到</a:t>
            </a:r>
            <a:r>
              <a:rPr lang="en-US" altLang="zh-CN" sz="1800" dirty="0">
                <a:solidFill>
                  <a:schemeClr val="bg1"/>
                </a:solidFill>
              </a:rPr>
              <a:t>499</a:t>
            </a:r>
            <a:r>
              <a:rPr lang="zh-CN" altLang="en-US" sz="1800" dirty="0">
                <a:solidFill>
                  <a:schemeClr val="bg1"/>
                </a:solidFill>
              </a:rPr>
              <a:t>之间的值留给</a:t>
            </a:r>
            <a:r>
              <a:rPr lang="en-US" altLang="zh-CN" sz="1800" dirty="0">
                <a:solidFill>
                  <a:schemeClr val="bg1"/>
                </a:solidFill>
              </a:rPr>
              <a:t>bin</a:t>
            </a:r>
            <a:r>
              <a:rPr lang="zh-CN" altLang="en-US" sz="1800" dirty="0">
                <a:solidFill>
                  <a:schemeClr val="bg1"/>
                </a:solidFill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</a:rPr>
              <a:t>mail</a:t>
            </a:r>
            <a:r>
              <a:rPr lang="zh-CN" altLang="en-US" sz="1800" dirty="0">
                <a:solidFill>
                  <a:schemeClr val="bg1"/>
                </a:solidFill>
              </a:rPr>
              <a:t>这样的系统账号</a:t>
            </a:r>
            <a:r>
              <a:rPr lang="en-US" altLang="zh-CN" sz="1800" dirty="0">
                <a:solidFill>
                  <a:schemeClr val="bg1"/>
                </a:solidFill>
              </a:rPr>
              <a:t>,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id</a:t>
            </a:r>
            <a:r>
              <a:rPr lang="zh-CN" altLang="en-US" sz="1800" dirty="0">
                <a:solidFill>
                  <a:schemeClr val="bg1"/>
                </a:solidFill>
              </a:rPr>
              <a:t>值最好大于</a:t>
            </a:r>
            <a:r>
              <a:rPr lang="en-US" altLang="zh-CN" sz="1800" dirty="0">
                <a:solidFill>
                  <a:schemeClr val="bg1"/>
                </a:solidFill>
              </a:rPr>
              <a:t>500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useradd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caojh</a:t>
            </a:r>
            <a:r>
              <a:rPr lang="en-US" altLang="zh-CN" sz="1800" dirty="0">
                <a:solidFill>
                  <a:schemeClr val="bg1"/>
                </a:solidFill>
              </a:rPr>
              <a:t> -u 544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</a:t>
            </a:r>
            <a:r>
              <a:rPr lang="zh-CN" altLang="en-US" sz="1800" dirty="0">
                <a:solidFill>
                  <a:schemeClr val="bg1"/>
                </a:solidFill>
              </a:rPr>
              <a:t>无法登录，且其用户目录至</a:t>
            </a:r>
            <a:r>
              <a:rPr lang="en-US" altLang="zh-CN" sz="1800" dirty="0">
                <a:solidFill>
                  <a:schemeClr val="bg1"/>
                </a:solidFill>
              </a:rPr>
              <a:t>/var/ftp/service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useradd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zcx</a:t>
            </a:r>
            <a:r>
              <a:rPr lang="en-US" altLang="zh-CN" sz="1800" dirty="0">
                <a:solidFill>
                  <a:schemeClr val="bg1"/>
                </a:solidFill>
              </a:rPr>
              <a:t>  -d /var/ftp/service -s /</a:t>
            </a:r>
            <a:r>
              <a:rPr lang="en-US" altLang="zh-CN" sz="1800" dirty="0" err="1">
                <a:solidFill>
                  <a:schemeClr val="bg1"/>
                </a:solidFill>
              </a:rPr>
              <a:t>sbin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</a:rPr>
              <a:t>nologin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 新创建一个</a:t>
            </a:r>
            <a:r>
              <a:rPr lang="en-US" altLang="zh-CN" sz="1800" dirty="0">
                <a:solidFill>
                  <a:schemeClr val="bg1"/>
                </a:solidFill>
              </a:rPr>
              <a:t>oracle</a:t>
            </a:r>
            <a:r>
              <a:rPr lang="zh-CN" altLang="en-US" sz="1800" dirty="0">
                <a:solidFill>
                  <a:schemeClr val="bg1"/>
                </a:solidFill>
              </a:rPr>
              <a:t>用户，这初始属于</a:t>
            </a:r>
            <a:r>
              <a:rPr lang="en-US" altLang="zh-CN" sz="1800" dirty="0" err="1">
                <a:solidFill>
                  <a:schemeClr val="bg1"/>
                </a:solidFill>
              </a:rPr>
              <a:t>oinstall</a:t>
            </a:r>
            <a:r>
              <a:rPr lang="zh-CN" altLang="en-US" sz="1800" dirty="0">
                <a:solidFill>
                  <a:schemeClr val="bg1"/>
                </a:solidFill>
              </a:rPr>
              <a:t>组，且同时让他也属于</a:t>
            </a:r>
            <a:r>
              <a:rPr lang="en-US" altLang="zh-CN" sz="1800" dirty="0">
                <a:solidFill>
                  <a:schemeClr val="bg1"/>
                </a:solidFill>
              </a:rPr>
              <a:t>dba</a:t>
            </a:r>
            <a:r>
              <a:rPr lang="zh-CN" altLang="en-US" sz="1800" dirty="0">
                <a:solidFill>
                  <a:schemeClr val="bg1"/>
                </a:solidFill>
              </a:rPr>
              <a:t>组。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useradd</a:t>
            </a:r>
            <a:r>
              <a:rPr lang="en-US" altLang="zh-CN" sz="1800" dirty="0">
                <a:solidFill>
                  <a:schemeClr val="bg1"/>
                </a:solidFill>
              </a:rPr>
              <a:t> oracle -g </a:t>
            </a:r>
            <a:r>
              <a:rPr lang="en-US" altLang="zh-CN" sz="1800" dirty="0" err="1">
                <a:solidFill>
                  <a:schemeClr val="bg1"/>
                </a:solidFill>
              </a:rPr>
              <a:t>oinstall</a:t>
            </a:r>
            <a:r>
              <a:rPr lang="en-US" altLang="zh-CN" sz="1800" dirty="0">
                <a:solidFill>
                  <a:schemeClr val="bg1"/>
                </a:solidFill>
              </a:rPr>
              <a:t> -G dba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</a:t>
            </a:r>
            <a:r>
              <a:rPr lang="zh-CN" altLang="en-US" sz="1800" dirty="0">
                <a:solidFill>
                  <a:schemeClr val="bg1"/>
                </a:solidFill>
              </a:rPr>
              <a:t>创建一个新用户 </a:t>
            </a:r>
            <a:r>
              <a:rPr lang="en-US" altLang="zh-CN" sz="1800" dirty="0">
                <a:solidFill>
                  <a:schemeClr val="bg1"/>
                </a:solidFill>
              </a:rPr>
              <a:t>webmaster</a:t>
            </a:r>
            <a:r>
              <a:rPr lang="zh-CN" altLang="en-US" sz="1800" dirty="0">
                <a:solidFill>
                  <a:schemeClr val="bg1"/>
                </a:solidFill>
              </a:rPr>
              <a:t>，不创建用户自家目录，指定登录目录 </a:t>
            </a:r>
            <a:r>
              <a:rPr lang="en-US" altLang="zh-CN" sz="1800" dirty="0">
                <a:solidFill>
                  <a:schemeClr val="bg1"/>
                </a:solidFill>
              </a:rPr>
              <a:t>/www</a:t>
            </a:r>
            <a:r>
              <a:rPr lang="zh-CN" altLang="en-US" sz="1800" dirty="0">
                <a:solidFill>
                  <a:schemeClr val="bg1"/>
                </a:solidFill>
              </a:rPr>
              <a:t>，同时加入 </a:t>
            </a:r>
            <a:r>
              <a:rPr lang="en-US" altLang="zh-CN" sz="1800" dirty="0">
                <a:solidFill>
                  <a:schemeClr val="bg1"/>
                </a:solidFill>
              </a:rPr>
              <a:t>apache </a:t>
            </a:r>
            <a:r>
              <a:rPr lang="zh-CN" altLang="en-US" sz="1800" dirty="0">
                <a:solidFill>
                  <a:schemeClr val="bg1"/>
                </a:solidFill>
              </a:rPr>
              <a:t>附加组中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useradd</a:t>
            </a:r>
            <a:r>
              <a:rPr lang="en-US" altLang="zh-CN" sz="1800" dirty="0">
                <a:solidFill>
                  <a:schemeClr val="bg1"/>
                </a:solidFill>
              </a:rPr>
              <a:t> -d /www -M -G apache webmaster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zh-CN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userdel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userdel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/>
              <a:t>]</a:t>
            </a:r>
            <a:r>
              <a:rPr lang="zh-CN" altLang="en-US" dirty="0"/>
              <a:t>  </a:t>
            </a:r>
            <a:r>
              <a:rPr lang="en-US" altLang="zh-CN" dirty="0"/>
              <a:t>[</a:t>
            </a:r>
            <a:r>
              <a:rPr lang="zh-CN" altLang="en-US" dirty="0"/>
              <a:t>用户名</a:t>
            </a:r>
            <a:r>
              <a:rPr lang="en-US" altLang="zh-CN" dirty="0"/>
              <a:t>]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-r     </a:t>
            </a:r>
            <a:r>
              <a:rPr lang="zh-CN" altLang="en-US" dirty="0"/>
              <a:t>使 用 者 目 录 下 的 档 案 一 并 移 除 。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       在 其 他 位 置 上 的 档 案 也 将 一 一 找 出 并 删 除 。</a:t>
            </a:r>
            <a:endParaRPr lang="en-US" altLang="zh-CN" dirty="0"/>
          </a:p>
          <a:p>
            <a:pPr marL="457200" lvl="1" indent="0">
              <a:buNone/>
            </a:pPr>
            <a:r>
              <a:rPr kumimoji="1" lang="zh-CN" altLang="en-US" dirty="0"/>
              <a:t>档案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   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/passwd - </a:t>
            </a:r>
            <a:r>
              <a:rPr kumimoji="1" lang="zh-CN" altLang="en-US" dirty="0"/>
              <a:t>使 用 者 帐 号 资 料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   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/shadow - </a:t>
            </a:r>
            <a:r>
              <a:rPr kumimoji="1" lang="zh-CN" altLang="en-US" dirty="0"/>
              <a:t>使 用 者 帐 号 资 讯 加 密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   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/group - </a:t>
            </a:r>
            <a:r>
              <a:rPr kumimoji="1" lang="zh-CN" altLang="en-US" dirty="0"/>
              <a:t>群 组 资 讯</a:t>
            </a:r>
            <a:endParaRPr kumimoji="1" lang="zh-CN" altLang="en-US" dirty="0"/>
          </a:p>
          <a:p>
            <a:pPr marL="457200" lvl="1" indent="0">
              <a:buNone/>
            </a:pP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警告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   </a:t>
            </a:r>
            <a:r>
              <a:rPr kumimoji="1" lang="en-US" altLang="zh-CN" dirty="0" err="1"/>
              <a:t>userdel</a:t>
            </a:r>
            <a:r>
              <a:rPr kumimoji="1" lang="en-US" altLang="zh-CN" dirty="0"/>
              <a:t>  </a:t>
            </a:r>
            <a:r>
              <a:rPr kumimoji="1" lang="zh-CN" altLang="en-US" dirty="0"/>
              <a:t>不  允 许 你 移 除 正 在线 上 的 使 用 者 帐 号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基本命令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[</a:t>
            </a:r>
            <a:r>
              <a:rPr kumimoji="1" lang="zh-CN" altLang="en-US" dirty="0"/>
              <a:t>查看系统信息</a:t>
            </a:r>
            <a:r>
              <a:rPr kumimoji="1" lang="en-US" altLang="zh-CN" dirty="0"/>
              <a:t>]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/>
              <a:t>用法：</a:t>
            </a:r>
            <a:r>
              <a:rPr lang="en-US" altLang="zh-CN" sz="2000" b="1" dirty="0" err="1"/>
              <a:t>uname</a:t>
            </a:r>
            <a:r>
              <a:rPr lang="en-US" altLang="zh-CN" sz="2000" b="1" dirty="0"/>
              <a:t> [</a:t>
            </a:r>
            <a:r>
              <a:rPr lang="zh-CN" altLang="en-US" sz="2000" b="1" dirty="0"/>
              <a:t>选项</a:t>
            </a:r>
            <a:r>
              <a:rPr lang="en-US" altLang="zh-CN" sz="2000" b="1" dirty="0"/>
              <a:t>]...</a:t>
            </a:r>
            <a:br>
              <a:rPr lang="en-US" altLang="zh-CN" sz="2000" b="1" dirty="0"/>
            </a:br>
            <a:r>
              <a:rPr lang="zh-CN" altLang="en-US" sz="2000" b="1" dirty="0"/>
              <a:t>输出一组系统信息。如果不跟随选项，则视为只附加</a:t>
            </a:r>
            <a:r>
              <a:rPr lang="en-US" altLang="zh-CN" sz="2000" b="1" dirty="0"/>
              <a:t>-s </a:t>
            </a:r>
            <a:r>
              <a:rPr lang="zh-CN" altLang="en-US" sz="2000" b="1" dirty="0"/>
              <a:t>选项</a:t>
            </a:r>
            <a:br>
              <a:rPr lang="zh-CN" altLang="en-US" sz="2000" dirty="0"/>
            </a:b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-a, --all                     </a:t>
            </a:r>
            <a:r>
              <a:rPr lang="zh-CN" altLang="en-US" sz="2000" dirty="0"/>
              <a:t>     以如下次序输出所有信息。其中若</a:t>
            </a:r>
            <a:r>
              <a:rPr lang="en-US" altLang="zh-CN" sz="2000" dirty="0"/>
              <a:t>-p </a:t>
            </a:r>
            <a:r>
              <a:rPr lang="zh-CN" altLang="en-US" sz="2000" dirty="0"/>
              <a:t>和</a:t>
            </a:r>
            <a:br>
              <a:rPr lang="zh-CN" altLang="en-US" sz="2000" dirty="0"/>
            </a:br>
            <a:r>
              <a:rPr lang="zh-CN" altLang="en-US" sz="2000" dirty="0"/>
              <a:t>                                         </a:t>
            </a:r>
            <a:r>
              <a:rPr lang="en-US" altLang="zh-CN" sz="2000" dirty="0"/>
              <a:t>-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的探测结果不可知则被省略：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-s, --kernel-name      </a:t>
            </a:r>
            <a:r>
              <a:rPr lang="zh-CN" altLang="en-US" sz="2000" dirty="0"/>
              <a:t>    输出内核名称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-n, --</a:t>
            </a:r>
            <a:r>
              <a:rPr lang="en-US" altLang="zh-CN" sz="2000" dirty="0" err="1"/>
              <a:t>nodename</a:t>
            </a:r>
            <a:r>
              <a:rPr lang="en-US" altLang="zh-CN" sz="2000" dirty="0"/>
              <a:t>          </a:t>
            </a:r>
            <a:r>
              <a:rPr lang="zh-CN" altLang="en-US" sz="2000" dirty="0"/>
              <a:t>   输出网络节点上的主机名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-r, --kernel-release     </a:t>
            </a:r>
            <a:r>
              <a:rPr lang="zh-CN" altLang="en-US" sz="2000" dirty="0"/>
              <a:t>   输出内核发行号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-v, --kernel-version     </a:t>
            </a:r>
            <a:r>
              <a:rPr lang="zh-CN" altLang="en-US" sz="2000" dirty="0"/>
              <a:t>  输出内核版本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-m, --machine             </a:t>
            </a:r>
            <a:r>
              <a:rPr lang="zh-CN" altLang="en-US" sz="2000" dirty="0"/>
              <a:t>  输出主机的硬件架构名称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-p, --processor            </a:t>
            </a:r>
            <a:r>
              <a:rPr lang="zh-CN" altLang="en-US" sz="2000" dirty="0"/>
              <a:t>  输出处理器类型或</a:t>
            </a:r>
            <a:r>
              <a:rPr lang="en-US" altLang="zh-CN" sz="2000" dirty="0"/>
              <a:t>"unknown"</a:t>
            </a:r>
            <a:br>
              <a:rPr lang="en-US" altLang="zh-CN" sz="2000" dirty="0"/>
            </a:br>
            <a:r>
              <a:rPr lang="en-US" altLang="zh-CN" sz="2000" dirty="0"/>
              <a:t>  -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--hardware-platform       </a:t>
            </a:r>
            <a:r>
              <a:rPr lang="zh-CN" altLang="en-US" sz="2000" dirty="0"/>
              <a:t>输出硬件平台或</a:t>
            </a:r>
            <a:r>
              <a:rPr lang="en-US" altLang="zh-CN" sz="2000" dirty="0"/>
              <a:t>"unknown"</a:t>
            </a:r>
            <a:br>
              <a:rPr lang="en-US" altLang="zh-CN" sz="2000" dirty="0"/>
            </a:br>
            <a:r>
              <a:rPr lang="en-US" altLang="zh-CN" sz="2000" dirty="0"/>
              <a:t>  -o, --operating-system        </a:t>
            </a:r>
            <a:r>
              <a:rPr lang="zh-CN" altLang="en-US" sz="2000" dirty="0"/>
              <a:t>输出操作系统名称</a:t>
            </a:r>
            <a:br>
              <a:rPr lang="zh-CN" altLang="en-US" sz="2000" dirty="0"/>
            </a:br>
            <a:endParaRPr kumimoji="1" lang="zh-CN" altLang="en-US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 err="1"/>
              <a:t>userdel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userdel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fxxk</a:t>
            </a:r>
            <a:r>
              <a:rPr lang="en-US" altLang="zh-CN" sz="1800" dirty="0">
                <a:solidFill>
                  <a:schemeClr val="bg1"/>
                </a:solidFill>
              </a:rPr>
              <a:t>       #</a:t>
            </a:r>
            <a:r>
              <a:rPr lang="zh-CN" altLang="en-US" sz="1800" dirty="0">
                <a:solidFill>
                  <a:schemeClr val="bg1"/>
                </a:solidFill>
              </a:rPr>
              <a:t>删除用户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userdel</a:t>
            </a:r>
            <a:r>
              <a:rPr lang="en-US" altLang="zh-CN" sz="1800" dirty="0">
                <a:solidFill>
                  <a:schemeClr val="bg1"/>
                </a:solidFill>
              </a:rPr>
              <a:t> -r </a:t>
            </a:r>
            <a:r>
              <a:rPr lang="en-US" altLang="zh-CN" sz="1800" dirty="0" err="1">
                <a:solidFill>
                  <a:schemeClr val="bg1"/>
                </a:solidFill>
              </a:rPr>
              <a:t>hao</a:t>
            </a:r>
            <a:r>
              <a:rPr lang="en-US" altLang="zh-CN" sz="1800" dirty="0">
                <a:solidFill>
                  <a:schemeClr val="bg1"/>
                </a:solidFill>
              </a:rPr>
              <a:t>     #</a:t>
            </a:r>
            <a:r>
              <a:rPr lang="zh-CN" altLang="en-US" sz="1800" dirty="0">
                <a:solidFill>
                  <a:schemeClr val="bg1"/>
                </a:solidFill>
              </a:rPr>
              <a:t>删除用户，并且删除用户</a:t>
            </a:r>
            <a:r>
              <a:rPr lang="en-US" altLang="zh-CN" sz="1800" dirty="0">
                <a:solidFill>
                  <a:schemeClr val="bg1"/>
                </a:solidFill>
              </a:rPr>
              <a:t>home</a:t>
            </a:r>
            <a:r>
              <a:rPr lang="zh-CN" altLang="en-US" sz="1800" dirty="0">
                <a:solidFill>
                  <a:schemeClr val="bg1"/>
                </a:solidFill>
              </a:rPr>
              <a:t>目录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usermod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usermode</a:t>
            </a:r>
            <a:r>
              <a:rPr kumimoji="1" lang="zh-CN" altLang="en-US" dirty="0"/>
              <a:t> 修改用户权限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>
                <a:hlinkClick r:id="rId1"/>
              </a:rPr>
              <a:t>查看文件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 err="1"/>
              <a:t>usermod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root@bogon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usermod</a:t>
            </a:r>
            <a:r>
              <a:rPr lang="en-US" altLang="zh-CN" sz="1800" dirty="0">
                <a:solidFill>
                  <a:schemeClr val="bg1"/>
                </a:solidFill>
              </a:rPr>
              <a:t> -a -G </a:t>
            </a:r>
            <a:r>
              <a:rPr lang="en-US" altLang="zh-CN" sz="1800" dirty="0" err="1">
                <a:solidFill>
                  <a:schemeClr val="bg1"/>
                </a:solidFill>
              </a:rPr>
              <a:t>groupA</a:t>
            </a:r>
            <a:r>
              <a:rPr lang="en-US" altLang="zh-CN" sz="1800" dirty="0">
                <a:solidFill>
                  <a:schemeClr val="bg1"/>
                </a:solidFill>
              </a:rPr>
              <a:t> user   #</a:t>
            </a:r>
            <a:r>
              <a:rPr lang="zh-CN" altLang="en-US" sz="1800" dirty="0">
                <a:solidFill>
                  <a:schemeClr val="bg1"/>
                </a:solidFill>
              </a:rPr>
              <a:t>将用户</a:t>
            </a:r>
            <a:r>
              <a:rPr lang="en-US" altLang="zh-CN" sz="1800" dirty="0">
                <a:solidFill>
                  <a:schemeClr val="bg1"/>
                </a:solidFill>
              </a:rPr>
              <a:t>user</a:t>
            </a:r>
            <a:r>
              <a:rPr lang="zh-CN" altLang="en-US" sz="1800" dirty="0">
                <a:solidFill>
                  <a:schemeClr val="bg1"/>
                </a:solidFill>
              </a:rPr>
              <a:t>添加到用户组</a:t>
            </a:r>
            <a:r>
              <a:rPr lang="en-US" altLang="zh-CN" sz="1800" dirty="0" err="1">
                <a:solidFill>
                  <a:schemeClr val="bg1"/>
                </a:solidFill>
              </a:rPr>
              <a:t>groupA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zh-CN" altLang="en-US" sz="1800" dirty="0">
                <a:solidFill>
                  <a:schemeClr val="bg1"/>
                </a:solidFill>
              </a:rPr>
              <a:t>中，同时不离开其他用户组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root@bogon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usermod</a:t>
            </a:r>
            <a:r>
              <a:rPr lang="en-US" altLang="zh-CN" sz="1800" dirty="0">
                <a:solidFill>
                  <a:schemeClr val="bg1"/>
                </a:solidFill>
              </a:rPr>
              <a:t> -u 777 tank            </a:t>
            </a:r>
            <a:r>
              <a:rPr lang="zh-CN" altLang="en-US" sz="1800" dirty="0">
                <a:solidFill>
                  <a:schemeClr val="bg1"/>
                </a:solidFill>
              </a:rPr>
              <a:t>  </a:t>
            </a: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改变用户的</a:t>
            </a:r>
            <a:r>
              <a:rPr lang="en-US" altLang="zh-CN" sz="1800" dirty="0" err="1">
                <a:solidFill>
                  <a:schemeClr val="bg1"/>
                </a:solidFill>
              </a:rPr>
              <a:t>uid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root@bogon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usermod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slackware</a:t>
            </a:r>
            <a:r>
              <a:rPr lang="en-US" altLang="zh-CN" sz="1800" dirty="0">
                <a:solidFill>
                  <a:schemeClr val="bg1"/>
                </a:solidFill>
              </a:rPr>
              <a:t> -a -G admins 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给</a:t>
            </a:r>
            <a:r>
              <a:rPr lang="en-US" altLang="zh-CN" sz="1800" dirty="0" err="1">
                <a:solidFill>
                  <a:schemeClr val="bg1"/>
                </a:solidFill>
              </a:rPr>
              <a:t>slackware</a:t>
            </a:r>
            <a:r>
              <a:rPr lang="zh-CN" altLang="en-US" sz="1800" dirty="0">
                <a:solidFill>
                  <a:schemeClr val="bg1"/>
                </a:solidFill>
              </a:rPr>
              <a:t>添加附加组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root@bogon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usermod</a:t>
            </a:r>
            <a:r>
              <a:rPr lang="en-US" altLang="zh-CN" sz="1800" dirty="0">
                <a:solidFill>
                  <a:schemeClr val="bg1"/>
                </a:solidFill>
              </a:rPr>
              <a:t> -u user1  user2        </a:t>
            </a:r>
            <a:r>
              <a:rPr lang="zh-CN" altLang="en-US" sz="1800" dirty="0">
                <a:solidFill>
                  <a:schemeClr val="bg1"/>
                </a:solidFill>
              </a:rPr>
              <a:t>       </a:t>
            </a: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把</a:t>
            </a:r>
            <a:r>
              <a:rPr lang="en-US" altLang="zh-CN" sz="1800" dirty="0">
                <a:solidFill>
                  <a:schemeClr val="bg1"/>
                </a:solidFill>
              </a:rPr>
              <a:t>user2 </a:t>
            </a:r>
            <a:r>
              <a:rPr lang="zh-CN" altLang="en-US" sz="1800" dirty="0">
                <a:solidFill>
                  <a:schemeClr val="bg1"/>
                </a:solidFill>
              </a:rPr>
              <a:t>改成</a:t>
            </a:r>
            <a:r>
              <a:rPr lang="en-US" altLang="zh-CN" sz="1800" dirty="0">
                <a:solidFill>
                  <a:schemeClr val="bg1"/>
                </a:solidFill>
              </a:rPr>
              <a:t>user1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chage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chage</a:t>
            </a:r>
            <a:r>
              <a:rPr lang="zh-CN" altLang="en-US" dirty="0"/>
              <a:t>：密码失效是通过此命令来管理的。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　　参数意思：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-m </a:t>
            </a:r>
            <a:r>
              <a:rPr lang="zh-CN" altLang="en-US" dirty="0"/>
              <a:t>密码可更改的最小天数。为零时代表任何时候都可以更改密码。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-M </a:t>
            </a:r>
            <a:r>
              <a:rPr lang="zh-CN" altLang="en-US" dirty="0"/>
              <a:t>密码保持有效的最大天数。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-W </a:t>
            </a:r>
            <a:r>
              <a:rPr lang="zh-CN" altLang="en-US" dirty="0"/>
              <a:t>用户密码到期前，提前收到警告信息的天数。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-E </a:t>
            </a:r>
            <a:r>
              <a:rPr lang="zh-CN" altLang="en-US" dirty="0"/>
              <a:t>帐号到期的日期。过了这天，此帐号将不可用。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-d </a:t>
            </a:r>
            <a:r>
              <a:rPr lang="zh-CN" altLang="en-US" dirty="0"/>
              <a:t>上一次更改的日期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-I </a:t>
            </a:r>
            <a:r>
              <a:rPr lang="zh-CN" altLang="en-US" dirty="0"/>
              <a:t>停滞时期。如果一个密码已过期这些天，那么此帐号将不可用。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-l </a:t>
            </a:r>
            <a:r>
              <a:rPr lang="zh-CN" altLang="en-US" dirty="0"/>
              <a:t>例出当前的设置。由非特权用户来确定他们的密码或帐号何时过期。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 err="1"/>
              <a:t>chage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chage</a:t>
            </a:r>
            <a:r>
              <a:rPr lang="en-US" altLang="zh-CN" sz="1800" dirty="0">
                <a:solidFill>
                  <a:schemeClr val="bg1"/>
                </a:solidFill>
              </a:rPr>
              <a:t> -l </a:t>
            </a:r>
            <a:r>
              <a:rPr lang="en-US" altLang="zh-CN" sz="1800" dirty="0" err="1">
                <a:solidFill>
                  <a:schemeClr val="bg1"/>
                </a:solidFill>
              </a:rPr>
              <a:t>zhangy</a:t>
            </a:r>
            <a:r>
              <a:rPr lang="en-US" altLang="zh-CN" sz="1800" dirty="0">
                <a:solidFill>
                  <a:schemeClr val="bg1"/>
                </a:solidFill>
              </a:rPr>
              <a:t>      #</a:t>
            </a:r>
            <a:r>
              <a:rPr lang="zh-CN" altLang="en-US" sz="1800" dirty="0">
                <a:solidFill>
                  <a:schemeClr val="bg1"/>
                </a:solidFill>
              </a:rPr>
              <a:t>查看用户密码设定情况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chage</a:t>
            </a:r>
            <a:r>
              <a:rPr lang="en-US" altLang="zh-CN" sz="1800" dirty="0">
                <a:solidFill>
                  <a:schemeClr val="bg1"/>
                </a:solidFill>
              </a:rPr>
              <a:t> -E '2014-09-30' test  # test</a:t>
            </a:r>
            <a:r>
              <a:rPr lang="zh-CN" altLang="en-US" sz="1800" dirty="0">
                <a:solidFill>
                  <a:schemeClr val="bg1"/>
                </a:solidFill>
              </a:rPr>
              <a:t>这个账号的有效期是</a:t>
            </a:r>
            <a:r>
              <a:rPr lang="en-US" altLang="zh-CN" sz="1800" dirty="0">
                <a:solidFill>
                  <a:schemeClr val="bg1"/>
                </a:solidFill>
              </a:rPr>
              <a:t>2014-09-30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chage</a:t>
            </a:r>
            <a:r>
              <a:rPr lang="en-US" altLang="zh-CN" sz="1800" dirty="0">
                <a:solidFill>
                  <a:schemeClr val="bg1"/>
                </a:solidFill>
              </a:rPr>
              <a:t> -d `date +%Y-%m-%d` username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id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显示指定用户或当前用户</a:t>
            </a:r>
            <a:r>
              <a:rPr lang="en-US" altLang="zh-CN" dirty="0"/>
              <a:t>(</a:t>
            </a:r>
            <a:r>
              <a:rPr lang="zh-CN" altLang="en-US" dirty="0"/>
              <a:t>当未指定用户时</a:t>
            </a:r>
            <a:r>
              <a:rPr lang="en-US" altLang="zh-CN" dirty="0"/>
              <a:t>)</a:t>
            </a:r>
            <a:r>
              <a:rPr lang="zh-CN" altLang="en-US" dirty="0"/>
              <a:t>的用户与组信息。</a:t>
            </a:r>
            <a:br>
              <a:rPr lang="zh-CN" altLang="en-US" dirty="0"/>
            </a:br>
            <a:endParaRPr lang="en-US" altLang="zh-CN" dirty="0"/>
          </a:p>
          <a:p>
            <a:r>
              <a:rPr lang="zh-CN" altLang="en-US" dirty="0"/>
              <a:t>用法：</a:t>
            </a:r>
            <a:r>
              <a:rPr lang="en-US" altLang="zh-CN" dirty="0"/>
              <a:t>id [</a:t>
            </a:r>
            <a:r>
              <a:rPr lang="zh-CN" altLang="en-US" dirty="0"/>
              <a:t>选项</a:t>
            </a:r>
            <a:r>
              <a:rPr lang="en-US" altLang="zh-CN" dirty="0"/>
              <a:t>]... [</a:t>
            </a:r>
            <a:r>
              <a:rPr lang="zh-CN" altLang="en-US" dirty="0"/>
              <a:t>用户名</a:t>
            </a:r>
            <a:r>
              <a:rPr lang="en-US" altLang="zh-CN" dirty="0"/>
              <a:t>]</a:t>
            </a:r>
            <a:br>
              <a:rPr lang="zh-CN" altLang="en-US" dirty="0"/>
            </a:br>
            <a:r>
              <a:rPr lang="zh-CN" altLang="en-US" dirty="0"/>
              <a:t> 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-a                    </a:t>
            </a:r>
            <a:r>
              <a:rPr lang="zh-CN" altLang="en-US" dirty="0"/>
              <a:t>      忽略，仅为与其他版本相兼容而设计</a:t>
            </a:r>
            <a:br>
              <a:rPr lang="zh-CN" altLang="en-US" dirty="0"/>
            </a:br>
            <a:r>
              <a:rPr lang="zh-CN" altLang="en-US" dirty="0"/>
              <a:t>  </a:t>
            </a:r>
            <a:r>
              <a:rPr lang="en-US" altLang="zh-CN" dirty="0"/>
              <a:t>-Z, --context         </a:t>
            </a:r>
            <a:r>
              <a:rPr lang="zh-CN" altLang="en-US" dirty="0"/>
              <a:t>仅显示当前用户的安全环境</a:t>
            </a:r>
            <a:br>
              <a:rPr lang="zh-CN" altLang="en-US" dirty="0"/>
            </a:br>
            <a:r>
              <a:rPr lang="zh-CN" altLang="en-US" dirty="0"/>
              <a:t>  </a:t>
            </a:r>
            <a:r>
              <a:rPr lang="en-US" altLang="zh-CN" dirty="0"/>
              <a:t>-g, --group           </a:t>
            </a:r>
            <a:r>
              <a:rPr lang="zh-CN" altLang="en-US" dirty="0"/>
              <a:t>仅显示有效的用户组</a:t>
            </a:r>
            <a:r>
              <a:rPr lang="en-US" altLang="zh-CN" dirty="0"/>
              <a:t>ID</a:t>
            </a:r>
            <a:br>
              <a:rPr lang="en-US" altLang="zh-CN" dirty="0"/>
            </a:br>
            <a:r>
              <a:rPr lang="en-US" altLang="zh-CN" dirty="0"/>
              <a:t>  -G, --groups         </a:t>
            </a:r>
            <a:r>
              <a:rPr lang="zh-CN" altLang="en-US" dirty="0"/>
              <a:t>显示所有组的</a:t>
            </a:r>
            <a:r>
              <a:rPr lang="en-US" altLang="zh-CN" dirty="0"/>
              <a:t>ID</a:t>
            </a:r>
            <a:br>
              <a:rPr lang="en-US" altLang="zh-CN" dirty="0"/>
            </a:br>
            <a:r>
              <a:rPr lang="en-US" altLang="zh-CN" dirty="0"/>
              <a:t>  -n, --name            </a:t>
            </a:r>
            <a:r>
              <a:rPr lang="zh-CN" altLang="en-US" dirty="0"/>
              <a:t>显示组名称而非数字，可与</a:t>
            </a:r>
            <a:r>
              <a:rPr lang="en-US" altLang="zh-CN" dirty="0"/>
              <a:t>-</a:t>
            </a:r>
            <a:r>
              <a:rPr lang="en-US" altLang="zh-CN" dirty="0" err="1"/>
              <a:t>ugG</a:t>
            </a:r>
            <a:r>
              <a:rPr lang="en-US" altLang="zh-CN" dirty="0"/>
              <a:t> </a:t>
            </a:r>
            <a:r>
              <a:rPr lang="zh-CN" altLang="en-US" dirty="0"/>
              <a:t>一起使用</a:t>
            </a:r>
            <a:br>
              <a:rPr lang="zh-CN" altLang="en-US" dirty="0"/>
            </a:br>
            <a:r>
              <a:rPr lang="zh-CN" altLang="en-US" dirty="0"/>
              <a:t>  </a:t>
            </a:r>
            <a:r>
              <a:rPr lang="en-US" altLang="zh-CN" dirty="0"/>
              <a:t>-r, --real            </a:t>
            </a:r>
            <a:r>
              <a:rPr lang="zh-CN" altLang="en-US" dirty="0"/>
              <a:t>    显示真实</a:t>
            </a:r>
            <a:r>
              <a:rPr lang="en-US" altLang="zh-CN" dirty="0"/>
              <a:t>ID </a:t>
            </a:r>
            <a:r>
              <a:rPr lang="zh-CN" altLang="en-US" dirty="0"/>
              <a:t>而非有效</a:t>
            </a:r>
            <a:r>
              <a:rPr lang="en-US" altLang="zh-CN" dirty="0"/>
              <a:t>ID</a:t>
            </a:r>
            <a:r>
              <a:rPr lang="zh-CN" altLang="en-US" dirty="0"/>
              <a:t>，与</a:t>
            </a:r>
            <a:r>
              <a:rPr lang="en-US" altLang="zh-CN" dirty="0"/>
              <a:t>-</a:t>
            </a:r>
            <a:r>
              <a:rPr lang="en-US" altLang="zh-CN" dirty="0" err="1"/>
              <a:t>ugG</a:t>
            </a:r>
            <a:r>
              <a:rPr lang="en-US" altLang="zh-CN" dirty="0"/>
              <a:t> </a:t>
            </a:r>
            <a:r>
              <a:rPr lang="zh-CN" altLang="en-US" dirty="0"/>
              <a:t>一起使用</a:t>
            </a:r>
            <a:br>
              <a:rPr lang="zh-CN" altLang="en-US" dirty="0"/>
            </a:br>
            <a:r>
              <a:rPr lang="zh-CN" altLang="en-US" dirty="0"/>
              <a:t>  </a:t>
            </a:r>
            <a:r>
              <a:rPr lang="en-US" altLang="zh-CN" dirty="0"/>
              <a:t>-u, --user            </a:t>
            </a:r>
            <a:r>
              <a:rPr lang="zh-CN" altLang="en-US" dirty="0"/>
              <a:t>  仅显示有效用户</a:t>
            </a:r>
            <a:r>
              <a:rPr lang="en-US" altLang="zh-CN" dirty="0"/>
              <a:t>ID</a:t>
            </a:r>
            <a:br>
              <a:rPr lang="en-US" altLang="zh-CN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如果不附带任何选项，程序会显示一些可供识别用户身份的有用信息。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id  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显示当前用户的信息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uid</a:t>
            </a:r>
            <a:r>
              <a:rPr lang="en-US" altLang="zh-CN" sz="1800" dirty="0">
                <a:solidFill>
                  <a:schemeClr val="bg1"/>
                </a:solidFill>
              </a:rPr>
              <a:t>=0(root) </a:t>
            </a:r>
            <a:r>
              <a:rPr lang="en-US" altLang="zh-CN" sz="1800" dirty="0" err="1">
                <a:solidFill>
                  <a:schemeClr val="bg1"/>
                </a:solidFill>
              </a:rPr>
              <a:t>gid</a:t>
            </a:r>
            <a:r>
              <a:rPr lang="en-US" altLang="zh-CN" sz="1800" dirty="0">
                <a:solidFill>
                  <a:schemeClr val="bg1"/>
                </a:solidFill>
              </a:rPr>
              <a:t>=0(root) </a:t>
            </a:r>
            <a:r>
              <a:rPr lang="zh-CN" altLang="en-US" sz="1800" dirty="0">
                <a:solidFill>
                  <a:schemeClr val="bg1"/>
                </a:solidFill>
              </a:rPr>
              <a:t>组</a:t>
            </a:r>
            <a:r>
              <a:rPr lang="en-US" altLang="zh-CN" sz="1800" dirty="0">
                <a:solidFill>
                  <a:schemeClr val="bg1"/>
                </a:solidFill>
              </a:rPr>
              <a:t>=0(root)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id </a:t>
            </a:r>
            <a:r>
              <a:rPr lang="en-US" altLang="zh-CN" sz="1800" dirty="0" err="1">
                <a:solidFill>
                  <a:schemeClr val="bg1"/>
                </a:solidFill>
              </a:rPr>
              <a:t>zhangy</a:t>
            </a:r>
            <a:r>
              <a:rPr lang="en-US" altLang="zh-CN" sz="1800" dirty="0">
                <a:solidFill>
                  <a:schemeClr val="bg1"/>
                </a:solidFill>
              </a:rPr>
              <a:t>  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 #</a:t>
            </a:r>
            <a:r>
              <a:rPr lang="zh-CN" altLang="en-US" sz="1800" dirty="0">
                <a:solidFill>
                  <a:schemeClr val="bg1"/>
                </a:solidFill>
              </a:rPr>
              <a:t>显示</a:t>
            </a:r>
            <a:r>
              <a:rPr lang="en-US" altLang="zh-CN" sz="1800" dirty="0" err="1">
                <a:solidFill>
                  <a:schemeClr val="bg1"/>
                </a:solidFill>
              </a:rPr>
              <a:t>zhangy</a:t>
            </a:r>
            <a:r>
              <a:rPr lang="zh-CN" altLang="en-US" sz="1800" dirty="0">
                <a:solidFill>
                  <a:schemeClr val="bg1"/>
                </a:solidFill>
              </a:rPr>
              <a:t>的信息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uid</a:t>
            </a:r>
            <a:r>
              <a:rPr lang="en-US" altLang="zh-CN" sz="1800" dirty="0">
                <a:solidFill>
                  <a:schemeClr val="bg1"/>
                </a:solidFill>
              </a:rPr>
              <a:t>=999(</a:t>
            </a:r>
            <a:r>
              <a:rPr lang="en-US" altLang="zh-CN" sz="1800" dirty="0" err="1">
                <a:solidFill>
                  <a:schemeClr val="bg1"/>
                </a:solidFill>
              </a:rPr>
              <a:t>zhangy</a:t>
            </a:r>
            <a:r>
              <a:rPr lang="en-US" altLang="zh-CN" sz="1800" dirty="0">
                <a:solidFill>
                  <a:schemeClr val="bg1"/>
                </a:solidFill>
              </a:rPr>
              <a:t>) </a:t>
            </a:r>
            <a:r>
              <a:rPr lang="en-US" altLang="zh-CN" sz="1800" dirty="0" err="1">
                <a:solidFill>
                  <a:schemeClr val="bg1"/>
                </a:solidFill>
              </a:rPr>
              <a:t>gid</a:t>
            </a:r>
            <a:r>
              <a:rPr lang="en-US" altLang="zh-CN" sz="1800" dirty="0">
                <a:solidFill>
                  <a:schemeClr val="bg1"/>
                </a:solidFill>
              </a:rPr>
              <a:t>=999(</a:t>
            </a:r>
            <a:r>
              <a:rPr lang="en-US" altLang="zh-CN" sz="1800" dirty="0" err="1">
                <a:solidFill>
                  <a:schemeClr val="bg1"/>
                </a:solidFill>
              </a:rPr>
              <a:t>zhangy</a:t>
            </a:r>
            <a:r>
              <a:rPr lang="en-US" altLang="zh-CN" sz="1800" dirty="0">
                <a:solidFill>
                  <a:schemeClr val="bg1"/>
                </a:solidFill>
              </a:rPr>
              <a:t>) </a:t>
            </a:r>
            <a:r>
              <a:rPr lang="zh-CN" altLang="en-US" sz="1800" dirty="0">
                <a:solidFill>
                  <a:schemeClr val="bg1"/>
                </a:solidFill>
              </a:rPr>
              <a:t>组</a:t>
            </a:r>
            <a:r>
              <a:rPr lang="en-US" altLang="zh-CN" sz="1800" dirty="0">
                <a:solidFill>
                  <a:schemeClr val="bg1"/>
                </a:solidFill>
              </a:rPr>
              <a:t>=999(</a:t>
            </a:r>
            <a:r>
              <a:rPr lang="en-US" altLang="zh-CN" sz="1800" dirty="0" err="1">
                <a:solidFill>
                  <a:schemeClr val="bg1"/>
                </a:solidFill>
              </a:rPr>
              <a:t>zhangy</a:t>
            </a:r>
            <a:r>
              <a:rPr lang="en-US" altLang="zh-CN" sz="1800" dirty="0">
                <a:solidFill>
                  <a:schemeClr val="bg1"/>
                </a:solidFill>
              </a:rPr>
              <a:t>)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su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su</a:t>
            </a:r>
            <a:r>
              <a:rPr lang="en-US" altLang="zh-CN" dirty="0"/>
              <a:t> - </a:t>
            </a:r>
            <a:r>
              <a:rPr lang="zh-CN" altLang="en-US" dirty="0"/>
              <a:t>运行替换用户和组标识的</a:t>
            </a:r>
            <a:r>
              <a:rPr lang="en-US" altLang="zh-CN" dirty="0"/>
              <a:t>shell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su</a:t>
            </a:r>
            <a:r>
              <a:rPr lang="en-US" altLang="zh-CN" dirty="0"/>
              <a:t> [OPTION]... [-] [USER [ARG]...] </a:t>
            </a:r>
            <a:r>
              <a:rPr lang="zh-CN" altLang="en-US" dirty="0"/>
              <a:t>  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-, -l, --login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使得</a:t>
            </a:r>
            <a:r>
              <a:rPr lang="en-US" altLang="zh-CN" dirty="0"/>
              <a:t>shell</a:t>
            </a:r>
            <a:r>
              <a:rPr lang="zh-CN" altLang="en-US" dirty="0"/>
              <a:t>为可登录的</a:t>
            </a:r>
            <a:r>
              <a:rPr lang="en-US" altLang="zh-CN" dirty="0"/>
              <a:t>shell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-c, --</a:t>
            </a:r>
            <a:r>
              <a:rPr lang="en-US" altLang="zh-CN" dirty="0" err="1"/>
              <a:t>commmand</a:t>
            </a:r>
            <a:r>
              <a:rPr lang="en-US" altLang="zh-CN" dirty="0"/>
              <a:t>=COMMAND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传递单个</a:t>
            </a:r>
            <a:r>
              <a:rPr lang="en-US" altLang="zh-CN" dirty="0"/>
              <a:t>COMMAND</a:t>
            </a:r>
            <a:r>
              <a:rPr lang="zh-CN" altLang="en-US" dirty="0"/>
              <a:t>给</a:t>
            </a:r>
            <a:r>
              <a:rPr lang="en-US" altLang="zh-CN" dirty="0"/>
              <a:t>-c</a:t>
            </a:r>
            <a:r>
              <a:rPr lang="zh-CN" altLang="en-US" dirty="0"/>
              <a:t>的</a:t>
            </a:r>
            <a:r>
              <a:rPr lang="en-US" altLang="zh-CN" dirty="0"/>
              <a:t>shell.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-f, --fast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传递</a:t>
            </a:r>
            <a:r>
              <a:rPr lang="en-US" altLang="zh-CN" dirty="0"/>
              <a:t>-f</a:t>
            </a:r>
            <a:r>
              <a:rPr lang="zh-CN" altLang="en-US" dirty="0"/>
              <a:t>给</a:t>
            </a:r>
            <a:r>
              <a:rPr lang="en-US" altLang="zh-CN" dirty="0"/>
              <a:t>shell(</a:t>
            </a:r>
            <a:r>
              <a:rPr lang="zh-CN" altLang="en-US" dirty="0"/>
              <a:t>针对</a:t>
            </a:r>
            <a:r>
              <a:rPr lang="en-US" altLang="zh-CN" dirty="0" err="1"/>
              <a:t>csh</a:t>
            </a:r>
            <a:r>
              <a:rPr lang="zh-CN" altLang="en-US" dirty="0"/>
              <a:t>或</a:t>
            </a:r>
            <a:r>
              <a:rPr lang="en-US" altLang="zh-CN" dirty="0" err="1"/>
              <a:t>tcsh</a:t>
            </a:r>
            <a:r>
              <a:rPr lang="en-US" altLang="zh-CN" dirty="0"/>
              <a:t>)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-m, --preserve-environment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不重置环境变量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-p     </a:t>
            </a:r>
            <a:r>
              <a:rPr lang="zh-CN" altLang="en-US" dirty="0"/>
              <a:t>与</a:t>
            </a:r>
            <a:r>
              <a:rPr lang="en-US" altLang="zh-CN" dirty="0"/>
              <a:t>-m</a:t>
            </a:r>
            <a:r>
              <a:rPr lang="zh-CN" altLang="en-US" dirty="0"/>
              <a:t>同</a:t>
            </a:r>
            <a:r>
              <a:rPr lang="en-US" altLang="zh-CN" dirty="0"/>
              <a:t>-s, --shell=SHELL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       </a:t>
            </a:r>
            <a:r>
              <a:rPr lang="zh-CN" altLang="en-US" dirty="0"/>
              <a:t>如果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/shells</a:t>
            </a:r>
            <a:r>
              <a:rPr lang="zh-CN" altLang="en-US" dirty="0"/>
              <a:t>允许</a:t>
            </a:r>
            <a:r>
              <a:rPr lang="en-US" altLang="zh-CN" dirty="0"/>
              <a:t>,</a:t>
            </a:r>
            <a:r>
              <a:rPr lang="zh-CN" altLang="en-US" dirty="0"/>
              <a:t>运行</a:t>
            </a:r>
            <a:r>
              <a:rPr lang="en-US" altLang="zh-CN" dirty="0"/>
              <a:t>SHELL.</a:t>
            </a:r>
            <a:br>
              <a:rPr lang="zh-CN" altLang="en-US" dirty="0"/>
            </a:br>
            <a:br>
              <a:rPr lang="zh-CN" altLang="en-US" dirty="0"/>
            </a:br>
            <a:endParaRPr kumimoji="1"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 err="1"/>
              <a:t>su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su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zhangying</a:t>
            </a:r>
            <a:r>
              <a:rPr lang="en-US" altLang="zh-CN" sz="1800" dirty="0">
                <a:solidFill>
                  <a:schemeClr val="bg1"/>
                </a:solidFill>
              </a:rPr>
              <a:t>              #</a:t>
            </a:r>
            <a:r>
              <a:rPr lang="zh-CN" altLang="en-US" sz="1800" dirty="0">
                <a:solidFill>
                  <a:schemeClr val="bg1"/>
                </a:solidFill>
              </a:rPr>
              <a:t>切换用户，原用户环境变量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su</a:t>
            </a:r>
            <a:r>
              <a:rPr lang="en-US" altLang="zh-CN" sz="1800" dirty="0">
                <a:solidFill>
                  <a:schemeClr val="bg1"/>
                </a:solidFill>
              </a:rPr>
              <a:t> - </a:t>
            </a:r>
            <a:r>
              <a:rPr lang="en-US" altLang="zh-CN" sz="1800" dirty="0" err="1">
                <a:solidFill>
                  <a:schemeClr val="bg1"/>
                </a:solidFill>
              </a:rPr>
              <a:t>zhangying</a:t>
            </a:r>
            <a:r>
              <a:rPr lang="en-US" altLang="zh-CN" sz="1800" dirty="0">
                <a:solidFill>
                  <a:schemeClr val="bg1"/>
                </a:solidFill>
              </a:rPr>
              <a:t>	</a:t>
            </a:r>
            <a:r>
              <a:rPr lang="zh-CN" altLang="en-US" sz="1800" dirty="0">
                <a:solidFill>
                  <a:schemeClr val="bg1"/>
                </a:solidFill>
              </a:rPr>
              <a:t>   </a:t>
            </a: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切换用户，新用户环境变量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su</a:t>
            </a:r>
            <a:r>
              <a:rPr lang="zh-CN" altLang="en-US" sz="1800" dirty="0">
                <a:solidFill>
                  <a:schemeClr val="bg1"/>
                </a:solidFill>
              </a:rPr>
              <a:t>命令和</a:t>
            </a:r>
            <a:r>
              <a:rPr lang="en-US" altLang="zh-CN" sz="1800" dirty="0" err="1">
                <a:solidFill>
                  <a:schemeClr val="bg1"/>
                </a:solidFill>
              </a:rPr>
              <a:t>su</a:t>
            </a:r>
            <a:r>
              <a:rPr lang="en-US" altLang="zh-CN" sz="1800" dirty="0">
                <a:solidFill>
                  <a:schemeClr val="bg1"/>
                </a:solidFill>
              </a:rPr>
              <a:t>-</a:t>
            </a:r>
            <a:r>
              <a:rPr lang="zh-CN" altLang="en-US" sz="1800" dirty="0">
                <a:solidFill>
                  <a:schemeClr val="bg1"/>
                </a:solidFill>
              </a:rPr>
              <a:t>命令最大的本质区别就是：前者只是切换了</a:t>
            </a:r>
            <a:r>
              <a:rPr lang="en-US" altLang="zh-CN" sz="1800" dirty="0">
                <a:solidFill>
                  <a:schemeClr val="bg1"/>
                </a:solidFill>
              </a:rPr>
              <a:t>root</a:t>
            </a:r>
            <a:r>
              <a:rPr lang="zh-CN" altLang="en-US" sz="1800" dirty="0">
                <a:solidFill>
                  <a:schemeClr val="bg1"/>
                </a:solidFill>
              </a:rPr>
              <a:t>身份，但</a:t>
            </a:r>
            <a:r>
              <a:rPr lang="en-US" altLang="zh-CN" sz="1800" dirty="0">
                <a:solidFill>
                  <a:schemeClr val="bg1"/>
                </a:solidFill>
              </a:rPr>
              <a:t>Shell</a:t>
            </a:r>
            <a:r>
              <a:rPr lang="zh-CN" altLang="en-US" sz="1800" dirty="0">
                <a:solidFill>
                  <a:schemeClr val="bg1"/>
                </a:solidFill>
              </a:rPr>
              <a:t>环境仍然是普通用户的</a:t>
            </a:r>
            <a:r>
              <a:rPr lang="en-US" altLang="zh-CN" sz="1800" dirty="0">
                <a:solidFill>
                  <a:schemeClr val="bg1"/>
                </a:solidFill>
              </a:rPr>
              <a:t>Shell</a:t>
            </a:r>
            <a:r>
              <a:rPr lang="zh-CN" altLang="en-US" sz="1800" dirty="0">
                <a:solidFill>
                  <a:schemeClr val="bg1"/>
                </a:solidFill>
              </a:rPr>
              <a:t>；而后者连用户和</a:t>
            </a:r>
            <a:r>
              <a:rPr lang="en-US" altLang="zh-CN" sz="1800" dirty="0">
                <a:solidFill>
                  <a:schemeClr val="bg1"/>
                </a:solidFill>
              </a:rPr>
              <a:t>Shell</a:t>
            </a:r>
            <a:r>
              <a:rPr lang="zh-CN" altLang="en-US" sz="1800" dirty="0">
                <a:solidFill>
                  <a:schemeClr val="bg1"/>
                </a:solidFill>
              </a:rPr>
              <a:t>环境一起切换成</a:t>
            </a:r>
            <a:r>
              <a:rPr lang="en-US" altLang="zh-CN" sz="1800" dirty="0">
                <a:solidFill>
                  <a:schemeClr val="bg1"/>
                </a:solidFill>
              </a:rPr>
              <a:t>root</a:t>
            </a:r>
            <a:r>
              <a:rPr lang="zh-CN" altLang="en-US" sz="1800" dirty="0">
                <a:solidFill>
                  <a:schemeClr val="bg1"/>
                </a:solidFill>
              </a:rPr>
              <a:t>身份了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su</a:t>
            </a:r>
            <a:r>
              <a:rPr lang="en-US" altLang="zh-CN" sz="1800" dirty="0">
                <a:solidFill>
                  <a:schemeClr val="bg1"/>
                </a:solidFill>
              </a:rPr>
              <a:t> - root -c "</a:t>
            </a:r>
            <a:r>
              <a:rPr lang="en-US" altLang="zh-CN" sz="1800" dirty="0" err="1">
                <a:solidFill>
                  <a:schemeClr val="bg1"/>
                </a:solidFill>
              </a:rPr>
              <a:t>useradd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qwe</a:t>
            </a:r>
            <a:r>
              <a:rPr lang="en-US" altLang="zh-CN" sz="1800" dirty="0">
                <a:solidFill>
                  <a:schemeClr val="bg1"/>
                </a:solidFill>
              </a:rPr>
              <a:t>"      # </a:t>
            </a:r>
            <a:r>
              <a:rPr lang="zh-CN" altLang="en-US" sz="1800" dirty="0">
                <a:solidFill>
                  <a:schemeClr val="bg1"/>
                </a:solidFill>
              </a:rPr>
              <a:t>不切换成 </a:t>
            </a:r>
            <a:r>
              <a:rPr lang="en-US" altLang="zh-CN" sz="1800" dirty="0">
                <a:solidFill>
                  <a:schemeClr val="bg1"/>
                </a:solidFill>
              </a:rPr>
              <a:t>root </a:t>
            </a:r>
            <a:r>
              <a:rPr lang="zh-CN" altLang="en-US" sz="1800" dirty="0">
                <a:solidFill>
                  <a:schemeClr val="bg1"/>
                </a:solidFill>
              </a:rPr>
              <a:t>，但是执行 </a:t>
            </a:r>
            <a:r>
              <a:rPr lang="en-US" altLang="zh-CN" sz="1800" dirty="0" err="1">
                <a:solidFill>
                  <a:schemeClr val="bg1"/>
                </a:solidFill>
              </a:rPr>
              <a:t>useradd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zh-CN" altLang="en-US" sz="1800" dirty="0">
                <a:solidFill>
                  <a:schemeClr val="bg1"/>
                </a:solidFill>
              </a:rPr>
              <a:t>命令添加 </a:t>
            </a:r>
            <a:r>
              <a:rPr lang="en-US" altLang="zh-CN" sz="1800" dirty="0" err="1">
                <a:solidFill>
                  <a:schemeClr val="bg1"/>
                </a:solidFill>
              </a:rPr>
              <a:t>qwe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zh-CN" altLang="en-US" sz="1800" dirty="0">
                <a:solidFill>
                  <a:schemeClr val="bg1"/>
                </a:solidFill>
              </a:rPr>
              <a:t>用户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b="1" dirty="0" err="1"/>
              <a:t>sudo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用户也可以通过</a:t>
            </a:r>
            <a:r>
              <a:rPr lang="en-US" altLang="zh-CN" dirty="0" err="1"/>
              <a:t>su</a:t>
            </a:r>
            <a:r>
              <a:rPr lang="zh-CN" altLang="en-US" dirty="0"/>
              <a:t>切换到</a:t>
            </a:r>
            <a:r>
              <a:rPr lang="en-US" altLang="zh-CN" dirty="0"/>
              <a:t>root</a:t>
            </a:r>
            <a:r>
              <a:rPr lang="zh-CN" altLang="en-US" dirty="0"/>
              <a:t>用户运行命令。然而与</a:t>
            </a:r>
            <a:r>
              <a:rPr lang="en-US" altLang="zh-CN" dirty="0" err="1"/>
              <a:t>su</a:t>
            </a:r>
            <a:r>
              <a:rPr lang="zh-CN" altLang="en-US" dirty="0"/>
              <a:t>的启动一个</a:t>
            </a:r>
            <a:r>
              <a:rPr lang="en-US" altLang="zh-CN" dirty="0"/>
              <a:t>root shell</a:t>
            </a:r>
            <a:r>
              <a:rPr lang="zh-CN" altLang="en-US" dirty="0"/>
              <a:t>允许用户运行之后的所有的命令不同，</a:t>
            </a:r>
            <a:r>
              <a:rPr lang="en-US" altLang="zh-CN" dirty="0" err="1"/>
              <a:t>sudo</a:t>
            </a:r>
            <a:r>
              <a:rPr lang="zh-CN" altLang="en-US" dirty="0"/>
              <a:t>可以针对单个命令授予临时权限。</a:t>
            </a:r>
            <a:r>
              <a:rPr lang="en-US" altLang="zh-CN" dirty="0" err="1"/>
              <a:t>sudo</a:t>
            </a:r>
            <a:r>
              <a:rPr lang="zh-CN" altLang="en-US" dirty="0"/>
              <a:t>仅在需要时授予用户权限，减少了用户因为错误执行命令损坏系统的可能性。</a:t>
            </a:r>
            <a:r>
              <a:rPr lang="en-US" altLang="zh-CN" dirty="0" err="1"/>
              <a:t>sudo</a:t>
            </a:r>
            <a:r>
              <a:rPr lang="zh-CN" altLang="en-US" dirty="0"/>
              <a:t>也可以用来以其他用户身份执行命令。此外，</a:t>
            </a:r>
            <a:r>
              <a:rPr lang="en-US" altLang="zh-CN" dirty="0" err="1"/>
              <a:t>sudo</a:t>
            </a:r>
            <a:r>
              <a:rPr lang="zh-CN" altLang="en-US" dirty="0"/>
              <a:t>可以记录用户执行的命令，以及失败的特权获取。</a:t>
            </a:r>
            <a:br>
              <a:rPr lang="zh-CN" altLang="en-US" dirty="0"/>
            </a:b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基本命令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[</a:t>
            </a:r>
            <a:r>
              <a:rPr kumimoji="1" lang="zh-CN" altLang="en-US" dirty="0"/>
              <a:t>查看系统信息</a:t>
            </a:r>
            <a:r>
              <a:rPr kumimoji="1" lang="en-US" altLang="zh-CN" dirty="0"/>
              <a:t>]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267" y="1825625"/>
            <a:ext cx="12005733" cy="4351338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kumimoji="1"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-US" altLang="zh-CN" sz="2200" dirty="0">
                <a:solidFill>
                  <a:schemeClr val="bg1"/>
                </a:solidFill>
              </a:rPr>
              <a:t>[</a:t>
            </a:r>
            <a:r>
              <a:rPr kumimoji="1" lang="en-US" altLang="zh-CN" sz="2200" dirty="0" err="1">
                <a:solidFill>
                  <a:schemeClr val="bg1"/>
                </a:solidFill>
              </a:rPr>
              <a:t>root@localhost</a:t>
            </a:r>
            <a:r>
              <a:rPr kumimoji="1" lang="en-US" altLang="zh-CN" sz="2200" dirty="0">
                <a:solidFill>
                  <a:schemeClr val="bg1"/>
                </a:solidFill>
              </a:rPr>
              <a:t> ~]# </a:t>
            </a:r>
            <a:r>
              <a:rPr kumimoji="1" lang="en-US" altLang="zh-CN" sz="2200" dirty="0" err="1">
                <a:solidFill>
                  <a:schemeClr val="bg1"/>
                </a:solidFill>
              </a:rPr>
              <a:t>uname</a:t>
            </a:r>
            <a:r>
              <a:rPr kumimoji="1" lang="en-US" altLang="zh-CN" sz="2200" dirty="0">
                <a:solidFill>
                  <a:schemeClr val="bg1"/>
                </a:solidFill>
              </a:rPr>
              <a:t> -a     #</a:t>
            </a:r>
            <a:r>
              <a:rPr kumimoji="1" lang="zh-CN" altLang="en-US" sz="2200" dirty="0">
                <a:solidFill>
                  <a:schemeClr val="bg1"/>
                </a:solidFill>
              </a:rPr>
              <a:t>显示系统信息 </a:t>
            </a:r>
            <a:endParaRPr kumimoji="1" lang="zh-CN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-US" altLang="zh-CN" sz="2200" dirty="0">
                <a:solidFill>
                  <a:schemeClr val="bg1"/>
                </a:solidFill>
              </a:rPr>
              <a:t>Linux </a:t>
            </a:r>
            <a:r>
              <a:rPr kumimoji="1" lang="en-US" altLang="zh-CN" sz="2200" dirty="0" err="1">
                <a:solidFill>
                  <a:schemeClr val="bg1"/>
                </a:solidFill>
              </a:rPr>
              <a:t>localhost.localdomain</a:t>
            </a:r>
            <a:r>
              <a:rPr kumimoji="1" lang="en-US" altLang="zh-CN" sz="2200" dirty="0">
                <a:solidFill>
                  <a:schemeClr val="bg1"/>
                </a:solidFill>
              </a:rPr>
              <a:t> 2.6.18-238.12.1.el5 #1 SMP Tue May 31 13:23:01 EDT 2011 i686 i686 i386 GNU/Linux</a:t>
            </a:r>
            <a:endParaRPr kumimoji="1" lang="en-US" altLang="zh-CN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zh-CN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-US" altLang="zh-CN" sz="2200" dirty="0">
                <a:solidFill>
                  <a:schemeClr val="bg1"/>
                </a:solidFill>
              </a:rPr>
              <a:t>[</a:t>
            </a:r>
            <a:r>
              <a:rPr kumimoji="1" lang="en-US" altLang="zh-CN" sz="2200" dirty="0" err="1">
                <a:solidFill>
                  <a:schemeClr val="bg1"/>
                </a:solidFill>
              </a:rPr>
              <a:t>root@localhost</a:t>
            </a:r>
            <a:r>
              <a:rPr kumimoji="1" lang="en-US" altLang="zh-CN" sz="2200" dirty="0">
                <a:solidFill>
                  <a:schemeClr val="bg1"/>
                </a:solidFill>
              </a:rPr>
              <a:t> ~]# </a:t>
            </a:r>
            <a:r>
              <a:rPr kumimoji="1" lang="en-US" altLang="zh-CN" sz="2200" dirty="0" err="1">
                <a:solidFill>
                  <a:schemeClr val="bg1"/>
                </a:solidFill>
              </a:rPr>
              <a:t>uname</a:t>
            </a:r>
            <a:r>
              <a:rPr kumimoji="1" lang="en-US" altLang="zh-CN" sz="2200" dirty="0">
                <a:solidFill>
                  <a:schemeClr val="bg1"/>
                </a:solidFill>
              </a:rPr>
              <a:t> -</a:t>
            </a:r>
            <a:r>
              <a:rPr kumimoji="1" lang="en-US" altLang="zh-CN" sz="1900" dirty="0">
                <a:solidFill>
                  <a:schemeClr val="bg1"/>
                </a:solidFill>
              </a:rPr>
              <a:t>m     #</a:t>
            </a:r>
            <a:r>
              <a:rPr kumimoji="1" lang="zh-CN" altLang="en-US" sz="1900" dirty="0">
                <a:solidFill>
                  <a:schemeClr val="bg1"/>
                </a:solidFill>
              </a:rPr>
              <a:t>显示系统类型，一般情况下，</a:t>
            </a:r>
            <a:r>
              <a:rPr kumimoji="1" lang="en-US" altLang="zh-CN" sz="1900" dirty="0">
                <a:solidFill>
                  <a:schemeClr val="bg1"/>
                </a:solidFill>
              </a:rPr>
              <a:t>i386</a:t>
            </a:r>
            <a:r>
              <a:rPr kumimoji="1" lang="zh-CN" altLang="en-US" sz="1900" dirty="0">
                <a:solidFill>
                  <a:schemeClr val="bg1"/>
                </a:solidFill>
              </a:rPr>
              <a:t> </a:t>
            </a:r>
            <a:r>
              <a:rPr kumimoji="1" lang="en-US" altLang="zh-CN" sz="1900" dirty="0">
                <a:solidFill>
                  <a:schemeClr val="bg1"/>
                </a:solidFill>
              </a:rPr>
              <a:t>x86</a:t>
            </a:r>
            <a:r>
              <a:rPr kumimoji="1" lang="zh-CN" altLang="en-US" sz="1900" dirty="0">
                <a:solidFill>
                  <a:schemeClr val="bg1"/>
                </a:solidFill>
              </a:rPr>
              <a:t>是</a:t>
            </a:r>
            <a:r>
              <a:rPr kumimoji="1" lang="en-US" altLang="zh-CN" sz="1900" dirty="0">
                <a:solidFill>
                  <a:schemeClr val="bg1"/>
                </a:solidFill>
              </a:rPr>
              <a:t>32</a:t>
            </a:r>
            <a:r>
              <a:rPr kumimoji="1" lang="zh-CN" altLang="en-US" sz="1900" dirty="0">
                <a:solidFill>
                  <a:schemeClr val="bg1"/>
                </a:solidFill>
              </a:rPr>
              <a:t>位系统，</a:t>
            </a:r>
            <a:r>
              <a:rPr kumimoji="1" lang="en-US" altLang="zh-CN" sz="1900" dirty="0">
                <a:solidFill>
                  <a:schemeClr val="bg1"/>
                </a:solidFill>
              </a:rPr>
              <a:t> ,i686 X86_64</a:t>
            </a:r>
            <a:r>
              <a:rPr kumimoji="1" lang="zh-CN" altLang="en-US" sz="1900" dirty="0">
                <a:solidFill>
                  <a:schemeClr val="bg1"/>
                </a:solidFill>
              </a:rPr>
              <a:t>是</a:t>
            </a:r>
            <a:r>
              <a:rPr kumimoji="1" lang="en-US" altLang="zh-CN" sz="1900" dirty="0">
                <a:solidFill>
                  <a:schemeClr val="bg1"/>
                </a:solidFill>
              </a:rPr>
              <a:t>64</a:t>
            </a:r>
            <a:r>
              <a:rPr kumimoji="1" lang="zh-CN" altLang="en-US" sz="1900" dirty="0">
                <a:solidFill>
                  <a:schemeClr val="bg1"/>
                </a:solidFill>
              </a:rPr>
              <a:t>位系统</a:t>
            </a:r>
            <a:endParaRPr kumimoji="1" lang="en-US" altLang="zh-CN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-US" altLang="zh-CN" sz="2200" dirty="0">
                <a:solidFill>
                  <a:schemeClr val="bg1"/>
                </a:solidFill>
              </a:rPr>
              <a:t>i686</a:t>
            </a:r>
            <a:endParaRPr kumimoji="1" lang="en-US" altLang="zh-CN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zh-CN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-US" altLang="zh-CN" sz="2200" dirty="0">
                <a:solidFill>
                  <a:schemeClr val="bg1"/>
                </a:solidFill>
              </a:rPr>
              <a:t>[</a:t>
            </a:r>
            <a:r>
              <a:rPr kumimoji="1" lang="en-US" altLang="zh-CN" sz="2200" dirty="0" err="1">
                <a:solidFill>
                  <a:schemeClr val="bg1"/>
                </a:solidFill>
              </a:rPr>
              <a:t>root@localhost</a:t>
            </a:r>
            <a:r>
              <a:rPr kumimoji="1" lang="en-US" altLang="zh-CN" sz="2200" dirty="0">
                <a:solidFill>
                  <a:schemeClr val="bg1"/>
                </a:solidFill>
              </a:rPr>
              <a:t> ~]# </a:t>
            </a:r>
            <a:r>
              <a:rPr kumimoji="1" lang="en-US" altLang="zh-CN" sz="2200" dirty="0" err="1">
                <a:solidFill>
                  <a:schemeClr val="bg1"/>
                </a:solidFill>
              </a:rPr>
              <a:t>uname</a:t>
            </a:r>
            <a:r>
              <a:rPr kumimoji="1" lang="en-US" altLang="zh-CN" sz="2200" dirty="0">
                <a:solidFill>
                  <a:schemeClr val="bg1"/>
                </a:solidFill>
              </a:rPr>
              <a:t> -n     #</a:t>
            </a:r>
            <a:r>
              <a:rPr kumimoji="1" lang="zh-CN" altLang="en-US" sz="2200" dirty="0">
                <a:solidFill>
                  <a:schemeClr val="bg1"/>
                </a:solidFill>
              </a:rPr>
              <a:t>查看主机名</a:t>
            </a:r>
            <a:endParaRPr kumimoji="1" lang="zh-CN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-US" altLang="zh-CN" sz="2200" dirty="0" err="1">
                <a:solidFill>
                  <a:schemeClr val="bg1"/>
                </a:solidFill>
              </a:rPr>
              <a:t>localhost.localdomain</a:t>
            </a:r>
            <a:endParaRPr kumimoji="1" lang="en-US" altLang="zh-CN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zh-CN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-US" altLang="zh-CN" sz="2200" dirty="0">
                <a:solidFill>
                  <a:schemeClr val="bg1"/>
                </a:solidFill>
              </a:rPr>
              <a:t>[</a:t>
            </a:r>
            <a:r>
              <a:rPr kumimoji="1" lang="en-US" altLang="zh-CN" sz="2200" dirty="0" err="1">
                <a:solidFill>
                  <a:schemeClr val="bg1"/>
                </a:solidFill>
              </a:rPr>
              <a:t>root@localhost</a:t>
            </a:r>
            <a:r>
              <a:rPr kumimoji="1" lang="en-US" altLang="zh-CN" sz="2200" dirty="0">
                <a:solidFill>
                  <a:schemeClr val="bg1"/>
                </a:solidFill>
              </a:rPr>
              <a:t> ~]# </a:t>
            </a:r>
            <a:r>
              <a:rPr kumimoji="1" lang="en-US" altLang="zh-CN" sz="2200" dirty="0" err="1">
                <a:solidFill>
                  <a:schemeClr val="bg1"/>
                </a:solidFill>
              </a:rPr>
              <a:t>uname</a:t>
            </a:r>
            <a:r>
              <a:rPr kumimoji="1" lang="en-US" altLang="zh-CN" sz="2200" dirty="0">
                <a:solidFill>
                  <a:schemeClr val="bg1"/>
                </a:solidFill>
              </a:rPr>
              <a:t> </a:t>
            </a:r>
            <a:endParaRPr kumimoji="1" lang="en-US" altLang="zh-CN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-US" altLang="zh-CN" sz="2200" dirty="0">
                <a:solidFill>
                  <a:schemeClr val="bg1"/>
                </a:solidFill>
              </a:rPr>
              <a:t>Linux</a:t>
            </a:r>
            <a:endParaRPr kumimoji="1" lang="zh-CN" altLang="en-US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b="1" dirty="0" err="1"/>
              <a:t>sudo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-a type       </a:t>
            </a:r>
            <a:r>
              <a:rPr lang="zh-CN" altLang="en-US" dirty="0"/>
              <a:t>使用指定的 </a:t>
            </a:r>
            <a:r>
              <a:rPr lang="en-US" altLang="zh-CN" dirty="0"/>
              <a:t>BSD </a:t>
            </a:r>
            <a:r>
              <a:rPr lang="zh-CN" altLang="en-US" dirty="0"/>
              <a:t>认证类型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-b            </a:t>
            </a:r>
            <a:r>
              <a:rPr lang="zh-CN" altLang="en-US" dirty="0"/>
              <a:t>在后台运行命令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-C </a:t>
            </a:r>
            <a:r>
              <a:rPr lang="en-US" altLang="zh-CN" dirty="0" err="1"/>
              <a:t>fd</a:t>
            </a:r>
            <a:r>
              <a:rPr lang="en-US" altLang="zh-CN" dirty="0"/>
              <a:t>         </a:t>
            </a:r>
            <a:r>
              <a:rPr lang="zh-CN" altLang="en-US" dirty="0"/>
              <a:t>关闭所有 </a:t>
            </a:r>
            <a:r>
              <a:rPr lang="en-US" altLang="zh-CN" dirty="0"/>
              <a:t>&gt;= </a:t>
            </a:r>
            <a:r>
              <a:rPr lang="en-US" altLang="zh-CN" dirty="0" err="1"/>
              <a:t>fd</a:t>
            </a:r>
            <a:r>
              <a:rPr lang="en-US" altLang="zh-CN" dirty="0"/>
              <a:t> </a:t>
            </a:r>
            <a:r>
              <a:rPr lang="zh-CN" altLang="en-US" dirty="0"/>
              <a:t>的文件描述符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-E            </a:t>
            </a:r>
            <a:r>
              <a:rPr lang="zh-CN" altLang="en-US" dirty="0"/>
              <a:t>在执行命令时保留用户环境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-e            </a:t>
            </a:r>
            <a:r>
              <a:rPr lang="zh-CN" altLang="en-US" dirty="0"/>
              <a:t>编辑文件而非执行命令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-g group      </a:t>
            </a:r>
            <a:r>
              <a:rPr lang="zh-CN" altLang="en-US" dirty="0"/>
              <a:t>以指定的用户组执行命令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-H            </a:t>
            </a:r>
            <a:r>
              <a:rPr lang="zh-CN" altLang="en-US" dirty="0"/>
              <a:t>将 </a:t>
            </a:r>
            <a:r>
              <a:rPr lang="en-US" altLang="zh-CN" dirty="0"/>
              <a:t>HOME </a:t>
            </a:r>
            <a:r>
              <a:rPr lang="zh-CN" altLang="en-US" dirty="0"/>
              <a:t>变量设为目标用户的主目录。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-h            </a:t>
            </a:r>
            <a:r>
              <a:rPr lang="zh-CN" altLang="en-US" dirty="0"/>
              <a:t>显示帮助消息并退出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</a:t>
            </a:r>
            <a:r>
              <a:rPr lang="en-US" altLang="zh-CN" dirty="0" err="1"/>
              <a:t>i</a:t>
            </a:r>
            <a:r>
              <a:rPr lang="en-US" altLang="zh-CN" dirty="0"/>
              <a:t> [command]  </a:t>
            </a:r>
            <a:r>
              <a:rPr lang="zh-CN" altLang="en-US" dirty="0"/>
              <a:t>以目标用户身份运行一个登录 </a:t>
            </a:r>
            <a:r>
              <a:rPr lang="en-US" altLang="zh-CN" dirty="0"/>
              <a:t>shell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-K            </a:t>
            </a:r>
            <a:r>
              <a:rPr lang="zh-CN" altLang="en-US" dirty="0"/>
              <a:t>完全移除时间戳文件</a:t>
            </a:r>
            <a:endParaRPr lang="zh-CN" altLang="en-US" dirty="0"/>
          </a:p>
          <a:p>
            <a:pPr marL="0" indent="0">
              <a:buNone/>
            </a:pP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6511158" y="1825625"/>
            <a:ext cx="43867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-k            </a:t>
            </a:r>
            <a:r>
              <a:rPr lang="zh-CN" altLang="en-US" dirty="0"/>
              <a:t>无效的时间戳文件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-l[l] command </a:t>
            </a:r>
            <a:r>
              <a:rPr lang="zh-CN" altLang="en-US" dirty="0"/>
              <a:t>列出用户能执行的命令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-n            </a:t>
            </a:r>
            <a:r>
              <a:rPr lang="zh-CN" altLang="en-US" dirty="0"/>
              <a:t>非交互模式，将不提示用户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-P            </a:t>
            </a:r>
            <a:r>
              <a:rPr lang="zh-CN" altLang="en-US" dirty="0"/>
              <a:t>保留组向量，而非设置为目标的组向量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-p prompt     </a:t>
            </a:r>
            <a:r>
              <a:rPr lang="zh-CN" altLang="en-US" dirty="0"/>
              <a:t>使用指定的密码提示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-S            </a:t>
            </a:r>
            <a:r>
              <a:rPr lang="zh-CN" altLang="en-US" dirty="0"/>
              <a:t>从标准输入读取密码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-s [command]  </a:t>
            </a:r>
            <a:r>
              <a:rPr lang="zh-CN" altLang="en-US" dirty="0"/>
              <a:t>以目标用户身份运行 </a:t>
            </a:r>
            <a:r>
              <a:rPr lang="en-US" altLang="zh-CN" dirty="0"/>
              <a:t>shell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-U user       </a:t>
            </a:r>
            <a:r>
              <a:rPr lang="zh-CN" altLang="en-US" dirty="0"/>
              <a:t>在列表时，列出指定用户的权限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-u user       </a:t>
            </a:r>
            <a:r>
              <a:rPr lang="zh-CN" altLang="en-US" dirty="0"/>
              <a:t>以指定用户身份运行命令</a:t>
            </a:r>
            <a:r>
              <a:rPr lang="en-US" altLang="zh-CN" dirty="0"/>
              <a:t>(</a:t>
            </a:r>
            <a:r>
              <a:rPr lang="zh-CN" altLang="en-US" dirty="0"/>
              <a:t>或编辑文件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-V            </a:t>
            </a:r>
            <a:r>
              <a:rPr lang="zh-CN" altLang="en-US" dirty="0"/>
              <a:t>显示版本信息并退出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-v            </a:t>
            </a:r>
            <a:r>
              <a:rPr lang="zh-CN" altLang="en-US" dirty="0"/>
              <a:t>更新用户的时间戳而不执行命令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--            </a:t>
            </a:r>
            <a:r>
              <a:rPr lang="zh-CN" altLang="en-US" dirty="0"/>
              <a:t>停止处理命令行参数</a:t>
            </a:r>
            <a:br>
              <a:rPr lang="zh-CN" altLang="en-US" dirty="0"/>
            </a:br>
            <a:endParaRPr kumimoji="1"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 err="1"/>
              <a:t>sudo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sudo</a:t>
            </a:r>
            <a:r>
              <a:rPr lang="en-US" altLang="zh-CN" sz="1800" dirty="0">
                <a:solidFill>
                  <a:schemeClr val="bg1"/>
                </a:solidFill>
              </a:rPr>
              <a:t> -u tank ls             #</a:t>
            </a:r>
            <a:r>
              <a:rPr lang="zh-CN" altLang="en-US" sz="1800" dirty="0">
                <a:solidFill>
                  <a:schemeClr val="bg1"/>
                </a:solidFill>
              </a:rPr>
              <a:t>以</a:t>
            </a:r>
            <a:r>
              <a:rPr lang="en-US" altLang="zh-CN" sz="1800" dirty="0">
                <a:solidFill>
                  <a:schemeClr val="bg1"/>
                </a:solidFill>
              </a:rPr>
              <a:t>tank</a:t>
            </a:r>
            <a:r>
              <a:rPr lang="zh-CN" altLang="en-US" sz="1800" dirty="0">
                <a:solidFill>
                  <a:schemeClr val="bg1"/>
                </a:solidFill>
              </a:rPr>
              <a:t>用户，来执行</a:t>
            </a:r>
            <a:r>
              <a:rPr lang="en-US" altLang="zh-CN" sz="1800" dirty="0">
                <a:solidFill>
                  <a:schemeClr val="bg1"/>
                </a:solidFill>
              </a:rPr>
              <a:t>ls</a:t>
            </a:r>
            <a:r>
              <a:rPr lang="zh-CN" altLang="en-US" sz="1800" dirty="0">
                <a:solidFill>
                  <a:schemeClr val="bg1"/>
                </a:solidFill>
              </a:rPr>
              <a:t>命令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zhangying@Blackghost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sudo</a:t>
            </a:r>
            <a:r>
              <a:rPr lang="en-US" altLang="zh-CN" sz="1800" dirty="0">
                <a:solidFill>
                  <a:schemeClr val="bg1"/>
                </a:solidFill>
              </a:rPr>
              <a:t> touch test   #</a:t>
            </a:r>
            <a:r>
              <a:rPr lang="zh-CN" altLang="en-US" sz="1800" dirty="0">
                <a:solidFill>
                  <a:schemeClr val="bg1"/>
                </a:solidFill>
              </a:rPr>
              <a:t>以</a:t>
            </a:r>
            <a:r>
              <a:rPr lang="en-US" altLang="zh-CN" sz="1800" dirty="0">
                <a:solidFill>
                  <a:schemeClr val="bg1"/>
                </a:solidFill>
              </a:rPr>
              <a:t>root</a:t>
            </a:r>
            <a:r>
              <a:rPr lang="zh-CN" altLang="en-US" sz="1800" dirty="0">
                <a:solidFill>
                  <a:schemeClr val="bg1"/>
                </a:solidFill>
              </a:rPr>
              <a:t>账户来建一个文件</a:t>
            </a:r>
            <a:r>
              <a:rPr lang="en-US" altLang="zh-CN" sz="1800" dirty="0">
                <a:solidFill>
                  <a:schemeClr val="bg1"/>
                </a:solidFill>
              </a:rPr>
              <a:t>test</a:t>
            </a:r>
            <a:r>
              <a:rPr lang="zh-CN" altLang="en-US" sz="1800" dirty="0">
                <a:solidFill>
                  <a:schemeClr val="bg1"/>
                </a:solidFill>
              </a:rPr>
              <a:t>，为空默认是</a:t>
            </a:r>
            <a:r>
              <a:rPr lang="en-US" altLang="zh-CN" sz="1800" dirty="0">
                <a:solidFill>
                  <a:schemeClr val="bg1"/>
                </a:solidFill>
              </a:rPr>
              <a:t>root</a:t>
            </a:r>
            <a:r>
              <a:rPr lang="zh-CN" altLang="en-US" sz="1800" dirty="0">
                <a:solidFill>
                  <a:schemeClr val="bg1"/>
                </a:solidFill>
              </a:rPr>
              <a:t>用户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test@localhost</a:t>
            </a:r>
            <a:r>
              <a:rPr lang="en-US" altLang="zh-CN" sz="1800" dirty="0">
                <a:solidFill>
                  <a:schemeClr val="bg1"/>
                </a:solidFill>
              </a:rPr>
              <a:t> ~]$ </a:t>
            </a:r>
            <a:r>
              <a:rPr lang="en-US" altLang="zh-CN" sz="1800" dirty="0" err="1">
                <a:solidFill>
                  <a:schemeClr val="bg1"/>
                </a:solidFill>
              </a:rPr>
              <a:t>sudo</a:t>
            </a:r>
            <a:r>
              <a:rPr lang="en-US" altLang="zh-CN" sz="1800" dirty="0">
                <a:solidFill>
                  <a:schemeClr val="bg1"/>
                </a:solidFill>
              </a:rPr>
              <a:t> -l     #</a:t>
            </a:r>
            <a:r>
              <a:rPr lang="zh-CN" altLang="en-US" sz="1800" dirty="0">
                <a:solidFill>
                  <a:schemeClr val="bg1"/>
                </a:solidFill>
              </a:rPr>
              <a:t>查看此用户拥有的特殊权限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test@localhost</a:t>
            </a:r>
            <a:r>
              <a:rPr lang="en-US" altLang="zh-CN" sz="1800" dirty="0">
                <a:solidFill>
                  <a:schemeClr val="bg1"/>
                </a:solidFill>
              </a:rPr>
              <a:t> ~]$ </a:t>
            </a:r>
            <a:r>
              <a:rPr lang="en-US" altLang="zh-CN" sz="1800" dirty="0" err="1">
                <a:solidFill>
                  <a:schemeClr val="bg1"/>
                </a:solidFill>
              </a:rPr>
              <a:t>sudo</a:t>
            </a:r>
            <a:r>
              <a:rPr lang="en-US" altLang="zh-CN" sz="1800" dirty="0">
                <a:solidFill>
                  <a:schemeClr val="bg1"/>
                </a:solidFill>
              </a:rPr>
              <a:t> -k     #</a:t>
            </a:r>
            <a:r>
              <a:rPr lang="zh-CN" altLang="en-US" sz="1800" dirty="0">
                <a:solidFill>
                  <a:schemeClr val="bg1"/>
                </a:solidFill>
              </a:rPr>
              <a:t>结束密码有效期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groupadd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groupadd</a:t>
            </a:r>
            <a:r>
              <a:rPr lang="en-US" altLang="zh-CN" dirty="0"/>
              <a:t> [ -</a:t>
            </a:r>
            <a:r>
              <a:rPr lang="en-US" altLang="zh-CN" dirty="0" err="1"/>
              <a:t>ggid</a:t>
            </a:r>
            <a:r>
              <a:rPr lang="en-US" altLang="zh-CN" dirty="0"/>
              <a:t> [ -o ]] [ -r ] [ -f ] group [[ ]]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 指 定 群 组 名 称 来 建 立 新 的 群 组 帐 号 。 需 要 时 可 从 系 统 中 取 得 新 群 组 值 。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-g </a:t>
            </a:r>
            <a:r>
              <a:rPr lang="en-US" altLang="zh-CN" dirty="0" err="1"/>
              <a:t>gid</a:t>
            </a:r>
            <a:r>
              <a:rPr lang="en-US" altLang="zh-CN" dirty="0"/>
              <a:t> ID </a:t>
            </a:r>
            <a:r>
              <a:rPr lang="zh-CN" altLang="en-US" dirty="0"/>
              <a:t>值 。 预 设 为 最 小 不 得 小 于 </a:t>
            </a:r>
            <a:r>
              <a:rPr lang="en-US" altLang="zh-CN" dirty="0"/>
              <a:t>500 </a:t>
            </a:r>
            <a:r>
              <a:rPr lang="zh-CN" altLang="en-US" dirty="0"/>
              <a:t>而 逐 次 增 加 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-r    </a:t>
            </a:r>
            <a:r>
              <a:rPr lang="zh-CN" altLang="en-US" dirty="0"/>
              <a:t>此 参 数 是 用 来 建 立 系 统 帐 号 。 系统帮 你 选 定 一 个 小 于 </a:t>
            </a:r>
            <a:r>
              <a:rPr lang="en-US" altLang="zh-CN" dirty="0"/>
              <a:t>499 </a:t>
            </a:r>
            <a:r>
              <a:rPr lang="zh-CN" altLang="en-US" dirty="0"/>
              <a:t>的 </a:t>
            </a:r>
            <a:r>
              <a:rPr lang="en-US" altLang="zh-CN" dirty="0" err="1"/>
              <a:t>gid</a:t>
            </a:r>
            <a:r>
              <a:rPr lang="en-US" altLang="zh-CN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-f    </a:t>
            </a:r>
            <a:r>
              <a:rPr lang="zh-CN" altLang="en-US" dirty="0"/>
              <a:t>这是</a:t>
            </a:r>
            <a:r>
              <a:rPr lang="en-US" altLang="zh-CN" dirty="0"/>
              <a:t>force</a:t>
            </a:r>
            <a:r>
              <a:rPr lang="zh-CN" altLang="en-US" dirty="0"/>
              <a:t>标志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档案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/group - group account information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gshadow</a:t>
            </a:r>
            <a:r>
              <a:rPr lang="en-US" altLang="zh-CN" dirty="0"/>
              <a:t> - secure group account information.</a:t>
            </a:r>
            <a:br>
              <a:rPr lang="zh-CN" altLang="en-US" dirty="0"/>
            </a:br>
            <a:br>
              <a:rPr lang="zh-CN" altLang="en-US" dirty="0"/>
            </a:br>
            <a:endParaRPr kumimoji="1"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 err="1"/>
              <a:t>groupadd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# </a:t>
            </a:r>
            <a:r>
              <a:rPr lang="en-US" altLang="zh-CN" sz="1800" dirty="0" err="1">
                <a:solidFill>
                  <a:schemeClr val="bg1"/>
                </a:solidFill>
              </a:rPr>
              <a:t>groupadd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mytest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# </a:t>
            </a:r>
            <a:r>
              <a:rPr lang="en-US" altLang="zh-CN" sz="1800" dirty="0" err="1">
                <a:solidFill>
                  <a:schemeClr val="bg1"/>
                </a:solidFill>
              </a:rPr>
              <a:t>groupadd</a:t>
            </a:r>
            <a:r>
              <a:rPr lang="en-US" altLang="zh-CN" sz="1800" dirty="0">
                <a:solidFill>
                  <a:schemeClr val="bg1"/>
                </a:solidFill>
              </a:rPr>
              <a:t> -g 444 test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[root@server0 ~]# </a:t>
            </a:r>
            <a:r>
              <a:rPr lang="en-US" altLang="zh-CN" sz="1800" dirty="0" err="1">
                <a:solidFill>
                  <a:schemeClr val="bg1"/>
                </a:solidFill>
              </a:rPr>
              <a:t>groupadd</a:t>
            </a:r>
            <a:r>
              <a:rPr lang="en-US" altLang="zh-CN" sz="1800" dirty="0">
                <a:solidFill>
                  <a:schemeClr val="bg1"/>
                </a:solidFill>
              </a:rPr>
              <a:t> -g 3000 nsd1702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[root@server0 ~]# grep 'nsd1702' 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/group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groupmod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groupmod</a:t>
            </a:r>
            <a:r>
              <a:rPr lang="en-US" altLang="zh-CN" dirty="0"/>
              <a:t> [-g </a:t>
            </a:r>
            <a:r>
              <a:rPr lang="en-US" altLang="zh-CN" dirty="0" err="1"/>
              <a:t>gid</a:t>
            </a:r>
            <a:r>
              <a:rPr lang="en-US" altLang="zh-CN" dirty="0"/>
              <a:t> [-o]] [-n </a:t>
            </a:r>
            <a:r>
              <a:rPr lang="en-US" altLang="zh-CN" dirty="0" err="1"/>
              <a:t>group_name</a:t>
            </a:r>
            <a:r>
              <a:rPr lang="en-US" altLang="zh-CN" dirty="0"/>
              <a:t>]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-g </a:t>
            </a:r>
            <a:r>
              <a:rPr lang="en-US" altLang="zh-CN" dirty="0" err="1"/>
              <a:t>gid</a:t>
            </a:r>
            <a:r>
              <a:rPr lang="en-US" altLang="zh-CN" dirty="0"/>
              <a:t> </a:t>
            </a:r>
            <a:r>
              <a:rPr lang="zh-CN" altLang="en-US" dirty="0"/>
              <a:t>群组</a:t>
            </a:r>
            <a:r>
              <a:rPr lang="en-US" altLang="zh-CN" dirty="0"/>
              <a:t>ID</a:t>
            </a:r>
            <a:r>
              <a:rPr lang="zh-CN" altLang="en-US" dirty="0"/>
              <a:t>值 。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-n </a:t>
            </a:r>
            <a:r>
              <a:rPr lang="en-US" altLang="zh-CN" dirty="0" err="1"/>
              <a:t>group_name</a:t>
            </a:r>
            <a:r>
              <a:rPr lang="en-US" altLang="zh-CN" dirty="0"/>
              <a:t> </a:t>
            </a:r>
            <a:r>
              <a:rPr lang="zh-CN" altLang="en-US" dirty="0"/>
              <a:t>更改群组名 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 err="1"/>
              <a:t>groupmod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groupmod</a:t>
            </a:r>
            <a:r>
              <a:rPr lang="en-US" altLang="zh-CN" sz="1800" dirty="0">
                <a:solidFill>
                  <a:schemeClr val="bg1"/>
                </a:solidFill>
              </a:rPr>
              <a:t> test -n test2         #</a:t>
            </a:r>
            <a:r>
              <a:rPr lang="zh-CN" altLang="en-US" sz="1800" dirty="0">
                <a:solidFill>
                  <a:schemeClr val="bg1"/>
                </a:solidFill>
              </a:rPr>
              <a:t>将</a:t>
            </a:r>
            <a:r>
              <a:rPr lang="en-US" altLang="zh-CN" sz="1800" dirty="0">
                <a:solidFill>
                  <a:schemeClr val="bg1"/>
                </a:solidFill>
              </a:rPr>
              <a:t>test</a:t>
            </a:r>
            <a:r>
              <a:rPr lang="zh-CN" altLang="en-US" sz="1800" dirty="0">
                <a:solidFill>
                  <a:schemeClr val="bg1"/>
                </a:solidFill>
              </a:rPr>
              <a:t>组名换成</a:t>
            </a:r>
            <a:r>
              <a:rPr lang="en-US" altLang="zh-CN" sz="1800" dirty="0">
                <a:solidFill>
                  <a:schemeClr val="bg1"/>
                </a:solidFill>
              </a:rPr>
              <a:t>test2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groupmod</a:t>
            </a:r>
            <a:r>
              <a:rPr lang="en-US" altLang="zh-CN" sz="1800" dirty="0">
                <a:solidFill>
                  <a:schemeClr val="bg1"/>
                </a:solidFill>
              </a:rPr>
              <a:t> -g 1111 test2</a:t>
            </a:r>
            <a:r>
              <a:rPr lang="zh-CN" altLang="en-US" sz="1800" dirty="0">
                <a:solidFill>
                  <a:schemeClr val="bg1"/>
                </a:solidFill>
              </a:rPr>
              <a:t>      </a:t>
            </a:r>
            <a:r>
              <a:rPr lang="en-US" altLang="zh-CN" sz="1800" dirty="0">
                <a:solidFill>
                  <a:schemeClr val="bg1"/>
                </a:solidFill>
              </a:rPr>
              <a:t> #</a:t>
            </a:r>
            <a:r>
              <a:rPr lang="zh-CN" altLang="en-US" sz="1800" dirty="0">
                <a:solidFill>
                  <a:schemeClr val="bg1"/>
                </a:solidFill>
              </a:rPr>
              <a:t>将</a:t>
            </a:r>
            <a:r>
              <a:rPr lang="en-US" altLang="zh-CN" sz="1800" dirty="0">
                <a:solidFill>
                  <a:schemeClr val="bg1"/>
                </a:solidFill>
              </a:rPr>
              <a:t>test2</a:t>
            </a:r>
            <a:r>
              <a:rPr lang="zh-CN" altLang="en-US" sz="1800" dirty="0">
                <a:solidFill>
                  <a:schemeClr val="bg1"/>
                </a:solidFill>
              </a:rPr>
              <a:t>的</a:t>
            </a:r>
            <a:r>
              <a:rPr lang="en-US" altLang="zh-CN" sz="1800" dirty="0" err="1">
                <a:solidFill>
                  <a:schemeClr val="bg1"/>
                </a:solidFill>
              </a:rPr>
              <a:t>gid</a:t>
            </a:r>
            <a:r>
              <a:rPr lang="zh-CN" altLang="en-US" sz="1800" dirty="0">
                <a:solidFill>
                  <a:schemeClr val="bg1"/>
                </a:solidFill>
              </a:rPr>
              <a:t>换成</a:t>
            </a:r>
            <a:r>
              <a:rPr lang="en-US" altLang="zh-CN" sz="1800" dirty="0">
                <a:solidFill>
                  <a:schemeClr val="bg1"/>
                </a:solidFill>
              </a:rPr>
              <a:t>1111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groupdel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groupdel</a:t>
            </a:r>
            <a:r>
              <a:rPr lang="en-US" altLang="zh-CN" dirty="0"/>
              <a:t> </a:t>
            </a:r>
            <a:r>
              <a:rPr lang="en-US" altLang="zh-CN" dirty="0" err="1"/>
              <a:t>groupname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 err="1"/>
              <a:t>groupdel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groupdel</a:t>
            </a:r>
            <a:r>
              <a:rPr lang="en-US" altLang="zh-CN" sz="1800" dirty="0">
                <a:solidFill>
                  <a:schemeClr val="bg1"/>
                </a:solidFill>
              </a:rPr>
              <a:t> test   #</a:t>
            </a:r>
            <a:r>
              <a:rPr lang="zh-CN" altLang="en-US" sz="1800" dirty="0">
                <a:solidFill>
                  <a:schemeClr val="bg1"/>
                </a:solidFill>
              </a:rPr>
              <a:t>删除组</a:t>
            </a:r>
            <a:r>
              <a:rPr lang="en-US" altLang="zh-CN" sz="1800" dirty="0">
                <a:solidFill>
                  <a:schemeClr val="bg1"/>
                </a:solidFill>
              </a:rPr>
              <a:t>test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dirty="0"/>
              <a:t> </a:t>
            </a:r>
            <a:r>
              <a:rPr kumimoji="1" lang="en-US" altLang="zh-CN" dirty="0"/>
              <a:t>mount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dirty="0"/>
              <a:t> </a:t>
            </a:r>
            <a:r>
              <a:rPr kumimoji="1" lang="en-US" altLang="zh-CN" dirty="0" err="1"/>
              <a:t>umount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dirty="0"/>
              <a:t> </a:t>
            </a:r>
            <a:r>
              <a:rPr kumimoji="1" lang="en-US" altLang="zh-CN" dirty="0" err="1"/>
              <a:t>fdisk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 </a:t>
            </a:r>
            <a:r>
              <a:rPr lang="en-US" altLang="zh-CN" dirty="0" err="1"/>
              <a:t>mkfs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 </a:t>
            </a:r>
            <a:r>
              <a:rPr lang="en-US" altLang="zh-CN" dirty="0"/>
              <a:t>df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dirty="0"/>
              <a:t> </a:t>
            </a:r>
            <a:r>
              <a:rPr kumimoji="1" lang="en-US" altLang="zh-CN" dirty="0"/>
              <a:t>du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kumimoji="1" lang="en-US" altLang="zh-CN" dirty="0" err="1"/>
              <a:t>xxd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kumimoji="1" lang="en-US" altLang="zh-CN" dirty="0" err="1"/>
              <a:t>hexdump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mount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50" y="159543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mount [-</a:t>
            </a:r>
            <a:r>
              <a:rPr lang="en-US" altLang="zh-CN" sz="2000" dirty="0" err="1"/>
              <a:t>afFhnrvVw</a:t>
            </a:r>
            <a:r>
              <a:rPr lang="en-US" altLang="zh-CN" sz="2000" dirty="0"/>
              <a:t>] [-L&lt;</a:t>
            </a:r>
            <a:r>
              <a:rPr lang="zh-CN" altLang="en-US" sz="2000" dirty="0"/>
              <a:t>标签</a:t>
            </a:r>
            <a:r>
              <a:rPr lang="en-US" altLang="zh-CN" sz="2000" dirty="0"/>
              <a:t>&gt;] [-o&lt;</a:t>
            </a:r>
            <a:r>
              <a:rPr lang="zh-CN" altLang="en-US" sz="2000" dirty="0"/>
              <a:t>选项</a:t>
            </a:r>
            <a:r>
              <a:rPr lang="en-US" altLang="zh-CN" sz="2000" dirty="0"/>
              <a:t>&gt;] [-t&lt;</a:t>
            </a:r>
            <a:r>
              <a:rPr lang="zh-CN" altLang="en-US" sz="2000" dirty="0"/>
              <a:t>文件系统类型</a:t>
            </a:r>
            <a:r>
              <a:rPr lang="en-US" altLang="zh-CN" sz="2000" dirty="0"/>
              <a:t>&gt;] [</a:t>
            </a:r>
            <a:r>
              <a:rPr lang="zh-CN" altLang="en-US" sz="2000" dirty="0"/>
              <a:t>设备名</a:t>
            </a:r>
            <a:r>
              <a:rPr lang="en-US" altLang="zh-CN" sz="2000" dirty="0"/>
              <a:t>] [</a:t>
            </a:r>
            <a:r>
              <a:rPr lang="zh-CN" altLang="en-US" sz="2000" dirty="0"/>
              <a:t>加载点</a:t>
            </a:r>
            <a:r>
              <a:rPr lang="en-US" altLang="zh-CN" sz="2000" dirty="0"/>
              <a:t>]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-l </a:t>
            </a:r>
            <a:r>
              <a:rPr lang="zh-CN" altLang="en-US" sz="2000" dirty="0"/>
              <a:t>显示已加载的文件系统列表（同直接执行</a:t>
            </a:r>
            <a:r>
              <a:rPr lang="en-US" altLang="zh-CN" sz="2000" dirty="0"/>
              <a:t>mount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-r </a:t>
            </a:r>
            <a:r>
              <a:rPr lang="zh-CN" altLang="en-US" sz="2000" dirty="0"/>
              <a:t>以只读方式加载设备。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-t&lt;</a:t>
            </a:r>
            <a:r>
              <a:rPr lang="zh-CN" altLang="en-US" sz="2000" dirty="0"/>
              <a:t>文件系统类型</a:t>
            </a:r>
            <a:r>
              <a:rPr lang="en-US" altLang="zh-CN" sz="2000" dirty="0"/>
              <a:t>&gt; </a:t>
            </a:r>
            <a:r>
              <a:rPr lang="zh-CN" altLang="en-US" sz="2000" dirty="0"/>
              <a:t>指定设备的文件系统类型。常用的选项说明有： </a:t>
            </a:r>
            <a:br>
              <a:rPr lang="zh-CN" altLang="en-US" sz="2000" dirty="0"/>
            </a:br>
            <a:r>
              <a:rPr lang="zh-CN" altLang="en-US" sz="2000" dirty="0"/>
              <a:t>    </a:t>
            </a:r>
            <a:r>
              <a:rPr lang="en-US" altLang="zh-CN" sz="2000" dirty="0" err="1"/>
              <a:t>minix</a:t>
            </a:r>
            <a:r>
              <a:rPr lang="en-US" altLang="zh-CN" sz="2000" dirty="0"/>
              <a:t> Linux</a:t>
            </a:r>
            <a:r>
              <a:rPr lang="zh-CN" altLang="en-US" sz="2000" dirty="0"/>
              <a:t>最早使用的文件系统。 </a:t>
            </a:r>
            <a:br>
              <a:rPr lang="zh-CN" altLang="en-US" sz="2000" dirty="0"/>
            </a:br>
            <a:r>
              <a:rPr lang="zh-CN" altLang="en-US" sz="2000" dirty="0"/>
              <a:t>    </a:t>
            </a:r>
            <a:r>
              <a:rPr lang="en-US" altLang="zh-CN" sz="2000" dirty="0"/>
              <a:t>ext2 Linux</a:t>
            </a:r>
            <a:r>
              <a:rPr lang="zh-CN" altLang="en-US" sz="2000" dirty="0"/>
              <a:t>目前的常用文件系统。 </a:t>
            </a:r>
            <a:br>
              <a:rPr lang="zh-CN" altLang="en-US" sz="2000" dirty="0"/>
            </a:br>
            <a:r>
              <a:rPr lang="zh-CN" altLang="en-US" sz="2000" dirty="0"/>
              <a:t>    </a:t>
            </a:r>
            <a:r>
              <a:rPr lang="en-US" altLang="zh-CN" sz="2000" dirty="0" err="1"/>
              <a:t>msdos</a:t>
            </a:r>
            <a:r>
              <a:rPr lang="en-US" altLang="zh-CN" sz="2000" dirty="0"/>
              <a:t> MS-DOS </a:t>
            </a:r>
            <a:r>
              <a:rPr lang="zh-CN" altLang="en-US" sz="2000" dirty="0"/>
              <a:t>的 </a:t>
            </a:r>
            <a:r>
              <a:rPr lang="en-US" altLang="zh-CN" sz="2000" dirty="0"/>
              <a:t>FAT</a:t>
            </a:r>
            <a:r>
              <a:rPr lang="zh-CN" altLang="en-US" sz="2000" dirty="0"/>
              <a:t>。 </a:t>
            </a:r>
            <a:br>
              <a:rPr lang="zh-CN" altLang="en-US" sz="2000" dirty="0"/>
            </a:br>
            <a:r>
              <a:rPr lang="zh-CN" altLang="en-US" sz="2000" dirty="0"/>
              <a:t>    </a:t>
            </a:r>
            <a:r>
              <a:rPr lang="en-US" altLang="zh-CN" sz="2000" dirty="0" err="1"/>
              <a:t>vfat</a:t>
            </a:r>
            <a:r>
              <a:rPr lang="en-US" altLang="zh-CN" sz="2000" dirty="0"/>
              <a:t> Win85/98 </a:t>
            </a:r>
            <a:r>
              <a:rPr lang="zh-CN" altLang="en-US" sz="2000" dirty="0"/>
              <a:t>的 </a:t>
            </a:r>
            <a:r>
              <a:rPr lang="en-US" altLang="zh-CN" sz="2000" dirty="0"/>
              <a:t>VFAT</a:t>
            </a:r>
            <a:r>
              <a:rPr lang="zh-CN" altLang="en-US" sz="2000" dirty="0"/>
              <a:t>。 </a:t>
            </a:r>
            <a:br>
              <a:rPr lang="zh-CN" altLang="en-US" sz="2000" dirty="0"/>
            </a:br>
            <a:r>
              <a:rPr lang="zh-CN" altLang="en-US" sz="2000" dirty="0"/>
              <a:t>    </a:t>
            </a:r>
            <a:r>
              <a:rPr lang="en-US" altLang="zh-CN" sz="2000" dirty="0" err="1"/>
              <a:t>nfs</a:t>
            </a:r>
            <a:r>
              <a:rPr lang="en-US" altLang="zh-CN" sz="2000" dirty="0"/>
              <a:t> </a:t>
            </a:r>
            <a:r>
              <a:rPr lang="zh-CN" altLang="en-US" sz="2000" dirty="0"/>
              <a:t>网络文件系统。 </a:t>
            </a:r>
            <a:br>
              <a:rPr lang="zh-CN" altLang="en-US" sz="2000" dirty="0"/>
            </a:br>
            <a:r>
              <a:rPr lang="zh-CN" altLang="en-US" sz="2000" dirty="0"/>
              <a:t>    </a:t>
            </a:r>
            <a:r>
              <a:rPr lang="en-US" altLang="zh-CN" sz="2000" dirty="0"/>
              <a:t>iso9660 CD-ROM</a:t>
            </a:r>
            <a:r>
              <a:rPr lang="zh-CN" altLang="en-US" sz="2000" dirty="0"/>
              <a:t>光盘的标准文件系统。 </a:t>
            </a:r>
            <a:br>
              <a:rPr lang="zh-CN" altLang="en-US" sz="2000" dirty="0"/>
            </a:br>
            <a:r>
              <a:rPr lang="zh-CN" altLang="en-US" sz="2000" dirty="0"/>
              <a:t>    </a:t>
            </a:r>
            <a:r>
              <a:rPr lang="en-US" altLang="zh-CN" sz="2000" dirty="0" err="1"/>
              <a:t>ntfs</a:t>
            </a:r>
            <a:r>
              <a:rPr lang="en-US" altLang="zh-CN" sz="2000" dirty="0"/>
              <a:t> Windows NT</a:t>
            </a:r>
            <a:r>
              <a:rPr lang="zh-CN" altLang="en-US" sz="2000" dirty="0"/>
              <a:t>的文件系统。 </a:t>
            </a:r>
            <a:br>
              <a:rPr lang="zh-CN" altLang="en-US" sz="2000" dirty="0"/>
            </a:br>
            <a:r>
              <a:rPr lang="zh-CN" altLang="en-US" sz="2000" dirty="0"/>
              <a:t>    </a:t>
            </a:r>
            <a:r>
              <a:rPr lang="en-US" altLang="zh-CN" sz="2000" dirty="0" err="1"/>
              <a:t>hpfs</a:t>
            </a:r>
            <a:r>
              <a:rPr lang="en-US" altLang="zh-CN" sz="2000" dirty="0"/>
              <a:t> OS/2</a:t>
            </a:r>
            <a:r>
              <a:rPr lang="zh-CN" altLang="en-US" sz="2000" dirty="0"/>
              <a:t>文件系统。</a:t>
            </a:r>
            <a:r>
              <a:rPr lang="en-US" altLang="zh-CN" sz="2000" dirty="0"/>
              <a:t>Windows NT 3.51</a:t>
            </a:r>
            <a:r>
              <a:rPr lang="zh-CN" altLang="en-US" sz="2000" dirty="0"/>
              <a:t>之前版本的文件系统。 </a:t>
            </a:r>
            <a:br>
              <a:rPr lang="zh-CN" altLang="en-US" sz="2000" dirty="0"/>
            </a:br>
            <a:r>
              <a:rPr lang="zh-CN" altLang="en-US" sz="2000" dirty="0"/>
              <a:t>    </a:t>
            </a:r>
            <a:r>
              <a:rPr lang="en-US" altLang="zh-CN" sz="2000" dirty="0"/>
              <a:t>auto </a:t>
            </a:r>
            <a:r>
              <a:rPr lang="zh-CN" altLang="en-US" sz="2000" dirty="0"/>
              <a:t>自动检测文件系统。 </a:t>
            </a:r>
            <a:br>
              <a:rPr lang="zh-CN" altLang="en-US" sz="2000" dirty="0"/>
            </a:br>
            <a:r>
              <a:rPr lang="zh-CN" altLang="en-US" sz="2000" dirty="0"/>
              <a:t>    </a:t>
            </a:r>
            <a:r>
              <a:rPr lang="en-US" altLang="zh-CN" sz="2000" dirty="0" err="1"/>
              <a:t>ubifs</a:t>
            </a:r>
            <a:r>
              <a:rPr lang="zh-CN" altLang="en-US" sz="2000" dirty="0"/>
              <a:t>无序区块镜像文件系统是用于固态存储设备上，为</a:t>
            </a:r>
            <a:r>
              <a:rPr lang="en-US" altLang="zh-CN" sz="2000" dirty="0"/>
              <a:t>JFFS2</a:t>
            </a:r>
            <a:r>
              <a:rPr lang="zh-CN" altLang="en-US" sz="2000" dirty="0"/>
              <a:t>的后继文件系统之一。</a:t>
            </a:r>
            <a:endParaRPr lang="en-US" altLang="zh-CN" sz="2000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基本命令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通常可以有多个命令，实现同一功能。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mount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root@linux</a:t>
            </a:r>
            <a:r>
              <a:rPr lang="en-US" altLang="zh-CN" sz="1800" dirty="0">
                <a:solidFill>
                  <a:schemeClr val="bg1"/>
                </a:solidFill>
              </a:rPr>
              <a:t> ~]# mount -l    #</a:t>
            </a:r>
            <a:r>
              <a:rPr lang="zh-CN" altLang="en-US" sz="1800" dirty="0">
                <a:solidFill>
                  <a:schemeClr val="bg1"/>
                </a:solidFill>
              </a:rPr>
              <a:t>列出所挂载的系统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root@linux</a:t>
            </a:r>
            <a:r>
              <a:rPr lang="en-US" altLang="zh-CN" sz="1800" dirty="0">
                <a:solidFill>
                  <a:schemeClr val="bg1"/>
                </a:solidFill>
              </a:rPr>
              <a:t> ~]# mount /dev/sda1 /media/</a:t>
            </a:r>
            <a:r>
              <a:rPr lang="en-US" altLang="zh-CN" sz="1800" dirty="0" err="1">
                <a:solidFill>
                  <a:schemeClr val="bg1"/>
                </a:solidFill>
              </a:rPr>
              <a:t>usb</a:t>
            </a:r>
            <a:r>
              <a:rPr lang="en-US" altLang="zh-CN" sz="1800" dirty="0">
                <a:solidFill>
                  <a:schemeClr val="bg1"/>
                </a:solidFill>
              </a:rPr>
              <a:t>   #</a:t>
            </a:r>
            <a:r>
              <a:rPr lang="zh-CN" altLang="en-US" sz="1800" dirty="0">
                <a:solidFill>
                  <a:schemeClr val="bg1"/>
                </a:solidFill>
              </a:rPr>
              <a:t>挂载</a:t>
            </a:r>
            <a:r>
              <a:rPr lang="en-US" altLang="zh-CN" sz="1800" dirty="0">
                <a:solidFill>
                  <a:schemeClr val="bg1"/>
                </a:solidFill>
              </a:rPr>
              <a:t>u</a:t>
            </a:r>
            <a:r>
              <a:rPr lang="zh-CN" altLang="en-US" sz="1800" dirty="0">
                <a:solidFill>
                  <a:schemeClr val="bg1"/>
                </a:solidFill>
              </a:rPr>
              <a:t>盘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root@linux</a:t>
            </a:r>
            <a:r>
              <a:rPr lang="en-US" altLang="zh-CN" sz="1800" dirty="0">
                <a:solidFill>
                  <a:schemeClr val="bg1"/>
                </a:solidFill>
              </a:rPr>
              <a:t> ~]# mount --bind /media/</a:t>
            </a:r>
            <a:r>
              <a:rPr lang="en-US" altLang="zh-CN" sz="1800" dirty="0" err="1">
                <a:solidFill>
                  <a:schemeClr val="bg1"/>
                </a:solidFill>
              </a:rPr>
              <a:t>usb</a:t>
            </a:r>
            <a:r>
              <a:rPr lang="en-US" altLang="zh-CN" sz="1800" dirty="0">
                <a:solidFill>
                  <a:schemeClr val="bg1"/>
                </a:solidFill>
              </a:rPr>
              <a:t> /</a:t>
            </a:r>
            <a:r>
              <a:rPr lang="en-US" altLang="zh-CN" sz="1800" dirty="0" err="1">
                <a:solidFill>
                  <a:schemeClr val="bg1"/>
                </a:solidFill>
              </a:rPr>
              <a:t>mnt</a:t>
            </a:r>
            <a:r>
              <a:rPr lang="en-US" altLang="zh-CN" sz="1800" dirty="0">
                <a:solidFill>
                  <a:schemeClr val="bg1"/>
                </a:solidFill>
              </a:rPr>
              <a:t>  #</a:t>
            </a:r>
            <a:r>
              <a:rPr lang="zh-CN" altLang="en-US" sz="1800" dirty="0">
                <a:solidFill>
                  <a:schemeClr val="bg1"/>
                </a:solidFill>
              </a:rPr>
              <a:t>将已挂载的设备移到其他目录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root@linux</a:t>
            </a:r>
            <a:r>
              <a:rPr lang="en-US" altLang="zh-CN" sz="1800" dirty="0">
                <a:solidFill>
                  <a:schemeClr val="bg1"/>
                </a:solidFill>
              </a:rPr>
              <a:t> ~]# mount -o loop ./</a:t>
            </a:r>
            <a:r>
              <a:rPr lang="en-US" altLang="zh-CN" sz="1800" dirty="0" err="1">
                <a:solidFill>
                  <a:schemeClr val="bg1"/>
                </a:solidFill>
              </a:rPr>
              <a:t>abc.iso</a:t>
            </a:r>
            <a:r>
              <a:rPr lang="en-US" altLang="zh-CN" sz="1800" dirty="0">
                <a:solidFill>
                  <a:schemeClr val="bg1"/>
                </a:solidFill>
              </a:rPr>
              <a:t> /</a:t>
            </a:r>
            <a:r>
              <a:rPr lang="en-US" altLang="zh-CN" sz="1800" dirty="0" err="1">
                <a:solidFill>
                  <a:schemeClr val="bg1"/>
                </a:solidFill>
              </a:rPr>
              <a:t>mnt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</a:rPr>
              <a:t>cdrom</a:t>
            </a:r>
            <a:r>
              <a:rPr lang="en-US" altLang="zh-CN" sz="1800" dirty="0">
                <a:solidFill>
                  <a:schemeClr val="bg1"/>
                </a:solidFill>
              </a:rPr>
              <a:t>  #</a:t>
            </a:r>
            <a:r>
              <a:rPr lang="zh-CN" altLang="en-US" sz="1800" dirty="0">
                <a:solidFill>
                  <a:schemeClr val="bg1"/>
                </a:solidFill>
              </a:rPr>
              <a:t>将</a:t>
            </a:r>
            <a:r>
              <a:rPr lang="en-US" altLang="zh-CN" sz="1800" dirty="0">
                <a:solidFill>
                  <a:schemeClr val="bg1"/>
                </a:solidFill>
              </a:rPr>
              <a:t>ISO</a:t>
            </a:r>
            <a:r>
              <a:rPr lang="zh-CN" altLang="en-US" sz="1800" dirty="0">
                <a:solidFill>
                  <a:schemeClr val="bg1"/>
                </a:solidFill>
              </a:rPr>
              <a:t>文件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root@linux</a:t>
            </a:r>
            <a:r>
              <a:rPr lang="en-US" altLang="zh-CN" sz="1800" dirty="0">
                <a:solidFill>
                  <a:schemeClr val="bg1"/>
                </a:solidFill>
              </a:rPr>
              <a:t> ~]# mount -t ntfs-3g /dev/sda1 /</a:t>
            </a:r>
            <a:r>
              <a:rPr lang="en-US" altLang="zh-CN" sz="1800" dirty="0" err="1">
                <a:solidFill>
                  <a:schemeClr val="bg1"/>
                </a:solidFill>
              </a:rPr>
              <a:t>mnt</a:t>
            </a:r>
            <a:r>
              <a:rPr lang="en-US" altLang="zh-CN" sz="1800" dirty="0">
                <a:solidFill>
                  <a:schemeClr val="bg1"/>
                </a:solidFill>
              </a:rPr>
              <a:t>/windows  #</a:t>
            </a:r>
            <a:r>
              <a:rPr lang="zh-CN" altLang="en-US" sz="1800" dirty="0">
                <a:solidFill>
                  <a:schemeClr val="bg1"/>
                </a:solidFill>
              </a:rPr>
              <a:t>挂载</a:t>
            </a:r>
            <a:r>
              <a:rPr lang="en-US" altLang="zh-CN" sz="1800" dirty="0">
                <a:solidFill>
                  <a:schemeClr val="bg1"/>
                </a:solidFill>
              </a:rPr>
              <a:t>windows</a:t>
            </a:r>
            <a:r>
              <a:rPr lang="zh-CN" altLang="en-US" sz="1800" dirty="0">
                <a:solidFill>
                  <a:schemeClr val="bg1"/>
                </a:solidFill>
              </a:rPr>
              <a:t>盘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mount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0070C0"/>
                </a:solidFill>
              </a:rPr>
              <a:t>对</a:t>
            </a:r>
            <a:r>
              <a:rPr lang="en-US" altLang="zh-CN" sz="1800" dirty="0" err="1">
                <a:solidFill>
                  <a:srgbClr val="0070C0"/>
                </a:solidFill>
              </a:rPr>
              <a:t>ntfs</a:t>
            </a:r>
            <a:r>
              <a:rPr lang="zh-CN" altLang="en-US" sz="1800" dirty="0">
                <a:solidFill>
                  <a:srgbClr val="0070C0"/>
                </a:solidFill>
              </a:rPr>
              <a:t>格式的磁盘分区应使用</a:t>
            </a:r>
            <a:r>
              <a:rPr lang="en-US" altLang="zh-CN" sz="1800" dirty="0">
                <a:solidFill>
                  <a:srgbClr val="0070C0"/>
                </a:solidFill>
              </a:rPr>
              <a:t>-t </a:t>
            </a:r>
            <a:r>
              <a:rPr lang="en-US" altLang="zh-CN" sz="1800" dirty="0" err="1">
                <a:solidFill>
                  <a:srgbClr val="0070C0"/>
                </a:solidFill>
              </a:rPr>
              <a:t>ntfs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zh-CN" altLang="en-US" sz="1800" dirty="0">
                <a:solidFill>
                  <a:srgbClr val="0070C0"/>
                </a:solidFill>
              </a:rPr>
              <a:t>参数，对</a:t>
            </a:r>
            <a:r>
              <a:rPr lang="en-US" altLang="zh-CN" sz="1800" dirty="0">
                <a:solidFill>
                  <a:srgbClr val="0070C0"/>
                </a:solidFill>
              </a:rPr>
              <a:t>fat32</a:t>
            </a:r>
            <a:r>
              <a:rPr lang="zh-CN" altLang="en-US" sz="1800" dirty="0">
                <a:solidFill>
                  <a:srgbClr val="0070C0"/>
                </a:solidFill>
              </a:rPr>
              <a:t>格式的磁盘分区应使用</a:t>
            </a:r>
            <a:r>
              <a:rPr lang="en-US" altLang="zh-CN" sz="1800" dirty="0">
                <a:solidFill>
                  <a:srgbClr val="0070C0"/>
                </a:solidFill>
              </a:rPr>
              <a:t>-t </a:t>
            </a:r>
            <a:r>
              <a:rPr lang="en-US" altLang="zh-CN" sz="1800" dirty="0" err="1">
                <a:solidFill>
                  <a:srgbClr val="0070C0"/>
                </a:solidFill>
              </a:rPr>
              <a:t>vfat</a:t>
            </a:r>
            <a:r>
              <a:rPr lang="zh-CN" altLang="en-US" sz="1800" dirty="0">
                <a:solidFill>
                  <a:srgbClr val="0070C0"/>
                </a:solidFill>
              </a:rPr>
              <a:t>参数。若汉字文件名显示为乱码或不显示，可以使用下面的命令格式。</a:t>
            </a:r>
            <a:endParaRPr lang="zh-CN" altLang="en-US" sz="1800" dirty="0">
              <a:solidFill>
                <a:srgbClr val="0070C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mount -t </a:t>
            </a:r>
            <a:r>
              <a:rPr lang="en-US" altLang="zh-CN" sz="1800" dirty="0" err="1">
                <a:solidFill>
                  <a:schemeClr val="bg1"/>
                </a:solidFill>
              </a:rPr>
              <a:t>ntfs</a:t>
            </a:r>
            <a:r>
              <a:rPr lang="en-US" altLang="zh-CN" sz="1800" dirty="0">
                <a:solidFill>
                  <a:schemeClr val="bg1"/>
                </a:solidFill>
              </a:rPr>
              <a:t> -o </a:t>
            </a:r>
            <a:r>
              <a:rPr lang="en-US" altLang="zh-CN" sz="1800" dirty="0" err="1">
                <a:solidFill>
                  <a:schemeClr val="bg1"/>
                </a:solidFill>
              </a:rPr>
              <a:t>iocharset</a:t>
            </a:r>
            <a:r>
              <a:rPr lang="en-US" altLang="zh-CN" sz="1800" dirty="0">
                <a:solidFill>
                  <a:schemeClr val="bg1"/>
                </a:solidFill>
              </a:rPr>
              <a:t>=cp936 /dev/sdc1 /</a:t>
            </a:r>
            <a:r>
              <a:rPr lang="en-US" altLang="zh-CN" sz="1800" dirty="0" err="1">
                <a:solidFill>
                  <a:schemeClr val="bg1"/>
                </a:solidFill>
              </a:rPr>
              <a:t>mnt</a:t>
            </a:r>
            <a:r>
              <a:rPr lang="en-US" altLang="zh-CN" sz="1800" dirty="0">
                <a:solidFill>
                  <a:schemeClr val="bg1"/>
                </a:solidFill>
              </a:rPr>
              <a:t>/usbhd1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0070C0"/>
                </a:solidFill>
              </a:rPr>
              <a:t>使用目录</a:t>
            </a:r>
            <a:r>
              <a:rPr lang="en-US" altLang="zh-CN" sz="1800" dirty="0">
                <a:solidFill>
                  <a:srgbClr val="0070C0"/>
                </a:solidFill>
              </a:rPr>
              <a:t>/</a:t>
            </a:r>
            <a:r>
              <a:rPr lang="en-US" altLang="zh-CN" sz="1800" dirty="0" err="1">
                <a:solidFill>
                  <a:srgbClr val="0070C0"/>
                </a:solidFill>
              </a:rPr>
              <a:t>mnt</a:t>
            </a:r>
            <a:r>
              <a:rPr lang="en-US" altLang="zh-CN" sz="1800" dirty="0">
                <a:solidFill>
                  <a:srgbClr val="0070C0"/>
                </a:solidFill>
              </a:rPr>
              <a:t>/</a:t>
            </a:r>
            <a:r>
              <a:rPr lang="en-US" altLang="zh-CN" sz="1800" dirty="0" err="1">
                <a:solidFill>
                  <a:srgbClr val="0070C0"/>
                </a:solidFill>
              </a:rPr>
              <a:t>vcdrom</a:t>
            </a:r>
            <a:r>
              <a:rPr lang="zh-CN" altLang="en-US" sz="1800" dirty="0">
                <a:solidFill>
                  <a:srgbClr val="0070C0"/>
                </a:solidFill>
              </a:rPr>
              <a:t>，即可访问盘镜像文件</a:t>
            </a:r>
            <a:r>
              <a:rPr lang="en-US" altLang="zh-CN" sz="1800" dirty="0" err="1">
                <a:solidFill>
                  <a:srgbClr val="0070C0"/>
                </a:solidFill>
              </a:rPr>
              <a:t>mydisk.iso</a:t>
            </a:r>
            <a:r>
              <a:rPr lang="zh-CN" altLang="en-US" sz="1800" dirty="0">
                <a:solidFill>
                  <a:srgbClr val="0070C0"/>
                </a:solidFill>
              </a:rPr>
              <a:t>中的所有文件。</a:t>
            </a:r>
            <a:endParaRPr lang="zh-CN" altLang="en-US" sz="1800" dirty="0">
              <a:solidFill>
                <a:srgbClr val="0070C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mount -o loop -t iso9660 /home/</a:t>
            </a:r>
            <a:r>
              <a:rPr lang="en-US" altLang="zh-CN" sz="1800" dirty="0" err="1">
                <a:solidFill>
                  <a:schemeClr val="bg1"/>
                </a:solidFill>
              </a:rPr>
              <a:t>sunky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</a:rPr>
              <a:t>mydisk.iso</a:t>
            </a:r>
            <a:r>
              <a:rPr lang="en-US" altLang="zh-CN" sz="1800" dirty="0">
                <a:solidFill>
                  <a:schemeClr val="bg1"/>
                </a:solidFill>
              </a:rPr>
              <a:t> /</a:t>
            </a:r>
            <a:r>
              <a:rPr lang="en-US" altLang="zh-CN" sz="1800" dirty="0" err="1">
                <a:solidFill>
                  <a:schemeClr val="bg1"/>
                </a:solidFill>
              </a:rPr>
              <a:t>mnt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</a:rPr>
              <a:t>vcdrom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administrator </a:t>
            </a:r>
            <a:r>
              <a:rPr lang="zh-CN" altLang="en-US" sz="1800" dirty="0">
                <a:solidFill>
                  <a:srgbClr val="0070C0"/>
                </a:solidFill>
              </a:rPr>
              <a:t>和 </a:t>
            </a:r>
            <a:r>
              <a:rPr lang="en-US" altLang="zh-CN" sz="1800" dirty="0">
                <a:solidFill>
                  <a:srgbClr val="0070C0"/>
                </a:solidFill>
              </a:rPr>
              <a:t>pldy123 </a:t>
            </a:r>
            <a:r>
              <a:rPr lang="zh-CN" altLang="en-US" sz="1800" dirty="0">
                <a:solidFill>
                  <a:srgbClr val="0070C0"/>
                </a:solidFill>
              </a:rPr>
              <a:t>是</a:t>
            </a:r>
            <a:r>
              <a:rPr lang="en-US" altLang="zh-CN" sz="1800" dirty="0" err="1">
                <a:solidFill>
                  <a:srgbClr val="0070C0"/>
                </a:solidFill>
              </a:rPr>
              <a:t>ip</a:t>
            </a:r>
            <a:r>
              <a:rPr lang="zh-CN" altLang="en-US" sz="1800" dirty="0">
                <a:solidFill>
                  <a:srgbClr val="0070C0"/>
                </a:solidFill>
              </a:rPr>
              <a:t>地址为</a:t>
            </a:r>
            <a:r>
              <a:rPr lang="en-US" altLang="zh-CN" sz="1800" dirty="0">
                <a:solidFill>
                  <a:srgbClr val="0070C0"/>
                </a:solidFill>
              </a:rPr>
              <a:t>10.140.133.23 windows</a:t>
            </a:r>
            <a:r>
              <a:rPr lang="zh-CN" altLang="en-US" sz="1800" dirty="0">
                <a:solidFill>
                  <a:srgbClr val="0070C0"/>
                </a:solidFill>
              </a:rPr>
              <a:t>计算机的一个用户名和密码，</a:t>
            </a:r>
            <a:r>
              <a:rPr lang="en-US" altLang="zh-CN" sz="1800" dirty="0">
                <a:solidFill>
                  <a:srgbClr val="0070C0"/>
                </a:solidFill>
              </a:rPr>
              <a:t>c$</a:t>
            </a:r>
            <a:r>
              <a:rPr lang="zh-CN" altLang="en-US" sz="1800" dirty="0">
                <a:solidFill>
                  <a:srgbClr val="0070C0"/>
                </a:solidFill>
              </a:rPr>
              <a:t>是这台计算机的一个磁盘共享</a:t>
            </a:r>
            <a:endParaRPr lang="zh-CN" altLang="en-US" sz="1800" dirty="0">
              <a:solidFill>
                <a:srgbClr val="0070C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mount -t </a:t>
            </a:r>
            <a:r>
              <a:rPr lang="en-US" altLang="zh-CN" sz="1800" dirty="0" err="1">
                <a:solidFill>
                  <a:schemeClr val="bg1"/>
                </a:solidFill>
              </a:rPr>
              <a:t>smbfs</a:t>
            </a:r>
            <a:r>
              <a:rPr lang="en-US" altLang="zh-CN" sz="1800" dirty="0">
                <a:solidFill>
                  <a:schemeClr val="bg1"/>
                </a:solidFill>
              </a:rPr>
              <a:t> -o username=</a:t>
            </a:r>
            <a:r>
              <a:rPr lang="en-US" altLang="zh-CN" sz="1800" dirty="0" err="1">
                <a:solidFill>
                  <a:schemeClr val="bg1"/>
                </a:solidFill>
              </a:rPr>
              <a:t>administrator,password</a:t>
            </a:r>
            <a:r>
              <a:rPr lang="en-US" altLang="zh-CN" sz="1800" dirty="0">
                <a:solidFill>
                  <a:schemeClr val="bg1"/>
                </a:solidFill>
              </a:rPr>
              <a:t>=pldy123 //10.140.133.23/c$ /</a:t>
            </a:r>
            <a:r>
              <a:rPr lang="en-US" altLang="zh-CN" sz="1800" dirty="0" err="1">
                <a:solidFill>
                  <a:schemeClr val="bg1"/>
                </a:solidFill>
              </a:rPr>
              <a:t>mnt</a:t>
            </a:r>
            <a:r>
              <a:rPr lang="en-US" altLang="zh-CN" sz="1800" dirty="0">
                <a:solidFill>
                  <a:schemeClr val="bg1"/>
                </a:solidFill>
              </a:rPr>
              <a:t>/samba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0070C0"/>
                </a:solidFill>
              </a:rPr>
              <a:t>这里我们假设</a:t>
            </a:r>
            <a:r>
              <a:rPr lang="en-US" altLang="zh-CN" sz="1800" dirty="0">
                <a:solidFill>
                  <a:srgbClr val="0070C0"/>
                </a:solidFill>
              </a:rPr>
              <a:t>10.140.133.9</a:t>
            </a:r>
            <a:r>
              <a:rPr lang="zh-CN" altLang="en-US" sz="1800" dirty="0">
                <a:solidFill>
                  <a:srgbClr val="0070C0"/>
                </a:solidFill>
              </a:rPr>
              <a:t>是</a:t>
            </a:r>
            <a:r>
              <a:rPr lang="en-US" altLang="zh-CN" sz="1800" dirty="0">
                <a:solidFill>
                  <a:srgbClr val="0070C0"/>
                </a:solidFill>
              </a:rPr>
              <a:t>NFS</a:t>
            </a:r>
            <a:r>
              <a:rPr lang="zh-CN" altLang="en-US" sz="1800" dirty="0">
                <a:solidFill>
                  <a:srgbClr val="0070C0"/>
                </a:solidFill>
              </a:rPr>
              <a:t>服务端的主机</a:t>
            </a:r>
            <a:r>
              <a:rPr lang="en-US" altLang="zh-CN" sz="1800" dirty="0">
                <a:solidFill>
                  <a:srgbClr val="0070C0"/>
                </a:solidFill>
              </a:rPr>
              <a:t>IP</a:t>
            </a:r>
            <a:r>
              <a:rPr lang="zh-CN" altLang="en-US" sz="1800" dirty="0">
                <a:solidFill>
                  <a:srgbClr val="0070C0"/>
                </a:solidFill>
              </a:rPr>
              <a:t>地址，当然这里也可以使用主机名，但必须在本机</a:t>
            </a:r>
            <a:r>
              <a:rPr lang="en-US" altLang="zh-CN" sz="1800" dirty="0">
                <a:solidFill>
                  <a:srgbClr val="0070C0"/>
                </a:solidFill>
              </a:rPr>
              <a:t>/</a:t>
            </a:r>
            <a:r>
              <a:rPr lang="en-US" altLang="zh-CN" sz="1800" dirty="0" err="1">
                <a:solidFill>
                  <a:srgbClr val="0070C0"/>
                </a:solidFill>
              </a:rPr>
              <a:t>etc</a:t>
            </a:r>
            <a:r>
              <a:rPr lang="en-US" altLang="zh-CN" sz="1800" dirty="0">
                <a:solidFill>
                  <a:srgbClr val="0070C0"/>
                </a:solidFill>
              </a:rPr>
              <a:t>/hosts</a:t>
            </a:r>
            <a:r>
              <a:rPr lang="zh-CN" altLang="en-US" sz="1800" dirty="0">
                <a:solidFill>
                  <a:srgbClr val="0070C0"/>
                </a:solidFill>
              </a:rPr>
              <a:t>文件里增加服务端</a:t>
            </a:r>
            <a:r>
              <a:rPr lang="en-US" altLang="zh-CN" sz="1800" dirty="0" err="1">
                <a:solidFill>
                  <a:srgbClr val="0070C0"/>
                </a:solidFill>
              </a:rPr>
              <a:t>ip</a:t>
            </a:r>
            <a:r>
              <a:rPr lang="zh-CN" altLang="en-US" sz="1800" dirty="0">
                <a:solidFill>
                  <a:srgbClr val="0070C0"/>
                </a:solidFill>
              </a:rPr>
              <a:t>定义。</a:t>
            </a:r>
            <a:r>
              <a:rPr lang="en-US" altLang="zh-CN" sz="1800" dirty="0">
                <a:solidFill>
                  <a:srgbClr val="0070C0"/>
                </a:solidFill>
              </a:rPr>
              <a:t>/export/home/</a:t>
            </a:r>
            <a:r>
              <a:rPr lang="en-US" altLang="zh-CN" sz="1800" dirty="0" err="1">
                <a:solidFill>
                  <a:srgbClr val="0070C0"/>
                </a:solidFill>
              </a:rPr>
              <a:t>sunky</a:t>
            </a:r>
            <a:r>
              <a:rPr lang="zh-CN" altLang="en-US" sz="1800" dirty="0">
                <a:solidFill>
                  <a:srgbClr val="0070C0"/>
                </a:solidFill>
              </a:rPr>
              <a:t>为服务端共享的目录。</a:t>
            </a:r>
            <a:endParaRPr lang="zh-CN" altLang="en-US" sz="1800" dirty="0">
              <a:solidFill>
                <a:srgbClr val="0070C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mount -t </a:t>
            </a:r>
            <a:r>
              <a:rPr lang="en-US" altLang="zh-CN" sz="1800" dirty="0" err="1">
                <a:solidFill>
                  <a:schemeClr val="bg1"/>
                </a:solidFill>
              </a:rPr>
              <a:t>nfs</a:t>
            </a:r>
            <a:r>
              <a:rPr lang="en-US" altLang="zh-CN" sz="1800" dirty="0">
                <a:solidFill>
                  <a:schemeClr val="bg1"/>
                </a:solidFill>
              </a:rPr>
              <a:t> -o </a:t>
            </a:r>
            <a:r>
              <a:rPr lang="en-US" altLang="zh-CN" sz="1800" dirty="0" err="1">
                <a:solidFill>
                  <a:schemeClr val="bg1"/>
                </a:solidFill>
              </a:rPr>
              <a:t>rw</a:t>
            </a:r>
            <a:r>
              <a:rPr lang="en-US" altLang="zh-CN" sz="1800" dirty="0">
                <a:solidFill>
                  <a:schemeClr val="bg1"/>
                </a:solidFill>
              </a:rPr>
              <a:t> 10.140.133.9:/export/home/</a:t>
            </a:r>
            <a:r>
              <a:rPr lang="en-US" altLang="zh-CN" sz="1800" dirty="0" err="1">
                <a:solidFill>
                  <a:schemeClr val="bg1"/>
                </a:solidFill>
              </a:rPr>
              <a:t>sunky</a:t>
            </a:r>
            <a:r>
              <a:rPr lang="en-US" altLang="zh-CN" sz="1800" dirty="0">
                <a:solidFill>
                  <a:schemeClr val="bg1"/>
                </a:solidFill>
              </a:rPr>
              <a:t> /</a:t>
            </a:r>
            <a:r>
              <a:rPr lang="en-US" altLang="zh-CN" sz="1800" dirty="0" err="1">
                <a:solidFill>
                  <a:schemeClr val="bg1"/>
                </a:solidFill>
              </a:rPr>
              <a:t>mnt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</a:rPr>
              <a:t>nfs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umount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50" y="159543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/>
              <a:t>umount</a:t>
            </a:r>
            <a:r>
              <a:rPr lang="en-US" altLang="zh-CN" sz="2000" dirty="0"/>
              <a:t> [-</a:t>
            </a:r>
            <a:r>
              <a:rPr lang="en-US" altLang="zh-CN" sz="2000" dirty="0" err="1"/>
              <a:t>ahnrvV</a:t>
            </a:r>
            <a:r>
              <a:rPr lang="en-US" altLang="zh-CN" sz="2000" dirty="0"/>
              <a:t>][-t &lt;</a:t>
            </a:r>
            <a:r>
              <a:rPr lang="zh-CN" altLang="en-US" sz="2000" dirty="0"/>
              <a:t>文件系统类型</a:t>
            </a:r>
            <a:r>
              <a:rPr lang="en-US" altLang="zh-CN" sz="2000" dirty="0"/>
              <a:t>&gt;][</a:t>
            </a:r>
            <a:r>
              <a:rPr lang="zh-CN" altLang="en-US" sz="2000" dirty="0"/>
              <a:t>文件系统</a:t>
            </a:r>
            <a:r>
              <a:rPr lang="en-US" altLang="zh-CN" sz="2000" dirty="0"/>
              <a:t>]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umount</a:t>
            </a:r>
            <a:r>
              <a:rPr lang="zh-CN" altLang="en-US" sz="2000" dirty="0"/>
              <a:t>可卸除目前挂在</a:t>
            </a:r>
            <a:r>
              <a:rPr lang="en-US" altLang="zh-CN" sz="2000" dirty="0"/>
              <a:t>Linux</a:t>
            </a:r>
            <a:r>
              <a:rPr lang="zh-CN" altLang="en-US" sz="2000" dirty="0"/>
              <a:t>目录中的文件系统。</a:t>
            </a:r>
            <a:br>
              <a:rPr lang="zh-CN" altLang="en-US" sz="2000" dirty="0"/>
            </a:br>
            <a:br>
              <a:rPr lang="zh-CN" altLang="en-US" sz="2000" dirty="0"/>
            </a:br>
            <a:r>
              <a:rPr lang="zh-CN" altLang="en-US" sz="2000" dirty="0"/>
              <a:t>参　　数：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-a   </a:t>
            </a:r>
            <a:r>
              <a:rPr lang="zh-CN" altLang="en-US" sz="2000" dirty="0"/>
              <a:t>卸除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mtab</a:t>
            </a:r>
            <a:r>
              <a:rPr lang="zh-CN" altLang="en-US" sz="2000" dirty="0"/>
              <a:t>中记录的所有文件系统。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-f    </a:t>
            </a:r>
            <a:r>
              <a:rPr lang="zh-CN" altLang="en-US" sz="2000" dirty="0"/>
              <a:t>强制卸载（对于无法访问的</a:t>
            </a:r>
            <a:r>
              <a:rPr lang="en-US" altLang="zh-CN" sz="2000" dirty="0"/>
              <a:t>NFS</a:t>
            </a:r>
            <a:r>
              <a:rPr lang="zh-CN" altLang="en-US" sz="2000" dirty="0"/>
              <a:t>系统）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-h   </a:t>
            </a:r>
            <a:r>
              <a:rPr lang="zh-CN" altLang="en-US" sz="2000" dirty="0"/>
              <a:t>显示帮助。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-n   </a:t>
            </a:r>
            <a:r>
              <a:rPr lang="zh-CN" altLang="en-US" sz="2000" dirty="0"/>
              <a:t>卸除时不要将信息存入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mtab</a:t>
            </a:r>
            <a:r>
              <a:rPr lang="zh-CN" altLang="en-US" sz="2000" dirty="0"/>
              <a:t>文件中。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-r   </a:t>
            </a:r>
            <a:r>
              <a:rPr lang="zh-CN" altLang="en-US" sz="2000" dirty="0"/>
              <a:t>若无法成功卸除，则尝试以只读的方式重新挂入文件系统。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-t</a:t>
            </a:r>
            <a:r>
              <a:rPr lang="zh-CN" altLang="en-US" sz="2000" dirty="0"/>
              <a:t>    </a:t>
            </a:r>
            <a:r>
              <a:rPr lang="en-US" altLang="zh-CN" sz="2000" dirty="0"/>
              <a:t>&lt;</a:t>
            </a:r>
            <a:r>
              <a:rPr lang="zh-CN" altLang="en-US" sz="2000" dirty="0"/>
              <a:t>文件系统类型</a:t>
            </a:r>
            <a:r>
              <a:rPr lang="en-US" altLang="zh-CN" sz="2000" dirty="0"/>
              <a:t>&gt;   </a:t>
            </a:r>
            <a:r>
              <a:rPr lang="zh-CN" altLang="en-US" sz="2000" dirty="0"/>
              <a:t>仅卸除选项中所指定的文件系统。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-v   </a:t>
            </a:r>
            <a:r>
              <a:rPr lang="zh-CN" altLang="en-US" sz="2000" dirty="0"/>
              <a:t>执行时显示详细的信息。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-V   </a:t>
            </a:r>
            <a:r>
              <a:rPr lang="zh-CN" altLang="en-US" sz="2000" dirty="0"/>
              <a:t>显示版本信息。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-l   </a:t>
            </a:r>
            <a:r>
              <a:rPr lang="zh-CN" altLang="en-US" sz="2000" dirty="0"/>
              <a:t>懒惰的卸载。从文件系统层次分离文件系统</a:t>
            </a:r>
            <a:r>
              <a:rPr lang="en-US" altLang="zh-CN" sz="2000" dirty="0"/>
              <a:t>,</a:t>
            </a:r>
            <a:r>
              <a:rPr lang="zh-CN" altLang="en-US" sz="2000" dirty="0"/>
              <a:t> 不繁忙的情况下清理所有对文件系统的引用</a:t>
            </a:r>
            <a:br>
              <a:rPr lang="zh-CN" altLang="en-US" sz="2000" dirty="0"/>
            </a:br>
            <a:endParaRPr lang="zh-CN" altLang="en-US" sz="20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</a:t>
            </a:r>
            <a:r>
              <a:rPr lang="en-US" altLang="zh-CN" dirty="0" err="1"/>
              <a:t>mount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umount</a:t>
            </a:r>
            <a:r>
              <a:rPr lang="en-US" altLang="zh-CN" sz="1800" dirty="0">
                <a:solidFill>
                  <a:schemeClr val="bg1"/>
                </a:solidFill>
              </a:rPr>
              <a:t>  /dev/sdb1          #</a:t>
            </a:r>
            <a:r>
              <a:rPr lang="zh-CN" altLang="en-US" sz="1800" dirty="0">
                <a:solidFill>
                  <a:schemeClr val="bg1"/>
                </a:solidFill>
              </a:rPr>
              <a:t>通过设备名卸载      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umount</a:t>
            </a:r>
            <a:r>
              <a:rPr lang="en-US" altLang="zh-CN" sz="1800" dirty="0">
                <a:solidFill>
                  <a:schemeClr val="bg1"/>
                </a:solidFill>
              </a:rPr>
              <a:t> -v /dev/sda1        #</a:t>
            </a:r>
            <a:r>
              <a:rPr lang="zh-CN" altLang="en-US" sz="1800" dirty="0">
                <a:solidFill>
                  <a:schemeClr val="bg1"/>
                </a:solidFill>
              </a:rPr>
              <a:t>通过设备名卸载，并显示详细过程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root@linux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umount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 /dev/sda1 /media/</a:t>
            </a:r>
            <a:r>
              <a:rPr lang="en-US" altLang="zh-CN" sz="1800" dirty="0" err="1">
                <a:solidFill>
                  <a:schemeClr val="bg1"/>
                </a:solidFill>
              </a:rPr>
              <a:t>usb</a:t>
            </a:r>
            <a:r>
              <a:rPr lang="en-US" altLang="zh-CN" sz="1800" dirty="0">
                <a:solidFill>
                  <a:schemeClr val="bg1"/>
                </a:solidFill>
              </a:rPr>
              <a:t>   #</a:t>
            </a:r>
            <a:r>
              <a:rPr lang="zh-CN" altLang="en-US" sz="1800" dirty="0">
                <a:solidFill>
                  <a:schemeClr val="bg1"/>
                </a:solidFill>
              </a:rPr>
              <a:t>卸载</a:t>
            </a:r>
            <a:r>
              <a:rPr lang="en-US" altLang="zh-CN" sz="1800" dirty="0">
                <a:solidFill>
                  <a:schemeClr val="bg1"/>
                </a:solidFill>
              </a:rPr>
              <a:t>u</a:t>
            </a:r>
            <a:r>
              <a:rPr lang="zh-CN" altLang="en-US" sz="1800" dirty="0">
                <a:solidFill>
                  <a:schemeClr val="bg1"/>
                </a:solidFill>
              </a:rPr>
              <a:t>盘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root@linux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umount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/media/</a:t>
            </a:r>
            <a:r>
              <a:rPr lang="en-US" altLang="zh-CN" sz="1800" dirty="0" err="1">
                <a:solidFill>
                  <a:schemeClr val="bg1"/>
                </a:solidFill>
              </a:rPr>
              <a:t>usb</a:t>
            </a:r>
            <a:r>
              <a:rPr lang="en-US" altLang="zh-CN" sz="1800" dirty="0">
                <a:solidFill>
                  <a:schemeClr val="bg1"/>
                </a:solidFill>
              </a:rPr>
              <a:t>   #</a:t>
            </a:r>
            <a:r>
              <a:rPr lang="zh-CN" altLang="en-US" sz="1800" dirty="0">
                <a:solidFill>
                  <a:schemeClr val="bg1"/>
                </a:solidFill>
              </a:rPr>
              <a:t>卸载</a:t>
            </a:r>
            <a:r>
              <a:rPr lang="en-US" altLang="zh-CN" sz="1800" dirty="0">
                <a:solidFill>
                  <a:schemeClr val="bg1"/>
                </a:solidFill>
              </a:rPr>
              <a:t>u</a:t>
            </a:r>
            <a:r>
              <a:rPr lang="zh-CN" altLang="en-US" sz="1800" dirty="0">
                <a:solidFill>
                  <a:schemeClr val="bg1"/>
                </a:solidFill>
              </a:rPr>
              <a:t>盘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zh-CN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fdisk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50" y="1595438"/>
            <a:ext cx="608424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 dirty="0" err="1"/>
              <a:t>fdisk</a:t>
            </a:r>
            <a:r>
              <a:rPr lang="zh-CN" altLang="en-US" sz="2000" dirty="0"/>
              <a:t>磁盘分区命令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-v</a:t>
            </a:r>
            <a:br>
              <a:rPr lang="en-US" altLang="zh-CN" sz="2000" dirty="0"/>
            </a:br>
            <a:r>
              <a:rPr lang="en-US" altLang="zh-CN" sz="2000" dirty="0"/>
              <a:t>    </a:t>
            </a:r>
            <a:r>
              <a:rPr lang="zh-CN" altLang="en-US" sz="2000" dirty="0"/>
              <a:t>打印 </a:t>
            </a:r>
            <a:r>
              <a:rPr lang="en-US" altLang="zh-CN" sz="2000" dirty="0" err="1"/>
              <a:t>fdisk</a:t>
            </a:r>
            <a:r>
              <a:rPr lang="en-US" altLang="zh-CN" sz="2000" dirty="0"/>
              <a:t> </a:t>
            </a:r>
            <a:r>
              <a:rPr lang="zh-CN" altLang="en-US" sz="2000" dirty="0"/>
              <a:t>的版本信息并退出．</a:t>
            </a:r>
            <a:br>
              <a:rPr lang="zh-CN" altLang="en-US" sz="2000" dirty="0"/>
            </a:br>
            <a:r>
              <a:rPr lang="en-US" altLang="zh-CN" sz="2000" dirty="0"/>
              <a:t>-l</a:t>
            </a:r>
            <a:br>
              <a:rPr lang="en-US" altLang="zh-CN" sz="2000" dirty="0"/>
            </a:br>
            <a:r>
              <a:rPr lang="en-US" altLang="zh-CN" sz="2000" dirty="0"/>
              <a:t>    </a:t>
            </a:r>
            <a:r>
              <a:rPr lang="zh-CN" altLang="en-US" sz="2000" dirty="0"/>
              <a:t>列出指定设备的分区表信息并退出。 如果没有给出设备，那么使用那些在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/proc/partitions </a:t>
            </a:r>
            <a:r>
              <a:rPr lang="zh-CN" altLang="en-US" sz="2000" dirty="0"/>
              <a:t>（如果存在）提到的．</a:t>
            </a:r>
            <a:br>
              <a:rPr lang="zh-CN" altLang="en-US" sz="2000" dirty="0"/>
            </a:br>
            <a:r>
              <a:rPr lang="en-US" altLang="zh-CN" sz="2000" dirty="0"/>
              <a:t>-u</a:t>
            </a:r>
            <a:br>
              <a:rPr lang="en-US" altLang="zh-CN" sz="2000" dirty="0"/>
            </a:br>
            <a:r>
              <a:rPr lang="en-US" altLang="zh-CN" sz="2000" dirty="0"/>
              <a:t>    </a:t>
            </a:r>
            <a:r>
              <a:rPr lang="zh-CN" altLang="en-US" sz="2000" dirty="0"/>
              <a:t>以扇区数而不是以柱面数的形式显示分区表中各分区的信息．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-s </a:t>
            </a:r>
            <a:r>
              <a:rPr lang="zh-CN" altLang="en-US" sz="2000" dirty="0"/>
              <a:t>分区 将分区的 大小 （单位为块）信息输出到标准输出</a:t>
            </a:r>
            <a:endParaRPr lang="zh-CN" altLang="en-US" sz="2000" dirty="0"/>
          </a:p>
          <a:p>
            <a:pPr marL="0" indent="0">
              <a:buNone/>
            </a:pPr>
            <a:br>
              <a:rPr lang="zh-CN" altLang="en-US" sz="2000" dirty="0"/>
            </a:b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9308" y="0"/>
            <a:ext cx="291729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fdisk</a:t>
            </a:r>
            <a:r>
              <a:rPr kumimoji="1" lang="zh-CN" altLang="en-US" dirty="0"/>
              <a:t> 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fdisk</a:t>
            </a:r>
            <a:r>
              <a:rPr lang="en-US" altLang="zh-CN" sz="1800" dirty="0">
                <a:solidFill>
                  <a:schemeClr val="bg1"/>
                </a:solidFill>
              </a:rPr>
              <a:t> /dev/</a:t>
            </a:r>
            <a:r>
              <a:rPr lang="en-US" altLang="zh-CN" sz="1800" dirty="0" err="1">
                <a:solidFill>
                  <a:schemeClr val="bg1"/>
                </a:solidFill>
              </a:rPr>
              <a:t>hdc</a:t>
            </a:r>
            <a:r>
              <a:rPr lang="en-US" altLang="zh-CN" sz="1800" dirty="0">
                <a:solidFill>
                  <a:schemeClr val="bg1"/>
                </a:solidFill>
              </a:rPr>
              <a:t>    #</a:t>
            </a:r>
            <a:r>
              <a:rPr lang="zh-CN" altLang="en-US" sz="1800" dirty="0">
                <a:solidFill>
                  <a:schemeClr val="bg1"/>
                </a:solidFill>
              </a:rPr>
              <a:t>分区时，不要加上数字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The number of cylinders for this disk is set to 5005.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There is nothing wrong with that, but this is larger than 1024,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and could in certain setups cause problems with: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1) software that runs at boot time (e.g., old versions of LILO)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2) booting and partitioning software from other OSs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(e.g., DOS FDISK, OS/2 FDISK)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Command (m for help): m        #</a:t>
            </a:r>
            <a:r>
              <a:rPr lang="zh-CN" altLang="en-US" sz="1800" dirty="0">
                <a:solidFill>
                  <a:schemeClr val="bg1"/>
                </a:solidFill>
              </a:rPr>
              <a:t>可以查看帮助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Command action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a   toggle a bootable flag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b   edit </a:t>
            </a:r>
            <a:r>
              <a:rPr lang="en-US" altLang="zh-CN" sz="1800" dirty="0" err="1">
                <a:solidFill>
                  <a:schemeClr val="bg1"/>
                </a:solidFill>
              </a:rPr>
              <a:t>bsd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disklabel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c   toggle the dos compatibility flag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d   delete a partition              #</a:t>
            </a:r>
            <a:r>
              <a:rPr lang="zh-CN" altLang="en-US" sz="1800" dirty="0">
                <a:solidFill>
                  <a:schemeClr val="bg1"/>
                </a:solidFill>
              </a:rPr>
              <a:t>删除分区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   </a:t>
            </a:r>
            <a:r>
              <a:rPr lang="en-US" altLang="zh-CN" sz="1800" dirty="0">
                <a:solidFill>
                  <a:schemeClr val="bg1"/>
                </a:solidFill>
              </a:rPr>
              <a:t>l   list known partition types      #</a:t>
            </a:r>
            <a:r>
              <a:rPr lang="zh-CN" altLang="en-US" sz="1800" dirty="0">
                <a:solidFill>
                  <a:schemeClr val="bg1"/>
                </a:solidFill>
              </a:rPr>
              <a:t>列举已知分区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   </a:t>
            </a:r>
            <a:r>
              <a:rPr lang="en-US" altLang="zh-CN" sz="1800" dirty="0">
                <a:solidFill>
                  <a:schemeClr val="bg1"/>
                </a:solidFill>
              </a:rPr>
              <a:t>m   print this menu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n   add a new partition             #</a:t>
            </a:r>
            <a:r>
              <a:rPr lang="zh-CN" altLang="en-US" sz="1800" dirty="0">
                <a:solidFill>
                  <a:schemeClr val="bg1"/>
                </a:solidFill>
              </a:rPr>
              <a:t>增加分区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   </a:t>
            </a:r>
            <a:r>
              <a:rPr lang="en-US" altLang="zh-CN" sz="1800" dirty="0">
                <a:solidFill>
                  <a:schemeClr val="bg1"/>
                </a:solidFill>
              </a:rPr>
              <a:t>o   create a new empty DOS partition table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p   print the partition table       #</a:t>
            </a:r>
            <a:r>
              <a:rPr lang="zh-CN" altLang="en-US" sz="1800" dirty="0">
                <a:solidFill>
                  <a:schemeClr val="bg1"/>
                </a:solidFill>
              </a:rPr>
              <a:t>显示分区表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   </a:t>
            </a:r>
            <a:r>
              <a:rPr lang="en-US" altLang="zh-CN" sz="1800" dirty="0">
                <a:solidFill>
                  <a:schemeClr val="bg1"/>
                </a:solidFill>
              </a:rPr>
              <a:t>q   quit without saving changes     #</a:t>
            </a:r>
            <a:r>
              <a:rPr lang="zh-CN" altLang="en-US" sz="1800" dirty="0">
                <a:solidFill>
                  <a:schemeClr val="bg1"/>
                </a:solidFill>
              </a:rPr>
              <a:t>不保存退出分区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   </a:t>
            </a:r>
            <a:r>
              <a:rPr lang="en-US" altLang="zh-CN" sz="1800" dirty="0">
                <a:solidFill>
                  <a:schemeClr val="bg1"/>
                </a:solidFill>
              </a:rPr>
              <a:t>s   create a new empty Sun </a:t>
            </a:r>
            <a:r>
              <a:rPr lang="en-US" altLang="zh-CN" sz="1800" dirty="0" err="1">
                <a:solidFill>
                  <a:schemeClr val="bg1"/>
                </a:solidFill>
              </a:rPr>
              <a:t>disklabel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t   change a partition's system id  #</a:t>
            </a:r>
            <a:r>
              <a:rPr lang="zh-CN" altLang="en-US" sz="1800" dirty="0">
                <a:solidFill>
                  <a:schemeClr val="bg1"/>
                </a:solidFill>
              </a:rPr>
              <a:t>改变分区</a:t>
            </a:r>
            <a:r>
              <a:rPr lang="en-US" altLang="zh-CN" sz="1800" dirty="0">
                <a:solidFill>
                  <a:schemeClr val="bg1"/>
                </a:solidFill>
              </a:rPr>
              <a:t>ID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u   change display/entry units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v   verify the partition table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w   write table to disk and exit    #</a:t>
            </a:r>
            <a:r>
              <a:rPr lang="zh-CN" altLang="en-US" sz="1800" dirty="0">
                <a:solidFill>
                  <a:schemeClr val="bg1"/>
                </a:solidFill>
              </a:rPr>
              <a:t>保存分区操作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   </a:t>
            </a:r>
            <a:r>
              <a:rPr lang="en-US" altLang="zh-CN" sz="1800" dirty="0">
                <a:solidFill>
                  <a:schemeClr val="bg1"/>
                </a:solidFill>
              </a:rPr>
              <a:t>x   extra functionality (experts only)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zh-CN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fdisk</a:t>
            </a:r>
            <a:r>
              <a:rPr kumimoji="1" lang="zh-CN" altLang="en-US" dirty="0"/>
              <a:t> 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Command (m for help): p 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Disk /dev/</a:t>
            </a:r>
            <a:r>
              <a:rPr lang="en-US" altLang="zh-CN" sz="1800" dirty="0" err="1">
                <a:solidFill>
                  <a:schemeClr val="bg1"/>
                </a:solidFill>
              </a:rPr>
              <a:t>hdc</a:t>
            </a:r>
            <a:r>
              <a:rPr lang="en-US" altLang="zh-CN" sz="1800" dirty="0">
                <a:solidFill>
                  <a:schemeClr val="bg1"/>
                </a:solidFill>
              </a:rPr>
              <a:t>: 41.1 GB, 41174138880 bytes        #</a:t>
            </a:r>
            <a:r>
              <a:rPr lang="zh-CN" altLang="en-US" sz="1800" dirty="0">
                <a:solidFill>
                  <a:schemeClr val="bg1"/>
                </a:solidFill>
              </a:rPr>
              <a:t>磁盘名称和大小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255 heads, 63 sectors/track, 5005 cylinders      #</a:t>
            </a:r>
            <a:r>
              <a:rPr lang="zh-CN" altLang="en-US" sz="1800" dirty="0">
                <a:solidFill>
                  <a:schemeClr val="bg1"/>
                </a:solidFill>
              </a:rPr>
              <a:t>磁头、磁区与磁柱数量，多少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Units = cylinders of 16065 * 512 = 8225280 bytes #</a:t>
            </a:r>
            <a:r>
              <a:rPr lang="zh-CN" altLang="en-US" sz="1800" dirty="0">
                <a:solidFill>
                  <a:schemeClr val="bg1"/>
                </a:solidFill>
              </a:rPr>
              <a:t>每个磁柱的大小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   </a:t>
            </a:r>
            <a:r>
              <a:rPr lang="en-US" altLang="zh-CN" sz="1800" dirty="0">
                <a:solidFill>
                  <a:schemeClr val="bg1"/>
                </a:solidFill>
              </a:rPr>
              <a:t>Device Boot      Start         End      Blocks   Id  System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/dev/hdc1   *           1          13      104391   83  Linux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/dev/hdc2              14        1288    10241437+  83  Linux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/dev/hdc3            1289        1925     5116702+  83  Linux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/dev/hdc4            1926        5005    24740100    5  Extended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/dev/hdc5            1926        2052     1020096   82  Linux swap / Solaris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Command (m for help): q   # q</a:t>
            </a:r>
            <a:r>
              <a:rPr lang="zh-CN" altLang="en-US" sz="1800" dirty="0">
                <a:solidFill>
                  <a:schemeClr val="bg1"/>
                </a:solidFill>
              </a:rPr>
              <a:t>是不保存退出，</a:t>
            </a:r>
            <a:r>
              <a:rPr lang="en-US" altLang="zh-CN" sz="1800" dirty="0">
                <a:solidFill>
                  <a:schemeClr val="bg1"/>
                </a:solidFill>
              </a:rPr>
              <a:t>w</a:t>
            </a:r>
            <a:r>
              <a:rPr lang="zh-CN" altLang="en-US" sz="1800" dirty="0">
                <a:solidFill>
                  <a:schemeClr val="bg1"/>
                </a:solidFill>
              </a:rPr>
              <a:t>不要随便输入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-c </a:t>
            </a:r>
            <a:r>
              <a:rPr lang="zh-CN" altLang="en-US" sz="1800" dirty="0">
                <a:solidFill>
                  <a:schemeClr val="bg1"/>
                </a:solidFill>
              </a:rPr>
              <a:t>以柱面显示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[root@server7 ~]# </a:t>
            </a:r>
            <a:r>
              <a:rPr lang="en-US" altLang="zh-CN" sz="1800" dirty="0" err="1">
                <a:solidFill>
                  <a:schemeClr val="bg1"/>
                </a:solidFill>
              </a:rPr>
              <a:t>fdisk</a:t>
            </a:r>
            <a:r>
              <a:rPr lang="en-US" altLang="zh-CN" sz="1800" dirty="0">
                <a:solidFill>
                  <a:schemeClr val="bg1"/>
                </a:solidFill>
              </a:rPr>
              <a:t> -cl /dev/</a:t>
            </a:r>
            <a:r>
              <a:rPr lang="en-US" altLang="zh-CN" sz="1800" dirty="0" err="1">
                <a:solidFill>
                  <a:schemeClr val="bg1"/>
                </a:solidFill>
              </a:rPr>
              <a:t>vdb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[root@server7 ~]# </a:t>
            </a:r>
            <a:r>
              <a:rPr lang="en-US" altLang="zh-CN" sz="1800" dirty="0" err="1">
                <a:solidFill>
                  <a:schemeClr val="bg1"/>
                </a:solidFill>
              </a:rPr>
              <a:t>fdisk</a:t>
            </a:r>
            <a:r>
              <a:rPr lang="en-US" altLang="zh-CN" sz="1800" dirty="0">
                <a:solidFill>
                  <a:schemeClr val="bg1"/>
                </a:solidFill>
              </a:rPr>
              <a:t> -ul /dev/</a:t>
            </a:r>
            <a:r>
              <a:rPr lang="en-US" altLang="zh-CN" sz="1800" dirty="0" err="1">
                <a:solidFill>
                  <a:schemeClr val="bg1"/>
                </a:solidFill>
              </a:rPr>
              <a:t>vdb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 err="1"/>
              <a:t>fdisk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非常重要的命令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参考华为云挂载扩展磁盘进行分区</a:t>
            </a:r>
            <a:r>
              <a:rPr kumimoji="1" lang="zh-CN" altLang="en-US" dirty="0">
                <a:hlinkClick r:id="rId1"/>
              </a:rPr>
              <a:t>文档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mkfs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50" y="1595437"/>
            <a:ext cx="10515600" cy="4791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err="1"/>
              <a:t>mkfs</a:t>
            </a:r>
            <a:r>
              <a:rPr lang="en-US" altLang="zh-CN" sz="1800" dirty="0"/>
              <a:t> [-V] [-t </a:t>
            </a:r>
            <a:r>
              <a:rPr lang="en-US" altLang="zh-CN" sz="1800" dirty="0" err="1"/>
              <a:t>fstype</a:t>
            </a:r>
            <a:r>
              <a:rPr lang="en-US" altLang="zh-CN" sz="1800" dirty="0"/>
              <a:t>] [fs-options] </a:t>
            </a:r>
            <a:r>
              <a:rPr lang="en-US" altLang="zh-CN" sz="1800" dirty="0" err="1"/>
              <a:t>filesys</a:t>
            </a:r>
            <a:r>
              <a:rPr lang="en-US" altLang="zh-CN" sz="1800" dirty="0"/>
              <a:t> [blocks] [-L </a:t>
            </a:r>
            <a:r>
              <a:rPr lang="en-US" altLang="zh-CN" sz="1800" dirty="0" err="1"/>
              <a:t>Lable</a:t>
            </a:r>
            <a:r>
              <a:rPr lang="en-US" altLang="zh-CN" sz="1800" dirty="0"/>
              <a:t>] 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说明 ： 建立 </a:t>
            </a:r>
            <a:r>
              <a:rPr lang="en-US" altLang="zh-CN" sz="1800" dirty="0" err="1"/>
              <a:t>linux</a:t>
            </a:r>
            <a:r>
              <a:rPr lang="en-US" altLang="zh-CN" sz="1800" dirty="0"/>
              <a:t> </a:t>
            </a:r>
            <a:r>
              <a:rPr lang="zh-CN" altLang="en-US" sz="1800" dirty="0"/>
              <a:t>文件系统在特定的 </a:t>
            </a:r>
            <a:r>
              <a:rPr lang="en-US" altLang="zh-CN" sz="1800" dirty="0"/>
              <a:t>partition </a:t>
            </a:r>
            <a:r>
              <a:rPr lang="zh-CN" altLang="en-US" sz="1800" dirty="0"/>
              <a:t>上</a:t>
            </a:r>
            <a:br>
              <a:rPr lang="zh-CN" altLang="en-US" sz="1800" dirty="0"/>
            </a:br>
            <a:br>
              <a:rPr lang="zh-CN" altLang="en-US" sz="1800" dirty="0"/>
            </a:br>
            <a:r>
              <a:rPr lang="zh-CN" altLang="en-US" sz="1800" dirty="0"/>
              <a:t>参数 ：</a:t>
            </a:r>
            <a:br>
              <a:rPr lang="zh-CN" altLang="en-US" sz="1800" dirty="0"/>
            </a:br>
            <a:br>
              <a:rPr lang="zh-CN" altLang="en-US" sz="1800" dirty="0"/>
            </a:br>
            <a:r>
              <a:rPr lang="en-US" altLang="zh-CN" sz="1800" dirty="0"/>
              <a:t>device </a:t>
            </a:r>
            <a:r>
              <a:rPr lang="zh-CN" altLang="en-US" sz="1800" dirty="0"/>
              <a:t>： 预备检查的硬盘 </a:t>
            </a:r>
            <a:r>
              <a:rPr lang="en-US" altLang="zh-CN" sz="1800" dirty="0"/>
              <a:t>partition</a:t>
            </a:r>
            <a:r>
              <a:rPr lang="zh-CN" altLang="en-US" sz="1800" dirty="0"/>
              <a:t>，例如：</a:t>
            </a:r>
            <a:r>
              <a:rPr lang="en-US" altLang="zh-CN" sz="1800" dirty="0"/>
              <a:t>/dev/sda1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-V : </a:t>
            </a:r>
            <a:r>
              <a:rPr lang="zh-CN" altLang="en-US" sz="1800" dirty="0"/>
              <a:t>详细显示模式</a:t>
            </a:r>
            <a:br>
              <a:rPr lang="zh-CN" altLang="en-US" sz="1800" dirty="0"/>
            </a:br>
            <a:r>
              <a:rPr lang="en-US" altLang="zh-CN" sz="1800" dirty="0"/>
              <a:t>-t : </a:t>
            </a:r>
            <a:r>
              <a:rPr lang="zh-CN" altLang="en-US" sz="1800" dirty="0"/>
              <a:t>给定档案系统的型式，</a:t>
            </a:r>
            <a:r>
              <a:rPr lang="en-US" altLang="zh-CN" sz="1800" dirty="0"/>
              <a:t>Linux </a:t>
            </a:r>
            <a:r>
              <a:rPr lang="zh-CN" altLang="en-US" sz="1800" dirty="0"/>
              <a:t>的预设值为 </a:t>
            </a:r>
            <a:r>
              <a:rPr lang="en-US" altLang="zh-CN" sz="1800" dirty="0"/>
              <a:t>ext2</a:t>
            </a:r>
            <a:br>
              <a:rPr lang="en-US" altLang="zh-CN" sz="1800" dirty="0"/>
            </a:br>
            <a:r>
              <a:rPr lang="en-US" altLang="zh-CN" sz="1800" dirty="0"/>
              <a:t>-c : </a:t>
            </a:r>
            <a:r>
              <a:rPr lang="zh-CN" altLang="en-US" sz="1800" dirty="0"/>
              <a:t>在制做档案系统前，检查该</a:t>
            </a:r>
            <a:r>
              <a:rPr lang="en-US" altLang="zh-CN" sz="1800" dirty="0"/>
              <a:t>partition </a:t>
            </a:r>
            <a:r>
              <a:rPr lang="zh-CN" altLang="en-US" sz="1800" dirty="0"/>
              <a:t>是否有坏轨</a:t>
            </a:r>
            <a:br>
              <a:rPr lang="zh-CN" altLang="en-US" sz="1800" dirty="0"/>
            </a:br>
            <a:r>
              <a:rPr lang="en-US" altLang="zh-CN" sz="1800" dirty="0"/>
              <a:t>-l</a:t>
            </a:r>
            <a:r>
              <a:rPr lang="zh-CN" altLang="en-US" sz="1800" dirty="0"/>
              <a:t> </a:t>
            </a:r>
            <a:r>
              <a:rPr lang="en-US" altLang="zh-CN" sz="1800" dirty="0" err="1"/>
              <a:t>bad_blocks_file</a:t>
            </a:r>
            <a:r>
              <a:rPr lang="en-US" altLang="zh-CN" sz="1800" dirty="0"/>
              <a:t> : </a:t>
            </a:r>
            <a:r>
              <a:rPr lang="zh-CN" altLang="en-US" sz="1800" dirty="0"/>
              <a:t>将有坏轨的</a:t>
            </a:r>
            <a:r>
              <a:rPr lang="en-US" altLang="zh-CN" sz="1800" dirty="0"/>
              <a:t>block</a:t>
            </a:r>
            <a:r>
              <a:rPr lang="zh-CN" altLang="en-US" sz="1800" dirty="0"/>
              <a:t>资料加到 </a:t>
            </a:r>
            <a:r>
              <a:rPr lang="en-US" altLang="zh-CN" sz="1800" dirty="0" err="1"/>
              <a:t>bad_blocks_file</a:t>
            </a:r>
            <a:r>
              <a:rPr lang="en-US" altLang="zh-CN" sz="1800" dirty="0"/>
              <a:t> </a:t>
            </a:r>
            <a:r>
              <a:rPr lang="zh-CN" altLang="en-US" sz="1800" dirty="0"/>
              <a:t>里面</a:t>
            </a:r>
            <a:r>
              <a:rPr lang="en-US" altLang="zh-CN" sz="1800" dirty="0"/>
              <a:t>block : </a:t>
            </a:r>
            <a:r>
              <a:rPr lang="zh-CN" altLang="en-US" sz="1800" dirty="0"/>
              <a:t>给定 </a:t>
            </a:r>
            <a:r>
              <a:rPr lang="en-US" altLang="zh-CN" sz="1800" dirty="0"/>
              <a:t>block </a:t>
            </a:r>
            <a:r>
              <a:rPr lang="zh-CN" altLang="en-US" sz="1800" dirty="0"/>
              <a:t>的大小</a:t>
            </a:r>
            <a:br>
              <a:rPr lang="zh-CN" altLang="en-US" sz="1800" dirty="0"/>
            </a:br>
            <a:r>
              <a:rPr lang="en-US" altLang="zh-CN" sz="1800" dirty="0"/>
              <a:t>-L:</a:t>
            </a:r>
            <a:r>
              <a:rPr lang="zh-CN" altLang="en-US" sz="1800" dirty="0"/>
              <a:t>建立</a:t>
            </a:r>
            <a:r>
              <a:rPr lang="en-US" altLang="zh-CN" sz="1800" dirty="0" err="1"/>
              <a:t>lable</a:t>
            </a:r>
            <a:br>
              <a:rPr lang="en-US" altLang="zh-CN" sz="1800" dirty="0"/>
            </a:br>
            <a:r>
              <a:rPr lang="en-US" altLang="zh-CN" sz="1800" dirty="0"/>
              <a:t> </a:t>
            </a:r>
            <a:br>
              <a:rPr lang="en-US" altLang="zh-CN" sz="1800" dirty="0"/>
            </a:br>
            <a:r>
              <a:rPr lang="zh-CN" altLang="en-US" sz="1800" dirty="0"/>
              <a:t>补充说明</a:t>
            </a:r>
            <a:r>
              <a:rPr lang="en-US" altLang="zh-CN" sz="1800" dirty="0"/>
              <a:t>:</a:t>
            </a:r>
            <a:br>
              <a:rPr lang="en-US" altLang="zh-CN" sz="1800" dirty="0"/>
            </a:br>
            <a:r>
              <a:rPr lang="en-US" altLang="zh-CN" sz="1800" dirty="0" err="1"/>
              <a:t>mkfs</a:t>
            </a:r>
            <a:r>
              <a:rPr lang="zh-CN" altLang="en-US" sz="1800" dirty="0"/>
              <a:t>本身并不执行建立文件系统的工作</a:t>
            </a:r>
            <a:r>
              <a:rPr lang="en-US" altLang="zh-CN" sz="1800" dirty="0"/>
              <a:t>,</a:t>
            </a:r>
            <a:r>
              <a:rPr lang="zh-CN" altLang="en-US" sz="1800" dirty="0"/>
              <a:t>而是去调用相关的程序来执行。例如，若在</a:t>
            </a:r>
            <a:r>
              <a:rPr lang="en-US" altLang="zh-CN" sz="1800" dirty="0"/>
              <a:t>"-t" </a:t>
            </a:r>
            <a:r>
              <a:rPr lang="zh-CN" altLang="en-US" sz="1800" dirty="0"/>
              <a:t>参数中指定</a:t>
            </a:r>
            <a:r>
              <a:rPr lang="en-US" altLang="zh-CN" sz="1800" dirty="0"/>
              <a:t>ext2,</a:t>
            </a:r>
            <a:r>
              <a:rPr lang="zh-CN" altLang="en-US" sz="1800" dirty="0"/>
              <a:t>则</a:t>
            </a:r>
            <a:r>
              <a:rPr lang="en-US" altLang="zh-CN" sz="1800" dirty="0" err="1"/>
              <a:t>mkfs</a:t>
            </a:r>
            <a:r>
              <a:rPr lang="zh-CN" altLang="en-US" sz="1800" dirty="0"/>
              <a:t>会调用</a:t>
            </a:r>
            <a:r>
              <a:rPr lang="en-US" altLang="zh-CN" sz="1800" dirty="0"/>
              <a:t>mke2fs</a:t>
            </a:r>
            <a:r>
              <a:rPr lang="zh-CN" altLang="en-US" sz="1800" dirty="0"/>
              <a:t>来建立文件系统</a:t>
            </a:r>
            <a:r>
              <a:rPr lang="en-US" altLang="zh-CN" sz="1800" dirty="0"/>
              <a:t>.</a:t>
            </a:r>
            <a:r>
              <a:rPr lang="zh-CN" altLang="en-US" sz="1800" dirty="0"/>
              <a:t>使用时如省略指定</a:t>
            </a:r>
            <a:r>
              <a:rPr lang="en-US" altLang="zh-CN" sz="1800" dirty="0"/>
              <a:t>【</a:t>
            </a:r>
            <a:r>
              <a:rPr lang="zh-CN" altLang="en-US" sz="1800" dirty="0"/>
              <a:t>块数</a:t>
            </a:r>
            <a:r>
              <a:rPr lang="en-US" altLang="zh-CN" sz="1800" dirty="0"/>
              <a:t>】</a:t>
            </a:r>
            <a:r>
              <a:rPr lang="zh-CN" altLang="en-US" sz="1800" dirty="0"/>
              <a:t>参数，</a:t>
            </a:r>
            <a:r>
              <a:rPr lang="en-US" altLang="zh-CN" sz="1800" dirty="0" err="1"/>
              <a:t>mkfs</a:t>
            </a:r>
            <a:r>
              <a:rPr lang="zh-CN" altLang="en-US" sz="1800" dirty="0"/>
              <a:t>会自动设置    适当的块数</a:t>
            </a:r>
            <a:r>
              <a:rPr lang="en-US" altLang="zh-CN" sz="1800" dirty="0"/>
              <a:t>.</a:t>
            </a:r>
            <a:endParaRPr kumimoji="1" lang="zh-CN" altLang="en-US" sz="18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 err="1"/>
              <a:t>mkfs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</a:t>
            </a:r>
            <a:r>
              <a:rPr lang="zh-CN" altLang="en-US" sz="1800" dirty="0">
                <a:solidFill>
                  <a:schemeClr val="bg1"/>
                </a:solidFill>
              </a:rPr>
              <a:t>把该设备格式化成</a:t>
            </a:r>
            <a:r>
              <a:rPr lang="en-US" altLang="zh-CN" sz="1800" dirty="0">
                <a:solidFill>
                  <a:schemeClr val="bg1"/>
                </a:solidFill>
              </a:rPr>
              <a:t>ext4</a:t>
            </a:r>
            <a:r>
              <a:rPr lang="zh-CN" altLang="en-US" sz="1800" dirty="0">
                <a:solidFill>
                  <a:schemeClr val="bg1"/>
                </a:solidFill>
              </a:rPr>
              <a:t>文件系统 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root@linux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mkfs</a:t>
            </a:r>
            <a:r>
              <a:rPr lang="en-US" altLang="zh-CN" sz="1800" dirty="0">
                <a:solidFill>
                  <a:schemeClr val="bg1"/>
                </a:solidFill>
              </a:rPr>
              <a:t> -t ext4  /dev/sda6 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</a:t>
            </a:r>
            <a:r>
              <a:rPr lang="zh-CN" altLang="en-US" sz="1800" dirty="0">
                <a:solidFill>
                  <a:schemeClr val="bg1"/>
                </a:solidFill>
              </a:rPr>
              <a:t>创建</a:t>
            </a:r>
            <a:r>
              <a:rPr lang="en-US" altLang="zh-CN" sz="1800" dirty="0" err="1">
                <a:solidFill>
                  <a:schemeClr val="bg1"/>
                </a:solidFill>
              </a:rPr>
              <a:t>vfat</a:t>
            </a:r>
            <a:r>
              <a:rPr lang="zh-CN" altLang="en-US" sz="1800" dirty="0">
                <a:solidFill>
                  <a:schemeClr val="bg1"/>
                </a:solidFill>
              </a:rPr>
              <a:t>系统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tmp</a:t>
            </a:r>
            <a:r>
              <a:rPr lang="en-US" altLang="zh-CN" sz="1800" dirty="0">
                <a:solidFill>
                  <a:schemeClr val="bg1"/>
                </a:solidFill>
              </a:rPr>
              <a:t>]# </a:t>
            </a:r>
            <a:r>
              <a:rPr lang="en-US" altLang="zh-CN" sz="1800" dirty="0" err="1">
                <a:solidFill>
                  <a:schemeClr val="bg1"/>
                </a:solidFill>
              </a:rPr>
              <a:t>mkfs</a:t>
            </a:r>
            <a:r>
              <a:rPr lang="en-US" altLang="zh-CN" sz="1800" dirty="0">
                <a:solidFill>
                  <a:schemeClr val="bg1"/>
                </a:solidFill>
              </a:rPr>
              <a:t> -t </a:t>
            </a:r>
            <a:r>
              <a:rPr lang="en-US" altLang="zh-CN" sz="1800" dirty="0" err="1">
                <a:solidFill>
                  <a:schemeClr val="bg1"/>
                </a:solidFill>
              </a:rPr>
              <a:t>vfat</a:t>
            </a:r>
            <a:r>
              <a:rPr lang="en-US" altLang="zh-CN" sz="1800" dirty="0">
                <a:solidFill>
                  <a:schemeClr val="bg1"/>
                </a:solidFill>
              </a:rPr>
              <a:t> /dev/sdb1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</a:t>
            </a:r>
            <a:r>
              <a:rPr lang="zh-CN" altLang="en-US" sz="1800" dirty="0">
                <a:solidFill>
                  <a:schemeClr val="bg1"/>
                </a:solidFill>
              </a:rPr>
              <a:t>创建</a:t>
            </a:r>
            <a:r>
              <a:rPr lang="en-US" altLang="zh-CN" sz="1800" dirty="0">
                <a:solidFill>
                  <a:schemeClr val="bg1"/>
                </a:solidFill>
              </a:rPr>
              <a:t>ext4</a:t>
            </a:r>
            <a:r>
              <a:rPr lang="zh-CN" altLang="en-US" sz="1800" dirty="0">
                <a:solidFill>
                  <a:schemeClr val="bg1"/>
                </a:solidFill>
              </a:rPr>
              <a:t>文件系统并指定卷标为</a:t>
            </a:r>
            <a:r>
              <a:rPr lang="en-US" altLang="zh-CN" sz="1800" dirty="0" err="1">
                <a:solidFill>
                  <a:schemeClr val="bg1"/>
                </a:solidFill>
              </a:rPr>
              <a:t>beaglebone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tmp</a:t>
            </a:r>
            <a:r>
              <a:rPr lang="en-US" altLang="zh-CN" sz="1800" dirty="0">
                <a:solidFill>
                  <a:schemeClr val="bg1"/>
                </a:solidFill>
              </a:rPr>
              <a:t>]# </a:t>
            </a:r>
            <a:r>
              <a:rPr lang="en-US" altLang="zh-CN" sz="1800" dirty="0" err="1">
                <a:solidFill>
                  <a:schemeClr val="bg1"/>
                </a:solidFill>
              </a:rPr>
              <a:t>mkfs</a:t>
            </a:r>
            <a:r>
              <a:rPr lang="en-US" altLang="zh-CN" sz="1800" dirty="0">
                <a:solidFill>
                  <a:schemeClr val="bg1"/>
                </a:solidFill>
              </a:rPr>
              <a:t> -t ext4 -L '</a:t>
            </a:r>
            <a:r>
              <a:rPr lang="en-US" altLang="zh-CN" sz="1800" dirty="0" err="1">
                <a:solidFill>
                  <a:schemeClr val="bg1"/>
                </a:solidFill>
              </a:rPr>
              <a:t>beaglebone</a:t>
            </a:r>
            <a:r>
              <a:rPr lang="en-US" altLang="zh-CN" sz="1800" dirty="0">
                <a:solidFill>
                  <a:schemeClr val="bg1"/>
                </a:solidFill>
              </a:rPr>
              <a:t>' /dev/sdb1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</a:t>
            </a:r>
            <a:r>
              <a:rPr lang="zh-CN" altLang="en-US" sz="1800" dirty="0">
                <a:solidFill>
                  <a:schemeClr val="bg1"/>
                </a:solidFill>
              </a:rPr>
              <a:t>在 </a:t>
            </a:r>
            <a:r>
              <a:rPr lang="en-US" altLang="zh-CN" sz="1800" dirty="0">
                <a:solidFill>
                  <a:schemeClr val="bg1"/>
                </a:solidFill>
              </a:rPr>
              <a:t>/dev/lv01 </a:t>
            </a:r>
            <a:r>
              <a:rPr lang="zh-CN" altLang="en-US" sz="1800" dirty="0">
                <a:solidFill>
                  <a:schemeClr val="bg1"/>
                </a:solidFill>
              </a:rPr>
              <a:t>创建一个空的 </a:t>
            </a:r>
            <a:r>
              <a:rPr lang="en-US" altLang="zh-CN" sz="1800" dirty="0">
                <a:solidFill>
                  <a:schemeClr val="bg1"/>
                </a:solidFill>
              </a:rPr>
              <a:t>4MB </a:t>
            </a:r>
            <a:r>
              <a:rPr lang="zh-CN" altLang="en-US" sz="1800" dirty="0">
                <a:solidFill>
                  <a:schemeClr val="bg1"/>
                </a:solidFill>
              </a:rPr>
              <a:t>的文件系统，其分段大小为 </a:t>
            </a:r>
            <a:r>
              <a:rPr lang="en-US" altLang="zh-CN" sz="1800" dirty="0">
                <a:solidFill>
                  <a:schemeClr val="bg1"/>
                </a:solidFill>
              </a:rPr>
              <a:t>512 </a:t>
            </a:r>
            <a:r>
              <a:rPr lang="zh-CN" altLang="en-US" sz="1800" dirty="0">
                <a:solidFill>
                  <a:schemeClr val="bg1"/>
                </a:solidFill>
              </a:rPr>
              <a:t>字节，且每 </a:t>
            </a:r>
            <a:r>
              <a:rPr lang="en-US" altLang="zh-CN" sz="1800" dirty="0">
                <a:solidFill>
                  <a:schemeClr val="bg1"/>
                </a:solidFill>
              </a:rPr>
              <a:t>2048 </a:t>
            </a:r>
            <a:r>
              <a:rPr lang="zh-CN" altLang="en-US" sz="1800" dirty="0">
                <a:solidFill>
                  <a:schemeClr val="bg1"/>
                </a:solidFill>
              </a:rPr>
              <a:t>个字节为一个 </a:t>
            </a:r>
            <a:r>
              <a:rPr lang="en-US" altLang="zh-CN" sz="1800" dirty="0" err="1">
                <a:solidFill>
                  <a:schemeClr val="bg1"/>
                </a:solidFill>
              </a:rPr>
              <a:t>i</a:t>
            </a:r>
            <a:r>
              <a:rPr lang="en-US" altLang="zh-CN" sz="1800" dirty="0">
                <a:solidFill>
                  <a:schemeClr val="bg1"/>
                </a:solidFill>
              </a:rPr>
              <a:t>-node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root@linux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mkfs</a:t>
            </a:r>
            <a:r>
              <a:rPr lang="en-US" altLang="zh-CN" sz="1800" dirty="0">
                <a:solidFill>
                  <a:schemeClr val="bg1"/>
                </a:solidFill>
              </a:rPr>
              <a:t> -s 4M -o </a:t>
            </a:r>
            <a:r>
              <a:rPr lang="en-US" altLang="zh-CN" sz="1800" dirty="0" err="1">
                <a:solidFill>
                  <a:schemeClr val="bg1"/>
                </a:solidFill>
              </a:rPr>
              <a:t>nbpi</a:t>
            </a:r>
            <a:r>
              <a:rPr lang="en-US" altLang="zh-CN" sz="1800" dirty="0">
                <a:solidFill>
                  <a:schemeClr val="bg1"/>
                </a:solidFill>
              </a:rPr>
              <a:t>=2048, frag=512 /dev/lv01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基本命令：系统信息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8"/>
            <a:ext cx="11633200" cy="465931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cat /</a:t>
            </a:r>
            <a:r>
              <a:rPr lang="en-US" altLang="zh-CN" dirty="0" err="1">
                <a:solidFill>
                  <a:schemeClr val="bg1"/>
                </a:solidFill>
              </a:rPr>
              <a:t>etc</a:t>
            </a:r>
            <a:r>
              <a:rPr lang="en-US" altLang="zh-CN" dirty="0">
                <a:solidFill>
                  <a:schemeClr val="bg1"/>
                </a:solidFill>
              </a:rPr>
              <a:t>/issue        # </a:t>
            </a:r>
            <a:r>
              <a:rPr lang="zh-CN" altLang="en-US" dirty="0">
                <a:solidFill>
                  <a:schemeClr val="bg1"/>
                </a:solidFill>
              </a:rPr>
              <a:t>查看操作系统版本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en-US" altLang="zh-CN" dirty="0" err="1">
                <a:solidFill>
                  <a:schemeClr val="bg1"/>
                </a:solidFill>
              </a:rPr>
              <a:t>Os</a:t>
            </a:r>
            <a:r>
              <a:rPr lang="zh-CN" altLang="en-US" dirty="0">
                <a:solidFill>
                  <a:schemeClr val="bg1"/>
                </a:solidFill>
              </a:rPr>
              <a:t>版本</a:t>
            </a:r>
            <a:endParaRPr lang="zh-CN" alt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cat /proc/version      #</a:t>
            </a:r>
            <a:r>
              <a:rPr lang="zh-CN" altLang="en-US" dirty="0">
                <a:solidFill>
                  <a:schemeClr val="bg1"/>
                </a:solidFill>
              </a:rPr>
              <a:t>包含</a:t>
            </a:r>
            <a:r>
              <a:rPr lang="en-US" altLang="zh-CN" dirty="0">
                <a:solidFill>
                  <a:schemeClr val="bg1"/>
                </a:solidFill>
              </a:rPr>
              <a:t>GCC</a:t>
            </a:r>
            <a:r>
              <a:rPr lang="zh-CN" altLang="en-US" dirty="0">
                <a:solidFill>
                  <a:schemeClr val="bg1"/>
                </a:solidFill>
              </a:rPr>
              <a:t>的版本信息 </a:t>
            </a:r>
            <a:endParaRPr lang="zh-CN" alt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cat /proc/</a:t>
            </a:r>
            <a:r>
              <a:rPr lang="en-US" altLang="zh-CN" dirty="0" err="1">
                <a:solidFill>
                  <a:schemeClr val="bg1"/>
                </a:solidFill>
              </a:rPr>
              <a:t>cpuinfo</a:t>
            </a:r>
            <a:r>
              <a:rPr lang="en-US" altLang="zh-CN" dirty="0">
                <a:solidFill>
                  <a:schemeClr val="bg1"/>
                </a:solidFill>
              </a:rPr>
              <a:t>     # </a:t>
            </a:r>
            <a:r>
              <a:rPr lang="zh-CN" altLang="en-US" dirty="0">
                <a:solidFill>
                  <a:schemeClr val="bg1"/>
                </a:solidFill>
              </a:rPr>
              <a:t>查看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相关信息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型号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缓存大小等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cat /proc/stat         #</a:t>
            </a:r>
            <a:r>
              <a:rPr lang="zh-CN" altLang="en-US" dirty="0">
                <a:solidFill>
                  <a:schemeClr val="bg1"/>
                </a:solidFill>
              </a:rPr>
              <a:t>查看所有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的活动信息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cat /sys/class/thermal/thermal_zone0/temp #</a:t>
            </a:r>
            <a:r>
              <a:rPr lang="zh-CN" altLang="en-US" dirty="0">
                <a:solidFill>
                  <a:schemeClr val="bg1"/>
                </a:solidFill>
              </a:rPr>
              <a:t>查看</a:t>
            </a:r>
            <a:r>
              <a:rPr lang="en-US" altLang="zh-CN" dirty="0" err="1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温度（</a:t>
            </a:r>
            <a:r>
              <a:rPr lang="en-US" altLang="zh-CN" dirty="0">
                <a:solidFill>
                  <a:schemeClr val="bg1"/>
                </a:solidFill>
              </a:rPr>
              <a:t>/ 1000</a:t>
            </a:r>
            <a:r>
              <a:rPr lang="zh-CN" altLang="en-US" dirty="0">
                <a:solidFill>
                  <a:schemeClr val="bg1"/>
                </a:solidFill>
              </a:rPr>
              <a:t>就是温度）</a:t>
            </a:r>
            <a:endParaRPr lang="zh-CN" alt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hostname             # </a:t>
            </a:r>
            <a:r>
              <a:rPr lang="zh-CN" altLang="en-US" dirty="0">
                <a:solidFill>
                  <a:schemeClr val="bg1"/>
                </a:solidFill>
              </a:rPr>
              <a:t>查看计算机名 </a:t>
            </a:r>
            <a:endParaRPr lang="zh-CN" alt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lspci</a:t>
            </a:r>
            <a:r>
              <a:rPr lang="en-US" altLang="zh-CN" dirty="0">
                <a:solidFill>
                  <a:schemeClr val="bg1"/>
                </a:solidFill>
              </a:rPr>
              <a:t> -tv             # </a:t>
            </a:r>
            <a:r>
              <a:rPr lang="zh-CN" altLang="en-US" dirty="0">
                <a:solidFill>
                  <a:schemeClr val="bg1"/>
                </a:solidFill>
              </a:rPr>
              <a:t>列出所有</a:t>
            </a:r>
            <a:r>
              <a:rPr lang="en-US" altLang="zh-CN" dirty="0">
                <a:solidFill>
                  <a:schemeClr val="bg1"/>
                </a:solidFill>
              </a:rPr>
              <a:t>PCI</a:t>
            </a:r>
            <a:r>
              <a:rPr lang="zh-CN" altLang="en-US" dirty="0">
                <a:solidFill>
                  <a:schemeClr val="bg1"/>
                </a:solidFill>
              </a:rPr>
              <a:t>设备 </a:t>
            </a:r>
            <a:endParaRPr lang="zh-CN" alt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lsusb</a:t>
            </a:r>
            <a:r>
              <a:rPr lang="en-US" altLang="zh-CN" dirty="0">
                <a:solidFill>
                  <a:schemeClr val="bg1"/>
                </a:solidFill>
              </a:rPr>
              <a:t> -tv             # </a:t>
            </a:r>
            <a:r>
              <a:rPr lang="zh-CN" altLang="en-US" dirty="0">
                <a:solidFill>
                  <a:schemeClr val="bg1"/>
                </a:solidFill>
              </a:rPr>
              <a:t>列出所有</a:t>
            </a:r>
            <a:r>
              <a:rPr lang="en-US" altLang="zh-CN" dirty="0">
                <a:solidFill>
                  <a:schemeClr val="bg1"/>
                </a:solidFill>
              </a:rPr>
              <a:t>USB</a:t>
            </a:r>
            <a:r>
              <a:rPr lang="zh-CN" altLang="en-US" dirty="0">
                <a:solidFill>
                  <a:schemeClr val="bg1"/>
                </a:solidFill>
              </a:rPr>
              <a:t>设备 </a:t>
            </a:r>
            <a:endParaRPr lang="zh-CN" alt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lsmod</a:t>
            </a:r>
            <a:r>
              <a:rPr lang="en-US" altLang="zh-CN" dirty="0">
                <a:solidFill>
                  <a:schemeClr val="bg1"/>
                </a:solidFill>
              </a:rPr>
              <a:t>                 # </a:t>
            </a:r>
            <a:r>
              <a:rPr lang="zh-CN" altLang="en-US" dirty="0">
                <a:solidFill>
                  <a:schemeClr val="bg1"/>
                </a:solidFill>
              </a:rPr>
              <a:t>列出加载的内核模块 </a:t>
            </a:r>
            <a:endParaRPr lang="zh-CN" alt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env                   # </a:t>
            </a:r>
            <a:r>
              <a:rPr lang="zh-CN" altLang="en-US" dirty="0">
                <a:solidFill>
                  <a:schemeClr val="bg1"/>
                </a:solidFill>
              </a:rPr>
              <a:t>查看环境变量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df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509712"/>
            <a:ext cx="5562600" cy="52054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1600" b="1" dirty="0"/>
              <a:t>df - </a:t>
            </a:r>
            <a:r>
              <a:rPr kumimoji="1" lang="zh-CN" altLang="en-US" sz="1600" b="1" dirty="0"/>
              <a:t>报告文件系统磁盘空间的使用情况 </a:t>
            </a:r>
            <a:endParaRPr kumimoji="1" lang="zh-CN" altLang="en-US" sz="1600" b="1" dirty="0"/>
          </a:p>
          <a:p>
            <a:pPr marL="0" indent="0">
              <a:buNone/>
            </a:pPr>
            <a:r>
              <a:rPr kumimoji="1" lang="en-US" altLang="zh-CN" sz="1600" dirty="0"/>
              <a:t>-a, --all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en-US" altLang="zh-CN" sz="1600" dirty="0"/>
              <a:t>    </a:t>
            </a:r>
            <a:r>
              <a:rPr kumimoji="1" lang="zh-CN" altLang="en-US" sz="1600" dirty="0"/>
              <a:t>列出包括</a:t>
            </a:r>
            <a:r>
              <a:rPr kumimoji="1" lang="en-US" altLang="zh-CN" sz="1600" dirty="0"/>
              <a:t>BLOCK</a:t>
            </a:r>
            <a:r>
              <a:rPr kumimoji="1" lang="zh-CN" altLang="en-US" sz="1600" dirty="0"/>
              <a:t>为</a:t>
            </a:r>
            <a:r>
              <a:rPr kumimoji="1" lang="en-US" altLang="zh-CN" sz="1600" dirty="0"/>
              <a:t>0</a:t>
            </a:r>
            <a:r>
              <a:rPr kumimoji="1" lang="zh-CN" altLang="en-US" sz="1600" dirty="0"/>
              <a:t>的文件系统 </a:t>
            </a:r>
            <a:endParaRPr kumimoji="1" lang="zh-CN" altLang="en-US" sz="1600" dirty="0"/>
          </a:p>
          <a:p>
            <a:pPr marL="0" indent="0">
              <a:buNone/>
            </a:pPr>
            <a:r>
              <a:rPr kumimoji="1" lang="en-US" altLang="zh-CN" sz="1600" dirty="0"/>
              <a:t>--block-size=SIZE use SIZE-byte blocks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en-US" altLang="zh-CN" sz="1600" dirty="0"/>
              <a:t>    </a:t>
            </a:r>
            <a:r>
              <a:rPr kumimoji="1" lang="zh-CN" altLang="en-US" sz="1600" dirty="0"/>
              <a:t>指定块的大小 </a:t>
            </a:r>
            <a:endParaRPr kumimoji="1" lang="zh-CN" altLang="en-US" sz="1600" dirty="0"/>
          </a:p>
          <a:p>
            <a:pPr marL="0" indent="0">
              <a:buNone/>
            </a:pPr>
            <a:r>
              <a:rPr kumimoji="1" lang="en-US" altLang="zh-CN" sz="1600" dirty="0"/>
              <a:t>-h,--human-readable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en-US" altLang="zh-CN" sz="1600" dirty="0"/>
              <a:t>    </a:t>
            </a:r>
            <a:r>
              <a:rPr kumimoji="1" lang="zh-CN" altLang="en-US" sz="1600" dirty="0"/>
              <a:t>用常见的格式显示出大小</a:t>
            </a:r>
            <a:r>
              <a:rPr kumimoji="1" lang="en-US" altLang="zh-CN" sz="1600" dirty="0"/>
              <a:t>(</a:t>
            </a:r>
            <a:r>
              <a:rPr kumimoji="1" lang="zh-CN" altLang="en-US" sz="1600" dirty="0"/>
              <a:t>例如</a:t>
            </a:r>
            <a:r>
              <a:rPr kumimoji="1" lang="en-US" altLang="zh-CN" sz="1600" dirty="0"/>
              <a:t>:1K 234M 2G) 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en-US" altLang="zh-CN" sz="1600" dirty="0"/>
              <a:t>-H,--</a:t>
            </a:r>
            <a:r>
              <a:rPr kumimoji="1" lang="en-US" altLang="zh-CN" sz="1600" dirty="0" err="1"/>
              <a:t>si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en-US" altLang="zh-CN" sz="1600" dirty="0"/>
              <a:t>    </a:t>
            </a:r>
            <a:r>
              <a:rPr kumimoji="1" lang="zh-CN" altLang="en-US" sz="1600" dirty="0"/>
              <a:t>同上</a:t>
            </a:r>
            <a:r>
              <a:rPr kumimoji="1" lang="en-US" altLang="zh-CN" sz="1600" dirty="0"/>
              <a:t>,</a:t>
            </a:r>
            <a:r>
              <a:rPr kumimoji="1" lang="zh-CN" altLang="en-US" sz="1600" dirty="0"/>
              <a:t>但是这里的</a:t>
            </a:r>
            <a:r>
              <a:rPr kumimoji="1" lang="en-US" altLang="zh-CN" sz="1600" dirty="0"/>
              <a:t>1k</a:t>
            </a:r>
            <a:r>
              <a:rPr kumimoji="1" lang="zh-CN" altLang="en-US" sz="1600" dirty="0"/>
              <a:t>等于</a:t>
            </a:r>
            <a:r>
              <a:rPr kumimoji="1" lang="en-US" altLang="zh-CN" sz="1600" dirty="0"/>
              <a:t>1000</a:t>
            </a:r>
            <a:r>
              <a:rPr kumimoji="1" lang="zh-CN" altLang="en-US" sz="1600" dirty="0"/>
              <a:t>字节而不是</a:t>
            </a:r>
            <a:r>
              <a:rPr kumimoji="1" lang="en-US" altLang="zh-CN" sz="1600" dirty="0"/>
              <a:t>1024</a:t>
            </a:r>
            <a:r>
              <a:rPr kumimoji="1" lang="zh-CN" altLang="en-US" sz="1600" dirty="0"/>
              <a:t>字节 </a:t>
            </a:r>
            <a:endParaRPr kumimoji="1" lang="zh-CN" altLang="en-US" sz="1600" dirty="0"/>
          </a:p>
          <a:p>
            <a:pPr marL="0" indent="0">
              <a:buNone/>
            </a:pPr>
            <a:r>
              <a:rPr kumimoji="1" lang="en-US" altLang="zh-CN" sz="1600" dirty="0"/>
              <a:t>-</a:t>
            </a:r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, --</a:t>
            </a:r>
            <a:r>
              <a:rPr kumimoji="1" lang="en-US" altLang="zh-CN" sz="1600" dirty="0" err="1"/>
              <a:t>inodes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en-US" altLang="zh-CN" sz="1600" dirty="0"/>
              <a:t>    </a:t>
            </a:r>
            <a:r>
              <a:rPr kumimoji="1" lang="zh-CN" altLang="en-US" sz="1600" dirty="0"/>
              <a:t>用信息索引点代替块表示使用状况 </a:t>
            </a:r>
            <a:endParaRPr kumimoji="1" lang="zh-CN" altLang="en-US" sz="1600" dirty="0"/>
          </a:p>
          <a:p>
            <a:pPr marL="0" indent="0">
              <a:buNone/>
            </a:pPr>
            <a:r>
              <a:rPr kumimoji="1" lang="en-US" altLang="zh-CN" sz="1600" dirty="0"/>
              <a:t>-k, --kilobytes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en-US" altLang="zh-CN" sz="1600" dirty="0"/>
              <a:t>    </a:t>
            </a:r>
            <a:r>
              <a:rPr kumimoji="1" lang="zh-CN" altLang="en-US" sz="1600" dirty="0"/>
              <a:t>指定块大小等于</a:t>
            </a:r>
            <a:r>
              <a:rPr kumimoji="1" lang="en-US" altLang="zh-CN" sz="1600" dirty="0"/>
              <a:t>1024</a:t>
            </a:r>
            <a:r>
              <a:rPr kumimoji="1" lang="zh-CN" altLang="en-US" sz="1600" dirty="0"/>
              <a:t>字节来显示使用状况 </a:t>
            </a:r>
            <a:endParaRPr kumimoji="1" lang="zh-CN" altLang="en-US" sz="1600" dirty="0"/>
          </a:p>
          <a:p>
            <a:pPr marL="0" indent="0">
              <a:buNone/>
            </a:pPr>
            <a:r>
              <a:rPr kumimoji="1" lang="en-US" altLang="zh-CN" sz="1600" dirty="0"/>
              <a:t>-l, --local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en-US" altLang="zh-CN" sz="1600" dirty="0"/>
              <a:t>    </a:t>
            </a:r>
            <a:r>
              <a:rPr kumimoji="1" lang="zh-CN" altLang="en-US" sz="1600" dirty="0"/>
              <a:t>只显示本地文件系统使用状况 </a:t>
            </a:r>
            <a:endParaRPr kumimoji="1" lang="zh-CN" altLang="en-US" sz="1600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6096000" y="1504949"/>
            <a:ext cx="5734050" cy="5205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600" dirty="0"/>
              <a:t>-m, --megabytes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en-US" altLang="zh-CN" sz="1600" dirty="0"/>
              <a:t>    </a:t>
            </a:r>
            <a:r>
              <a:rPr kumimoji="1" lang="zh-CN" altLang="en-US" sz="1600" dirty="0"/>
              <a:t>以指定块大小等于</a:t>
            </a:r>
            <a:r>
              <a:rPr kumimoji="1" lang="en-US" altLang="zh-CN" sz="1600" dirty="0"/>
              <a:t>1048576</a:t>
            </a:r>
            <a:r>
              <a:rPr kumimoji="1" lang="zh-CN" altLang="en-US" sz="1600" dirty="0"/>
              <a:t>字节</a:t>
            </a:r>
            <a:r>
              <a:rPr kumimoji="1" lang="en-US" altLang="zh-CN" sz="1600" dirty="0"/>
              <a:t>(1M)</a:t>
            </a:r>
            <a:r>
              <a:rPr kumimoji="1" lang="zh-CN" altLang="en-US" sz="1600" dirty="0"/>
              <a:t>来显示使用状况 </a:t>
            </a:r>
            <a:endParaRPr kumimoji="1" lang="zh-CN" altLang="en-US" sz="1600" dirty="0"/>
          </a:p>
          <a:p>
            <a:pPr marL="0" indent="0">
              <a:buNone/>
            </a:pPr>
            <a:r>
              <a:rPr kumimoji="1" lang="en-US" altLang="zh-CN" sz="1600" dirty="0"/>
              <a:t>--no-sync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en-US" altLang="zh-CN" sz="1600" dirty="0"/>
              <a:t>    </a:t>
            </a:r>
            <a:r>
              <a:rPr kumimoji="1" lang="zh-CN" altLang="en-US" sz="1600" dirty="0"/>
              <a:t>在取得使用信息前禁止调用同步 </a:t>
            </a:r>
            <a:r>
              <a:rPr kumimoji="1" lang="en-US" altLang="zh-CN" sz="1600" dirty="0"/>
              <a:t>(default) 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en-US" altLang="zh-CN" sz="1600" dirty="0"/>
              <a:t>-P, --portability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en-US" altLang="zh-CN" sz="1600" dirty="0"/>
              <a:t>    </a:t>
            </a:r>
            <a:r>
              <a:rPr kumimoji="1" lang="zh-CN" altLang="en-US" sz="1600" dirty="0"/>
              <a:t>使用</a:t>
            </a:r>
            <a:r>
              <a:rPr kumimoji="1" lang="en-US" altLang="zh-CN" sz="1600" dirty="0"/>
              <a:t>POSIX</a:t>
            </a:r>
            <a:r>
              <a:rPr kumimoji="1" lang="zh-CN" altLang="en-US" sz="1600" dirty="0"/>
              <a:t>格式输出 </a:t>
            </a:r>
            <a:endParaRPr kumimoji="1" lang="zh-CN" altLang="en-US" sz="1600" dirty="0"/>
          </a:p>
          <a:p>
            <a:pPr marL="0" indent="0">
              <a:buNone/>
            </a:pPr>
            <a:r>
              <a:rPr kumimoji="1" lang="en-US" altLang="zh-CN" sz="1600" dirty="0"/>
              <a:t>--sync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en-US" altLang="zh-CN" sz="1600" dirty="0"/>
              <a:t>    </a:t>
            </a:r>
            <a:r>
              <a:rPr kumimoji="1" lang="zh-CN" altLang="en-US" sz="1600" dirty="0"/>
              <a:t>在取得使用信息前调用同步 </a:t>
            </a:r>
            <a:endParaRPr kumimoji="1" lang="zh-CN" altLang="en-US" sz="1600" dirty="0"/>
          </a:p>
          <a:p>
            <a:pPr marL="0" indent="0">
              <a:buNone/>
            </a:pPr>
            <a:r>
              <a:rPr kumimoji="1" lang="en-US" altLang="zh-CN" sz="1600" dirty="0"/>
              <a:t>-t, --type=TYPE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en-US" altLang="zh-CN" sz="1600" dirty="0"/>
              <a:t>    </a:t>
            </a:r>
            <a:r>
              <a:rPr kumimoji="1" lang="zh-CN" altLang="en-US" sz="1600" dirty="0"/>
              <a:t>只显示指定类型</a:t>
            </a:r>
            <a:r>
              <a:rPr kumimoji="1" lang="en-US" altLang="zh-CN" sz="1600" dirty="0"/>
              <a:t>(TYPE)</a:t>
            </a:r>
            <a:r>
              <a:rPr kumimoji="1" lang="zh-CN" altLang="en-US" sz="1600" dirty="0"/>
              <a:t>的文件系统 </a:t>
            </a:r>
            <a:endParaRPr kumimoji="1" lang="zh-CN" altLang="en-US" sz="1600" dirty="0"/>
          </a:p>
          <a:p>
            <a:pPr marL="0" indent="0">
              <a:buNone/>
            </a:pPr>
            <a:r>
              <a:rPr kumimoji="1" lang="en-US" altLang="zh-CN" sz="1600" dirty="0"/>
              <a:t>-T, --print-type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en-US" altLang="zh-CN" sz="1600" dirty="0"/>
              <a:t>    </a:t>
            </a:r>
            <a:r>
              <a:rPr kumimoji="1" lang="zh-CN" altLang="en-US" sz="1600" dirty="0"/>
              <a:t>输出每个文件系统的类型 </a:t>
            </a:r>
            <a:endParaRPr kumimoji="1" lang="zh-CN" altLang="en-US" sz="1600" dirty="0"/>
          </a:p>
          <a:p>
            <a:pPr marL="0" indent="0">
              <a:buNone/>
            </a:pPr>
            <a:r>
              <a:rPr kumimoji="1" lang="en-US" altLang="zh-CN" sz="1600" dirty="0"/>
              <a:t>-x, --exclude-type=TYPE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en-US" altLang="zh-CN" sz="1600" dirty="0"/>
              <a:t>    </a:t>
            </a:r>
            <a:r>
              <a:rPr kumimoji="1" lang="zh-CN" altLang="en-US" sz="1600" dirty="0"/>
              <a:t>只显示指定类型</a:t>
            </a:r>
            <a:r>
              <a:rPr kumimoji="1" lang="en-US" altLang="zh-CN" sz="1600" dirty="0"/>
              <a:t>(TYPE)</a:t>
            </a:r>
            <a:r>
              <a:rPr kumimoji="1" lang="zh-CN" altLang="en-US" sz="1600" dirty="0"/>
              <a:t>之外的文件系统</a:t>
            </a:r>
            <a:r>
              <a:rPr kumimoji="1" lang="en-US" altLang="zh-CN" sz="1600" dirty="0"/>
              <a:t>. </a:t>
            </a:r>
            <a:endParaRPr kumimoji="1" lang="zh-CN" altLang="en-US" sz="16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df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df     #</a:t>
            </a:r>
            <a:r>
              <a:rPr lang="zh-CN" altLang="en-US" sz="1800" dirty="0">
                <a:solidFill>
                  <a:schemeClr val="bg1"/>
                </a:solidFill>
              </a:rPr>
              <a:t>列出各文件系统的磁盘空间使用情况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df -</a:t>
            </a:r>
            <a:r>
              <a:rPr lang="en-US" altLang="zh-CN" sz="1800" dirty="0" err="1">
                <a:solidFill>
                  <a:schemeClr val="bg1"/>
                </a:solidFill>
              </a:rPr>
              <a:t>ia</a:t>
            </a:r>
            <a:r>
              <a:rPr lang="en-US" altLang="zh-CN" sz="1800" dirty="0">
                <a:solidFill>
                  <a:schemeClr val="bg1"/>
                </a:solidFill>
              </a:rPr>
              <a:t>    #</a:t>
            </a:r>
            <a:r>
              <a:rPr lang="zh-CN" altLang="en-US" sz="1800" dirty="0">
                <a:solidFill>
                  <a:schemeClr val="bg1"/>
                </a:solidFill>
              </a:rPr>
              <a:t>列出各文件系统</a:t>
            </a:r>
            <a:r>
              <a:rPr lang="en-US" altLang="zh-CN" sz="1800" dirty="0" err="1">
                <a:solidFill>
                  <a:schemeClr val="bg1"/>
                </a:solidFill>
              </a:rPr>
              <a:t>ionde</a:t>
            </a:r>
            <a:r>
              <a:rPr lang="zh-CN" altLang="en-US" sz="1800" dirty="0">
                <a:solidFill>
                  <a:schemeClr val="bg1"/>
                </a:solidFill>
              </a:rPr>
              <a:t>使用情况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df -T    #</a:t>
            </a:r>
            <a:r>
              <a:rPr lang="zh-CN" altLang="en-US" sz="1800" dirty="0">
                <a:solidFill>
                  <a:schemeClr val="bg1"/>
                </a:solidFill>
              </a:rPr>
              <a:t>列出文件系统的类型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df -h    #</a:t>
            </a:r>
            <a:r>
              <a:rPr lang="zh-CN" altLang="en-US" sz="1800" dirty="0">
                <a:solidFill>
                  <a:schemeClr val="bg1"/>
                </a:solidFill>
              </a:rPr>
              <a:t>目前磁盘空间和使用情况 以更易读的方式显示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df -k    #</a:t>
            </a:r>
            <a:r>
              <a:rPr lang="zh-CN" altLang="en-US" sz="1800" dirty="0">
                <a:solidFill>
                  <a:schemeClr val="bg1"/>
                </a:solidFill>
              </a:rPr>
              <a:t>以单位显示磁盘的使用情况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df -a    #</a:t>
            </a:r>
            <a:r>
              <a:rPr lang="zh-CN" altLang="en-US" sz="1800" dirty="0">
                <a:solidFill>
                  <a:schemeClr val="bg1"/>
                </a:solidFill>
              </a:rPr>
              <a:t>显示所有文件系统的磁盘使用情况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df -h --total    #</a:t>
            </a:r>
            <a:r>
              <a:rPr lang="zh-CN" altLang="en-US" sz="1800" dirty="0">
                <a:solidFill>
                  <a:schemeClr val="bg1"/>
                </a:solidFill>
              </a:rPr>
              <a:t>显示所有文件系统的磁盘使用情况汇总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df -t ext4   #</a:t>
            </a:r>
            <a:r>
              <a:rPr lang="zh-CN" altLang="en-US" sz="1800" dirty="0">
                <a:solidFill>
                  <a:schemeClr val="bg1"/>
                </a:solidFill>
              </a:rPr>
              <a:t>显示</a:t>
            </a:r>
            <a:r>
              <a:rPr lang="en-US" altLang="zh-CN" sz="1800" dirty="0">
                <a:solidFill>
                  <a:schemeClr val="bg1"/>
                </a:solidFill>
              </a:rPr>
              <a:t>ext4</a:t>
            </a:r>
            <a:r>
              <a:rPr lang="zh-CN" altLang="en-US" sz="1800" dirty="0">
                <a:solidFill>
                  <a:schemeClr val="bg1"/>
                </a:solidFill>
              </a:rPr>
              <a:t>系统类型的信息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df -x ext3  #</a:t>
            </a:r>
            <a:r>
              <a:rPr lang="zh-CN" altLang="en-US" sz="1800" dirty="0">
                <a:solidFill>
                  <a:schemeClr val="bg1"/>
                </a:solidFill>
              </a:rPr>
              <a:t>打印除 </a:t>
            </a:r>
            <a:r>
              <a:rPr lang="en-US" altLang="zh-CN" sz="1800" dirty="0">
                <a:solidFill>
                  <a:schemeClr val="bg1"/>
                </a:solidFill>
              </a:rPr>
              <a:t>ext3 </a:t>
            </a:r>
            <a:r>
              <a:rPr lang="zh-CN" altLang="en-US" sz="1800" dirty="0">
                <a:solidFill>
                  <a:schemeClr val="bg1"/>
                </a:solidFill>
              </a:rPr>
              <a:t>外所有的文件系统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xxd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    -a          </a:t>
            </a:r>
            <a:r>
              <a:rPr lang="zh-CN" altLang="en-US" dirty="0"/>
              <a:t>缺省忽略转换</a:t>
            </a:r>
            <a:r>
              <a:rPr lang="en-US" altLang="zh-CN" dirty="0"/>
              <a:t>: </a:t>
            </a:r>
            <a:r>
              <a:rPr lang="zh-CN" altLang="en-US" dirty="0"/>
              <a:t>使用‘*’替换空行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 -b          </a:t>
            </a:r>
            <a:r>
              <a:rPr lang="zh-CN" altLang="en-US" dirty="0"/>
              <a:t>二进数数据转储 </a:t>
            </a:r>
            <a:r>
              <a:rPr lang="en-US" altLang="zh-CN" dirty="0"/>
              <a:t>(</a:t>
            </a:r>
            <a:r>
              <a:rPr lang="zh-CN" altLang="en-US" dirty="0"/>
              <a:t>与 </a:t>
            </a:r>
            <a:r>
              <a:rPr lang="en-US" altLang="zh-CN" dirty="0"/>
              <a:t>-</a:t>
            </a:r>
            <a:r>
              <a:rPr lang="en-US" altLang="zh-CN" dirty="0" err="1"/>
              <a:t>ps</a:t>
            </a:r>
            <a:r>
              <a:rPr lang="en-US" altLang="zh-CN" dirty="0"/>
              <a:t>,-</a:t>
            </a:r>
            <a:r>
              <a:rPr lang="en-US" altLang="zh-CN" dirty="0" err="1"/>
              <a:t>i</a:t>
            </a:r>
            <a:r>
              <a:rPr lang="en-US" altLang="zh-CN" dirty="0"/>
              <a:t>,-r</a:t>
            </a:r>
            <a:r>
              <a:rPr lang="zh-CN" altLang="en-US" dirty="0"/>
              <a:t>不兼容</a:t>
            </a:r>
            <a:r>
              <a:rPr lang="en-US" altLang="zh-CN" dirty="0"/>
              <a:t>). </a:t>
            </a:r>
            <a:r>
              <a:rPr lang="zh-CN" altLang="en-US" dirty="0"/>
              <a:t>默认为</a:t>
            </a:r>
            <a:r>
              <a:rPr lang="en-US" altLang="zh-CN" dirty="0"/>
              <a:t>16</a:t>
            </a:r>
            <a:r>
              <a:rPr lang="zh-CN" altLang="en-US" dirty="0"/>
              <a:t>进制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 -c cols    </a:t>
            </a:r>
            <a:r>
              <a:rPr lang="zh-CN" altLang="en-US" dirty="0"/>
              <a:t>每行多少列</a:t>
            </a:r>
            <a:r>
              <a:rPr lang="en-US" altLang="zh-CN" dirty="0"/>
              <a:t>octets</a:t>
            </a:r>
            <a:r>
              <a:rPr lang="zh-CN" altLang="en-US" dirty="0"/>
              <a:t>（特制</a:t>
            </a:r>
            <a:r>
              <a:rPr lang="en-US" altLang="zh-CN" dirty="0"/>
              <a:t>8</a:t>
            </a:r>
            <a:r>
              <a:rPr lang="zh-CN" altLang="en-US" dirty="0"/>
              <a:t>比特的字节）</a:t>
            </a:r>
            <a:r>
              <a:rPr lang="en-US" altLang="zh-CN" dirty="0"/>
              <a:t>. </a:t>
            </a:r>
            <a:r>
              <a:rPr lang="zh-CN" altLang="en-US" dirty="0"/>
              <a:t>默认为</a:t>
            </a:r>
            <a:r>
              <a:rPr lang="en-US" altLang="zh-CN" dirty="0"/>
              <a:t>16</a:t>
            </a:r>
            <a:r>
              <a:rPr lang="zh-CN" altLang="en-US" dirty="0"/>
              <a:t>列</a:t>
            </a:r>
            <a:r>
              <a:rPr lang="en-US" altLang="zh-CN" dirty="0"/>
              <a:t>(-</a:t>
            </a:r>
            <a:r>
              <a:rPr lang="en-US" altLang="zh-CN" dirty="0" err="1"/>
              <a:t>i</a:t>
            </a:r>
            <a:r>
              <a:rPr lang="en-US" altLang="zh-CN" dirty="0"/>
              <a:t>: 12, -</a:t>
            </a:r>
            <a:r>
              <a:rPr lang="en-US" altLang="zh-CN" dirty="0" err="1"/>
              <a:t>ps</a:t>
            </a:r>
            <a:r>
              <a:rPr lang="en-US" altLang="zh-CN" dirty="0"/>
              <a:t>: 30).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 -E          </a:t>
            </a:r>
            <a:r>
              <a:rPr lang="zh-CN" altLang="en-US" dirty="0"/>
              <a:t>使用</a:t>
            </a:r>
            <a:r>
              <a:rPr lang="en-US" altLang="zh-CN" dirty="0"/>
              <a:t>EBCDIC</a:t>
            </a:r>
            <a:r>
              <a:rPr lang="zh-CN" altLang="en-US" dirty="0"/>
              <a:t>字符集</a:t>
            </a:r>
            <a:r>
              <a:rPr lang="en-US" altLang="zh-CN" dirty="0"/>
              <a:t>. </a:t>
            </a:r>
            <a:r>
              <a:rPr lang="zh-CN" altLang="en-US" dirty="0"/>
              <a:t>默认为</a:t>
            </a:r>
            <a:r>
              <a:rPr lang="en-US" altLang="zh-CN" dirty="0"/>
              <a:t>ASCII</a:t>
            </a:r>
            <a:r>
              <a:rPr lang="zh-CN" altLang="en-US" dirty="0"/>
              <a:t>字符集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 -e          </a:t>
            </a:r>
            <a:r>
              <a:rPr lang="zh-CN" altLang="en-US" dirty="0"/>
              <a:t>小端模式转储 </a:t>
            </a:r>
            <a:r>
              <a:rPr lang="en-US" altLang="zh-CN" dirty="0"/>
              <a:t>(</a:t>
            </a:r>
            <a:r>
              <a:rPr lang="zh-CN" altLang="en-US" dirty="0"/>
              <a:t>与 </a:t>
            </a:r>
            <a:r>
              <a:rPr lang="en-US" altLang="zh-CN" dirty="0"/>
              <a:t>-</a:t>
            </a:r>
            <a:r>
              <a:rPr lang="en-US" altLang="zh-CN" dirty="0" err="1"/>
              <a:t>ps</a:t>
            </a:r>
            <a:r>
              <a:rPr lang="en-US" altLang="zh-CN" dirty="0"/>
              <a:t>,-</a:t>
            </a:r>
            <a:r>
              <a:rPr lang="en-US" altLang="zh-CN" dirty="0" err="1"/>
              <a:t>i</a:t>
            </a:r>
            <a:r>
              <a:rPr lang="en-US" altLang="zh-CN" dirty="0"/>
              <a:t>,-r</a:t>
            </a:r>
            <a:r>
              <a:rPr lang="zh-CN" altLang="en-US" dirty="0"/>
              <a:t>不兼容</a:t>
            </a:r>
            <a:r>
              <a:rPr lang="en-US" altLang="zh-CN" dirty="0"/>
              <a:t>).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 -g          </a:t>
            </a:r>
            <a:r>
              <a:rPr lang="zh-CN" altLang="en-US" dirty="0"/>
              <a:t>在正常输出中，每组八位字节数</a:t>
            </a:r>
            <a:r>
              <a:rPr lang="en-US" altLang="zh-CN" dirty="0"/>
              <a:t>. </a:t>
            </a:r>
            <a:r>
              <a:rPr lang="zh-CN" altLang="en-US" dirty="0"/>
              <a:t>默认为</a:t>
            </a:r>
            <a:r>
              <a:rPr lang="en-US" altLang="zh-CN" dirty="0"/>
              <a:t>2</a:t>
            </a:r>
            <a:r>
              <a:rPr lang="zh-CN" altLang="en-US" dirty="0"/>
              <a:t>个 </a:t>
            </a:r>
            <a:r>
              <a:rPr lang="en-US" altLang="zh-CN" dirty="0"/>
              <a:t>(-e: 4).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 -h          </a:t>
            </a:r>
            <a:r>
              <a:rPr lang="zh-CN" altLang="en-US" dirty="0"/>
              <a:t>输出此帮助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 -</a:t>
            </a:r>
            <a:r>
              <a:rPr lang="en-US" altLang="zh-CN" dirty="0" err="1"/>
              <a:t>i</a:t>
            </a:r>
            <a:r>
              <a:rPr lang="en-US" altLang="zh-CN" dirty="0"/>
              <a:t>          </a:t>
            </a:r>
            <a:r>
              <a:rPr lang="zh-CN" altLang="en-US" dirty="0"/>
              <a:t>使用</a:t>
            </a:r>
            <a:r>
              <a:rPr lang="en-US" altLang="zh-CN" dirty="0"/>
              <a:t>C</a:t>
            </a:r>
            <a:r>
              <a:rPr lang="zh-CN" altLang="en-US" dirty="0"/>
              <a:t>语言文件样式输出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 -l </a:t>
            </a:r>
            <a:r>
              <a:rPr lang="en-US" altLang="zh-CN" dirty="0" err="1"/>
              <a:t>len</a:t>
            </a:r>
            <a:r>
              <a:rPr lang="en-US" altLang="zh-CN" dirty="0"/>
              <a:t>      </a:t>
            </a:r>
            <a:r>
              <a:rPr lang="zh-CN" altLang="en-US" dirty="0"/>
              <a:t>在</a:t>
            </a:r>
            <a:r>
              <a:rPr lang="en-US" altLang="zh-CN" dirty="0" err="1"/>
              <a:t>len</a:t>
            </a:r>
            <a:r>
              <a:rPr lang="zh-CN" altLang="en-US" dirty="0"/>
              <a:t>个八位字节后停止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 -o off      </a:t>
            </a:r>
            <a:r>
              <a:rPr lang="zh-CN" altLang="en-US" dirty="0"/>
              <a:t>在</a:t>
            </a:r>
            <a:r>
              <a:rPr lang="en-US" altLang="zh-CN" dirty="0"/>
              <a:t>off</a:t>
            </a:r>
            <a:r>
              <a:rPr lang="zh-CN" altLang="en-US" dirty="0"/>
              <a:t>个偏移量后开始输出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 -</a:t>
            </a:r>
            <a:r>
              <a:rPr lang="en-US" altLang="zh-CN" dirty="0" err="1"/>
              <a:t>ps</a:t>
            </a:r>
            <a:r>
              <a:rPr lang="en-US" altLang="zh-CN" dirty="0"/>
              <a:t>         </a:t>
            </a:r>
            <a:r>
              <a:rPr lang="zh-CN" altLang="en-US" dirty="0"/>
              <a:t>以在行后添加</a:t>
            </a:r>
            <a:r>
              <a:rPr lang="en-US" altLang="zh-CN" dirty="0"/>
              <a:t>16</a:t>
            </a:r>
            <a:r>
              <a:rPr lang="zh-CN" altLang="en-US" dirty="0"/>
              <a:t>进制转储内容的格式输出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 -r          </a:t>
            </a:r>
            <a:r>
              <a:rPr lang="zh-CN" altLang="en-US" dirty="0"/>
              <a:t>逆向操作</a:t>
            </a:r>
            <a:r>
              <a:rPr lang="en-US" altLang="zh-CN" dirty="0"/>
              <a:t>: </a:t>
            </a:r>
            <a:r>
              <a:rPr lang="zh-CN" altLang="en-US" dirty="0"/>
              <a:t>转换</a:t>
            </a:r>
            <a:r>
              <a:rPr lang="en-US" altLang="zh-CN" dirty="0"/>
              <a:t>(</a:t>
            </a:r>
            <a:r>
              <a:rPr lang="zh-CN" altLang="en-US" dirty="0"/>
              <a:t>或修补</a:t>
            </a:r>
            <a:r>
              <a:rPr lang="en-US" altLang="zh-CN" dirty="0"/>
              <a:t>) </a:t>
            </a:r>
            <a:r>
              <a:rPr lang="zh-CN" altLang="en-US" dirty="0"/>
              <a:t>十六进制内容为二进制内容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 -r -s off   </a:t>
            </a:r>
            <a:r>
              <a:rPr lang="zh-CN" altLang="en-US" dirty="0"/>
              <a:t>在</a:t>
            </a:r>
            <a:r>
              <a:rPr lang="en-US" altLang="zh-CN" dirty="0"/>
              <a:t>off</a:t>
            </a:r>
            <a:r>
              <a:rPr lang="zh-CN" altLang="en-US" dirty="0"/>
              <a:t>个偏移量后开始转换</a:t>
            </a:r>
            <a:r>
              <a:rPr lang="en-US" altLang="zh-CN" dirty="0"/>
              <a:t>16</a:t>
            </a:r>
            <a:r>
              <a:rPr lang="zh-CN" altLang="en-US" dirty="0"/>
              <a:t>进制内容为二进制内容</a:t>
            </a:r>
            <a:br>
              <a:rPr lang="zh-CN" altLang="en-US" dirty="0"/>
            </a:br>
            <a:endParaRPr kumimoji="1" lang="zh-CN" alt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xxx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echo 1 &gt;&gt; </a:t>
            </a:r>
            <a:r>
              <a:rPr lang="en-US" altLang="zh-CN" sz="1800" dirty="0" err="1">
                <a:solidFill>
                  <a:schemeClr val="bg1"/>
                </a:solidFill>
              </a:rPr>
              <a:t>a.txt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xxd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a.txt</a:t>
            </a:r>
            <a:r>
              <a:rPr lang="en-US" altLang="zh-CN" sz="1800" dirty="0">
                <a:solidFill>
                  <a:schemeClr val="bg1"/>
                </a:solidFill>
              </a:rPr>
              <a:t> &gt;&gt; </a:t>
            </a:r>
            <a:r>
              <a:rPr lang="en-US" altLang="zh-CN" sz="1800" dirty="0" err="1">
                <a:solidFill>
                  <a:schemeClr val="bg1"/>
                </a:solidFill>
              </a:rPr>
              <a:t>b.txt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cat </a:t>
            </a:r>
            <a:r>
              <a:rPr lang="en-US" altLang="zh-CN" sz="1800" dirty="0" err="1">
                <a:solidFill>
                  <a:schemeClr val="bg1"/>
                </a:solidFill>
              </a:rPr>
              <a:t>b.txt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xxd</a:t>
            </a:r>
            <a:r>
              <a:rPr lang="en-US" altLang="zh-CN" sz="1800" dirty="0">
                <a:solidFill>
                  <a:schemeClr val="bg1"/>
                </a:solidFill>
              </a:rPr>
              <a:t> -b </a:t>
            </a:r>
            <a:r>
              <a:rPr lang="en-US" altLang="zh-CN" sz="1800" dirty="0" err="1">
                <a:solidFill>
                  <a:schemeClr val="bg1"/>
                </a:solidFill>
              </a:rPr>
              <a:t>a.txt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xxd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a.txt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xxd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-I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a.txt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hexdump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en-US" dirty="0"/>
              <a:t>	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参数含义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-b	</a:t>
            </a:r>
            <a:r>
              <a:rPr lang="zh-CN" altLang="en-US" dirty="0"/>
              <a:t>单字节八进制显示，十六进制显示偏移量，每行显示</a:t>
            </a:r>
            <a:r>
              <a:rPr lang="en-US" altLang="zh-CN" dirty="0"/>
              <a:t>16</a:t>
            </a:r>
            <a:r>
              <a:rPr lang="zh-CN" altLang="en-US" dirty="0"/>
              <a:t>个字符，每字符用三位显示，不足补零，列间以空格分隔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-c	</a:t>
            </a:r>
            <a:r>
              <a:rPr lang="zh-CN" altLang="en-US" dirty="0"/>
              <a:t>单字节字符显示，十六进制显示偏移量，每行显示</a:t>
            </a:r>
            <a:r>
              <a:rPr lang="en-US" altLang="zh-CN" dirty="0"/>
              <a:t>16</a:t>
            </a:r>
            <a:r>
              <a:rPr lang="zh-CN" altLang="en-US" dirty="0"/>
              <a:t>个字符，每字符三位显示，不足补空格，列间以空格分隔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-C	</a:t>
            </a:r>
            <a:r>
              <a:rPr lang="zh-CN" altLang="en-US" dirty="0"/>
              <a:t>标准十六进制</a:t>
            </a:r>
            <a:r>
              <a:rPr lang="en-US" altLang="zh-CN" dirty="0"/>
              <a:t>+ascii</a:t>
            </a:r>
            <a:r>
              <a:rPr lang="zh-CN" altLang="en-US" dirty="0"/>
              <a:t>码显示，十六进制显示偏移量，每行</a:t>
            </a:r>
            <a:r>
              <a:rPr lang="en-US" altLang="zh-CN" dirty="0"/>
              <a:t>16</a:t>
            </a:r>
            <a:r>
              <a:rPr lang="zh-CN" altLang="en-US" dirty="0"/>
              <a:t>个字符，每字符两位显示，不足补</a:t>
            </a:r>
            <a:r>
              <a:rPr lang="en-US" altLang="zh-CN" dirty="0"/>
              <a:t>0</a:t>
            </a:r>
            <a:r>
              <a:rPr lang="zh-CN" altLang="en-US" dirty="0"/>
              <a:t>，结尾显示当前</a:t>
            </a:r>
            <a:r>
              <a:rPr lang="en-US" altLang="zh-CN" dirty="0"/>
              <a:t>16</a:t>
            </a:r>
            <a:r>
              <a:rPr lang="zh-CN" altLang="en-US" dirty="0"/>
              <a:t>位数据的</a:t>
            </a:r>
            <a:r>
              <a:rPr lang="en-US" altLang="zh-CN" dirty="0"/>
              <a:t>ascii</a:t>
            </a:r>
            <a:r>
              <a:rPr lang="zh-CN" altLang="en-US" dirty="0"/>
              <a:t>码值，以</a:t>
            </a:r>
            <a:r>
              <a:rPr lang="en-US" altLang="zh-CN" dirty="0"/>
              <a:t>|</a:t>
            </a:r>
            <a:r>
              <a:rPr lang="zh-CN" altLang="en-US" dirty="0"/>
              <a:t>框住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-d	</a:t>
            </a:r>
            <a:r>
              <a:rPr lang="zh-CN" altLang="en-US" dirty="0"/>
              <a:t>双字节十进制显示，十六进制显示偏移量，每行</a:t>
            </a:r>
            <a:r>
              <a:rPr lang="en-US" altLang="zh-CN" dirty="0"/>
              <a:t>8</a:t>
            </a:r>
            <a:r>
              <a:rPr lang="zh-CN" altLang="en-US" dirty="0"/>
              <a:t>组（</a:t>
            </a:r>
            <a:r>
              <a:rPr lang="en-US" altLang="zh-CN" dirty="0"/>
              <a:t>16</a:t>
            </a:r>
            <a:r>
              <a:rPr lang="zh-CN" altLang="en-US" dirty="0"/>
              <a:t>字节）每组</a:t>
            </a:r>
            <a:r>
              <a:rPr lang="en-US" altLang="zh-CN" dirty="0"/>
              <a:t>5</a:t>
            </a:r>
            <a:r>
              <a:rPr lang="zh-CN" altLang="en-US" dirty="0"/>
              <a:t>位，不足补零，列间以空格分隔，以无符号</a:t>
            </a:r>
            <a:r>
              <a:rPr lang="en-US" altLang="zh-CN" dirty="0"/>
              <a:t>10</a:t>
            </a:r>
            <a:r>
              <a:rPr lang="zh-CN" altLang="en-US" dirty="0"/>
              <a:t>进制数值显示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-e </a:t>
            </a:r>
            <a:r>
              <a:rPr lang="zh-CN" altLang="en-US" dirty="0"/>
              <a:t>指定格式字符串，格式字符串包含在一对单引号中，格式字符串形如：</a:t>
            </a:r>
            <a:r>
              <a:rPr lang="en-US" altLang="zh-CN" dirty="0"/>
              <a:t>'a/b "format1" "format2"'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-f </a:t>
            </a:r>
            <a:r>
              <a:rPr lang="zh-CN" altLang="en-US" dirty="0"/>
              <a:t>根据</a:t>
            </a:r>
            <a:r>
              <a:rPr lang="en-US" altLang="zh-CN" dirty="0"/>
              <a:t>format file</a:t>
            </a:r>
            <a:r>
              <a:rPr lang="zh-CN" altLang="en-US" dirty="0"/>
              <a:t>中的格式进行输出，忽略</a:t>
            </a:r>
            <a:r>
              <a:rPr lang="en-US" altLang="zh-CN" dirty="0" err="1"/>
              <a:t>formatfile</a:t>
            </a:r>
            <a:r>
              <a:rPr lang="zh-CN" altLang="en-US" dirty="0"/>
              <a:t>中空行及以</a:t>
            </a:r>
            <a:r>
              <a:rPr lang="en-US" altLang="zh-CN" dirty="0"/>
              <a:t>#</a:t>
            </a:r>
            <a:r>
              <a:rPr lang="zh-CN" altLang="en-US" dirty="0"/>
              <a:t>开始的行会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-n length </a:t>
            </a:r>
            <a:r>
              <a:rPr lang="zh-CN" altLang="en-US" dirty="0"/>
              <a:t>只显示</a:t>
            </a:r>
            <a:r>
              <a:rPr lang="en-US" altLang="zh-CN" dirty="0"/>
              <a:t>length</a:t>
            </a:r>
            <a:r>
              <a:rPr lang="zh-CN" altLang="en-US" dirty="0"/>
              <a:t>个字节的数据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-o	</a:t>
            </a:r>
            <a:r>
              <a:rPr lang="zh-CN" altLang="en-US" dirty="0"/>
              <a:t>双字节八进制显示。十六进制显示偏移量，每行</a:t>
            </a:r>
            <a:r>
              <a:rPr lang="en-US" altLang="zh-CN" dirty="0"/>
              <a:t>8</a:t>
            </a:r>
            <a:r>
              <a:rPr lang="zh-CN" altLang="en-US" dirty="0"/>
              <a:t>组数据，每数据占两字节，</a:t>
            </a:r>
            <a:r>
              <a:rPr lang="en-US" altLang="zh-CN" dirty="0"/>
              <a:t>6</a:t>
            </a:r>
            <a:r>
              <a:rPr lang="zh-CN" altLang="en-US" dirty="0"/>
              <a:t>列，不足补零，以空格分隔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-s offset </a:t>
            </a:r>
            <a:r>
              <a:rPr lang="zh-CN" altLang="en-US" dirty="0"/>
              <a:t>跳过从开始的</a:t>
            </a:r>
            <a:r>
              <a:rPr lang="en-US" altLang="zh-CN" dirty="0"/>
              <a:t>offset</a:t>
            </a:r>
            <a:r>
              <a:rPr lang="zh-CN" altLang="en-US" dirty="0"/>
              <a:t>个字节，默认输入十进制，以</a:t>
            </a:r>
            <a:r>
              <a:rPr lang="en-US" altLang="zh-CN" dirty="0"/>
              <a:t>0x</a:t>
            </a:r>
            <a:r>
              <a:rPr lang="zh-CN" altLang="en-US" dirty="0"/>
              <a:t>或</a:t>
            </a:r>
            <a:r>
              <a:rPr lang="en-US" altLang="zh-CN" dirty="0"/>
              <a:t>0X</a:t>
            </a:r>
            <a:r>
              <a:rPr lang="zh-CN" altLang="en-US" dirty="0"/>
              <a:t>开始按</a:t>
            </a:r>
            <a:r>
              <a:rPr lang="en-US" altLang="zh-CN" dirty="0"/>
              <a:t>16</a:t>
            </a:r>
            <a:r>
              <a:rPr lang="zh-CN" altLang="en-US" dirty="0"/>
              <a:t>进制处理，否则如以</a:t>
            </a:r>
            <a:r>
              <a:rPr lang="en-US" altLang="zh-CN" dirty="0"/>
              <a:t>0</a:t>
            </a:r>
            <a:r>
              <a:rPr lang="zh-CN" altLang="en-US" dirty="0"/>
              <a:t>开始按八进制处理，如果以</a:t>
            </a:r>
            <a:r>
              <a:rPr lang="en-US" altLang="zh-CN" dirty="0"/>
              <a:t>b/k/m</a:t>
            </a:r>
            <a:r>
              <a:rPr lang="zh-CN" altLang="en-US" dirty="0"/>
              <a:t>结尾，则原数值乘以</a:t>
            </a:r>
            <a:r>
              <a:rPr lang="en-US" altLang="zh-CN" dirty="0"/>
              <a:t>512/1024/1048576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-v	</a:t>
            </a:r>
            <a:r>
              <a:rPr lang="zh-CN" altLang="en-US" dirty="0"/>
              <a:t>显示所有数据，如果不包含这一选项，对于同上一行完全相同的数据，</a:t>
            </a:r>
            <a:r>
              <a:rPr lang="en-US" altLang="zh-CN" dirty="0" err="1"/>
              <a:t>hexdump</a:t>
            </a:r>
            <a:r>
              <a:rPr lang="zh-CN" altLang="en-US" dirty="0"/>
              <a:t>会以*代替显示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-x	</a:t>
            </a:r>
            <a:r>
              <a:rPr lang="zh-CN" altLang="en-US" dirty="0"/>
              <a:t>两位十六进制显示</a:t>
            </a:r>
            <a:r>
              <a:rPr lang="en-US" altLang="zh-CN" dirty="0"/>
              <a:t>.</a:t>
            </a:r>
            <a:r>
              <a:rPr lang="zh-CN" altLang="en-US" dirty="0"/>
              <a:t>十六进制显示偏移量，每行</a:t>
            </a:r>
            <a:r>
              <a:rPr lang="en-US" altLang="zh-CN" dirty="0"/>
              <a:t>8</a:t>
            </a:r>
            <a:r>
              <a:rPr lang="zh-CN" altLang="en-US" dirty="0"/>
              <a:t>组数据，每数据占两字节，</a:t>
            </a:r>
            <a:r>
              <a:rPr lang="en-US" altLang="zh-CN" dirty="0"/>
              <a:t>4</a:t>
            </a:r>
            <a:r>
              <a:rPr lang="zh-CN" altLang="en-US" dirty="0"/>
              <a:t>列，不足补零，以空格分隔</a:t>
            </a:r>
            <a:br>
              <a:rPr lang="zh-CN" altLang="en-US" dirty="0"/>
            </a:br>
            <a:endParaRPr kumimoji="1" lang="zh-CN" alt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 err="1"/>
              <a:t>hexdump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echo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| </a:t>
            </a:r>
            <a:r>
              <a:rPr lang="en-US" altLang="zh-CN" sz="1800" dirty="0" err="1">
                <a:solidFill>
                  <a:schemeClr val="bg1"/>
                </a:solidFill>
              </a:rPr>
              <a:t>hexdump</a:t>
            </a:r>
            <a:r>
              <a:rPr lang="en-US" altLang="zh-CN" sz="1800" dirty="0">
                <a:solidFill>
                  <a:schemeClr val="bg1"/>
                </a:solidFill>
              </a:rPr>
              <a:t> 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echo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| od -x 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echo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| </a:t>
            </a:r>
            <a:r>
              <a:rPr lang="en-US" altLang="zh-CN" sz="1800" dirty="0" err="1">
                <a:solidFill>
                  <a:schemeClr val="bg1"/>
                </a:solidFill>
              </a:rPr>
              <a:t>xxd</a:t>
            </a:r>
            <a:r>
              <a:rPr lang="en-US" altLang="zh-CN" sz="1800" dirty="0">
                <a:solidFill>
                  <a:schemeClr val="bg1"/>
                </a:solidFill>
              </a:rPr>
              <a:t> 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echo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| </a:t>
            </a:r>
            <a:r>
              <a:rPr lang="en-US" altLang="zh-CN" sz="1800" dirty="0" err="1">
                <a:solidFill>
                  <a:schemeClr val="bg1"/>
                </a:solidFill>
              </a:rPr>
              <a:t>hexdump</a:t>
            </a:r>
            <a:r>
              <a:rPr lang="en-US" altLang="zh-CN" sz="1800" dirty="0">
                <a:solidFill>
                  <a:schemeClr val="bg1"/>
                </a:solidFill>
              </a:rPr>
              <a:t> -C       #</a:t>
            </a:r>
            <a:r>
              <a:rPr lang="zh-CN" altLang="en-US" sz="1800" dirty="0">
                <a:solidFill>
                  <a:schemeClr val="bg1"/>
                </a:solidFill>
              </a:rPr>
              <a:t>规范的十六进制和</a:t>
            </a:r>
            <a:r>
              <a:rPr lang="en-US" altLang="zh-CN" sz="1800" dirty="0">
                <a:solidFill>
                  <a:schemeClr val="bg1"/>
                </a:solidFill>
              </a:rPr>
              <a:t>ASCII</a:t>
            </a:r>
            <a:r>
              <a:rPr lang="zh-CN" altLang="en-US" sz="1800" dirty="0">
                <a:solidFill>
                  <a:schemeClr val="bg1"/>
                </a:solidFill>
              </a:rPr>
              <a:t>码显示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echo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| </a:t>
            </a:r>
            <a:r>
              <a:rPr lang="en-US" altLang="zh-CN" sz="1800" dirty="0" err="1">
                <a:solidFill>
                  <a:schemeClr val="bg1"/>
                </a:solidFill>
              </a:rPr>
              <a:t>hexdump</a:t>
            </a:r>
            <a:r>
              <a:rPr lang="en-US" altLang="zh-CN" sz="1800" dirty="0">
                <a:solidFill>
                  <a:schemeClr val="bg1"/>
                </a:solidFill>
              </a:rPr>
              <a:t> -b       #</a:t>
            </a:r>
            <a:r>
              <a:rPr lang="zh-CN" altLang="en-US" sz="1800" dirty="0">
                <a:solidFill>
                  <a:schemeClr val="bg1"/>
                </a:solidFill>
              </a:rPr>
              <a:t>单字节八进制显示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echo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| </a:t>
            </a:r>
            <a:r>
              <a:rPr lang="en-US" altLang="zh-CN" sz="1800" dirty="0" err="1">
                <a:solidFill>
                  <a:schemeClr val="bg1"/>
                </a:solidFill>
              </a:rPr>
              <a:t>hexdump</a:t>
            </a:r>
            <a:r>
              <a:rPr lang="en-US" altLang="zh-CN" sz="1800" dirty="0">
                <a:solidFill>
                  <a:schemeClr val="bg1"/>
                </a:solidFill>
              </a:rPr>
              <a:t> -c       #</a:t>
            </a:r>
            <a:r>
              <a:rPr lang="zh-CN" altLang="en-US" sz="1800" dirty="0">
                <a:solidFill>
                  <a:schemeClr val="bg1"/>
                </a:solidFill>
              </a:rPr>
              <a:t>单字节字符显示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echo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| </a:t>
            </a:r>
            <a:r>
              <a:rPr lang="en-US" altLang="zh-CN" sz="1800" dirty="0" err="1">
                <a:solidFill>
                  <a:schemeClr val="bg1"/>
                </a:solidFill>
              </a:rPr>
              <a:t>hexdump</a:t>
            </a:r>
            <a:r>
              <a:rPr lang="en-US" altLang="zh-CN" sz="1800" dirty="0">
                <a:solidFill>
                  <a:schemeClr val="bg1"/>
                </a:solidFill>
              </a:rPr>
              <a:t> -d       #</a:t>
            </a:r>
            <a:r>
              <a:rPr lang="zh-CN" altLang="en-US" sz="1800" dirty="0">
                <a:solidFill>
                  <a:schemeClr val="bg1"/>
                </a:solidFill>
              </a:rPr>
              <a:t>双字节十进制显示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echo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| </a:t>
            </a:r>
            <a:r>
              <a:rPr lang="en-US" altLang="zh-CN" sz="1800" dirty="0" err="1">
                <a:solidFill>
                  <a:schemeClr val="bg1"/>
                </a:solidFill>
              </a:rPr>
              <a:t>hexdump</a:t>
            </a:r>
            <a:r>
              <a:rPr lang="en-US" altLang="zh-CN" sz="1800" dirty="0">
                <a:solidFill>
                  <a:schemeClr val="bg1"/>
                </a:solidFill>
              </a:rPr>
              <a:t> -o        #</a:t>
            </a:r>
            <a:r>
              <a:rPr lang="zh-CN" altLang="en-US" sz="1800" dirty="0">
                <a:solidFill>
                  <a:schemeClr val="bg1"/>
                </a:solidFill>
              </a:rPr>
              <a:t>双字节八进制显示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echo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| </a:t>
            </a:r>
            <a:r>
              <a:rPr lang="en-US" altLang="zh-CN" sz="1800" dirty="0" err="1">
                <a:solidFill>
                  <a:schemeClr val="bg1"/>
                </a:solidFill>
              </a:rPr>
              <a:t>hexdump</a:t>
            </a:r>
            <a:r>
              <a:rPr lang="en-US" altLang="zh-CN" sz="1800" dirty="0">
                <a:solidFill>
                  <a:schemeClr val="bg1"/>
                </a:solidFill>
              </a:rPr>
              <a:t> -x        #</a:t>
            </a:r>
            <a:r>
              <a:rPr lang="zh-CN" altLang="en-US" sz="1800" dirty="0">
                <a:solidFill>
                  <a:schemeClr val="bg1"/>
                </a:solidFill>
              </a:rPr>
              <a:t>双字节十六进制显示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echo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| </a:t>
            </a:r>
            <a:r>
              <a:rPr lang="en-US" altLang="zh-CN" sz="1800" dirty="0" err="1">
                <a:solidFill>
                  <a:schemeClr val="bg1"/>
                </a:solidFill>
              </a:rPr>
              <a:t>hexdump</a:t>
            </a:r>
            <a:r>
              <a:rPr lang="en-US" altLang="zh-CN" sz="1800" dirty="0">
                <a:solidFill>
                  <a:schemeClr val="bg1"/>
                </a:solidFill>
              </a:rPr>
              <a:t> -v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压缩打包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【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功能说明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】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：对文件和目录进行打包或解压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【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命令格式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】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tar [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参数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] [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打包后文件名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]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文件目录列表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【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常用参数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】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tar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常用参数如下：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-c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建立一个打包文件的参数指令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-x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解开一个打包文件的参数指令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-r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向打包文件中追加文件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-f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指定打包后的文件名，注意：在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之后不能有其他参数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-z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调用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gzip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来压缩或解压打包文件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-j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调用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bzip2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来压缩或解压打包文件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-Z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调用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compress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来压缩或解压打包文件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-v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执行时显示详细的信息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tar</a:t>
            </a:r>
            <a:r>
              <a:rPr kumimoji="1" lang="zh-CN" altLang="en-US" dirty="0"/>
              <a:t>命令速记 </a:t>
            </a:r>
            <a:r>
              <a:rPr kumimoji="1" lang="en-US" altLang="zh-CN" dirty="0"/>
              <a:t>[</a:t>
            </a:r>
            <a:r>
              <a:rPr kumimoji="1" lang="zh-CN" altLang="en-US" dirty="0"/>
              <a:t>本身就是一个组合命令</a:t>
            </a:r>
            <a:r>
              <a:rPr kumimoji="1" lang="en-US" altLang="zh-CN" dirty="0"/>
              <a:t>]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zh-CN" altLang="en-US" dirty="0"/>
              <a:t>命令参数速记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i="1" dirty="0"/>
              <a:t>操作类别</a:t>
            </a:r>
            <a:endParaRPr kumimoji="1" lang="zh-CN" altLang="en-US" i="1" dirty="0"/>
          </a:p>
          <a:p>
            <a:pPr marL="0" indent="0">
              <a:buNone/>
            </a:pPr>
            <a:r>
              <a:rPr kumimoji="1" lang="en-US" altLang="zh-CN" b="1" dirty="0"/>
              <a:t>-c</a:t>
            </a:r>
            <a:r>
              <a:rPr kumimoji="1" lang="zh-CN" altLang="en-US" b="1" dirty="0"/>
              <a:t>新建；</a:t>
            </a:r>
            <a:r>
              <a:rPr kumimoji="1" lang="en-US" altLang="zh-CN" b="1" dirty="0"/>
              <a:t>-x</a:t>
            </a:r>
            <a:r>
              <a:rPr kumimoji="1" lang="zh-CN" altLang="en-US" b="1" dirty="0"/>
              <a:t>解压；</a:t>
            </a:r>
            <a:r>
              <a:rPr kumimoji="1" lang="en-US" altLang="zh-CN" b="1" dirty="0"/>
              <a:t>-t</a:t>
            </a:r>
            <a:r>
              <a:rPr kumimoji="1" lang="zh-CN" altLang="en-US" b="1" dirty="0"/>
              <a:t>查看；</a:t>
            </a:r>
            <a:r>
              <a:rPr kumimoji="1" lang="en-US" altLang="zh-CN" b="1" dirty="0"/>
              <a:t>-r</a:t>
            </a:r>
            <a:r>
              <a:rPr kumimoji="1" lang="zh-CN" altLang="en-US" b="1" dirty="0"/>
              <a:t>追加；</a:t>
            </a:r>
            <a:r>
              <a:rPr kumimoji="1" lang="en-US" altLang="zh-CN" b="1" dirty="0"/>
              <a:t>-u</a:t>
            </a:r>
            <a:r>
              <a:rPr kumimoji="1" lang="zh-CN" altLang="en-US" b="1" dirty="0"/>
              <a:t>更新。</a:t>
            </a:r>
            <a:endParaRPr kumimoji="1" lang="zh-CN" altLang="en-US" b="1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i="1" dirty="0"/>
              <a:t>压缩格式</a:t>
            </a:r>
            <a:endParaRPr kumimoji="1" lang="zh-CN" altLang="en-US" i="1" dirty="0"/>
          </a:p>
          <a:p>
            <a:pPr marL="0" indent="0">
              <a:buNone/>
            </a:pPr>
            <a:r>
              <a:rPr kumimoji="1" lang="en-US" altLang="zh-CN" b="1" dirty="0"/>
              <a:t>-z</a:t>
            </a:r>
            <a:r>
              <a:rPr kumimoji="1" lang="zh-CN" altLang="en-US" b="1" dirty="0"/>
              <a:t>：</a:t>
            </a:r>
            <a:r>
              <a:rPr kumimoji="1" lang="en-US" altLang="zh-CN" b="1" dirty="0" err="1"/>
              <a:t>gzip</a:t>
            </a:r>
            <a:r>
              <a:rPr kumimoji="1" lang="zh-CN" altLang="en-US" b="1" dirty="0"/>
              <a:t>（</a:t>
            </a:r>
            <a:r>
              <a:rPr kumimoji="1" lang="en-US" altLang="zh-CN" b="1" dirty="0"/>
              <a:t>.</a:t>
            </a:r>
            <a:r>
              <a:rPr kumimoji="1" lang="en-US" altLang="zh-CN" b="1" dirty="0" err="1"/>
              <a:t>tar.gz</a:t>
            </a:r>
            <a:r>
              <a:rPr kumimoji="1" lang="zh-CN" altLang="en-US" b="1" dirty="0"/>
              <a:t>，</a:t>
            </a:r>
            <a:r>
              <a:rPr kumimoji="1" lang="en-US" altLang="zh-CN" b="1" dirty="0"/>
              <a:t>.</a:t>
            </a:r>
            <a:r>
              <a:rPr kumimoji="1" lang="en-US" altLang="zh-CN" b="1" dirty="0" err="1"/>
              <a:t>tgz</a:t>
            </a:r>
            <a:r>
              <a:rPr kumimoji="1" lang="zh-CN" altLang="en-US" b="1" dirty="0"/>
              <a:t>）</a:t>
            </a:r>
            <a:endParaRPr kumimoji="1" lang="zh-CN" altLang="en-US" b="1" dirty="0"/>
          </a:p>
          <a:p>
            <a:pPr marL="0" indent="0">
              <a:buNone/>
            </a:pPr>
            <a:r>
              <a:rPr kumimoji="1" lang="en-US" altLang="zh-CN" b="1" dirty="0"/>
              <a:t>-j</a:t>
            </a:r>
            <a:r>
              <a:rPr kumimoji="1" lang="zh-CN" altLang="en-US" b="1" dirty="0"/>
              <a:t>：</a:t>
            </a:r>
            <a:r>
              <a:rPr kumimoji="1" lang="en-US" altLang="zh-CN" b="1" dirty="0"/>
              <a:t>bz2 </a:t>
            </a:r>
            <a:r>
              <a:rPr kumimoji="1" lang="zh-CN" altLang="en-US" b="1" dirty="0"/>
              <a:t>（</a:t>
            </a:r>
            <a:r>
              <a:rPr kumimoji="1" lang="en-US" altLang="zh-CN" b="1" dirty="0"/>
              <a:t>.tar.bz2</a:t>
            </a:r>
            <a:r>
              <a:rPr kumimoji="1" lang="zh-CN" altLang="en-US" b="1" dirty="0"/>
              <a:t>）</a:t>
            </a:r>
            <a:endParaRPr kumimoji="1" lang="zh-CN" altLang="en-US" b="1" dirty="0"/>
          </a:p>
          <a:p>
            <a:pPr marL="0" indent="0">
              <a:buNone/>
            </a:pPr>
            <a:r>
              <a:rPr kumimoji="1" lang="en-US" altLang="zh-CN" b="1" dirty="0"/>
              <a:t>-Z</a:t>
            </a:r>
            <a:r>
              <a:rPr kumimoji="1" lang="zh-CN" altLang="en-US" b="1" dirty="0"/>
              <a:t>：</a:t>
            </a:r>
            <a:r>
              <a:rPr kumimoji="1" lang="en-US" altLang="zh-CN" b="1" dirty="0"/>
              <a:t>compress </a:t>
            </a:r>
            <a:r>
              <a:rPr kumimoji="1" lang="zh-CN" altLang="en-US" b="1" dirty="0"/>
              <a:t>（</a:t>
            </a:r>
            <a:r>
              <a:rPr kumimoji="1" lang="en-US" altLang="zh-CN" b="1" dirty="0"/>
              <a:t>.</a:t>
            </a:r>
            <a:r>
              <a:rPr kumimoji="1" lang="en-US" altLang="zh-CN" b="1" dirty="0" err="1"/>
              <a:t>tar.Z</a:t>
            </a:r>
            <a:r>
              <a:rPr kumimoji="1" lang="zh-CN" altLang="en-US" b="1" dirty="0"/>
              <a:t>）</a:t>
            </a:r>
            <a:endParaRPr kumimoji="1" lang="zh-CN" altLang="en-US" b="1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i="1" dirty="0"/>
              <a:t>额外功能</a:t>
            </a:r>
            <a:endParaRPr kumimoji="1" lang="zh-CN" altLang="en-US" i="1" dirty="0"/>
          </a:p>
          <a:p>
            <a:pPr marL="0" indent="0">
              <a:buNone/>
            </a:pPr>
            <a:r>
              <a:rPr kumimoji="1" lang="en-US" altLang="zh-CN" b="1" dirty="0"/>
              <a:t>-v</a:t>
            </a:r>
            <a:r>
              <a:rPr kumimoji="1" lang="zh-CN" altLang="en-US" b="1" dirty="0"/>
              <a:t>：显示所有过程</a:t>
            </a:r>
            <a:endParaRPr kumimoji="1" lang="zh-CN" altLang="en-US" b="1" dirty="0"/>
          </a:p>
          <a:p>
            <a:pPr marL="0" indent="0">
              <a:buNone/>
            </a:pPr>
            <a:r>
              <a:rPr kumimoji="1" lang="en-US" altLang="zh-CN" b="1" dirty="0"/>
              <a:t>-O</a:t>
            </a:r>
            <a:r>
              <a:rPr kumimoji="1" lang="zh-CN" altLang="en-US" b="1" dirty="0"/>
              <a:t>：将文件解开到标准输出</a:t>
            </a:r>
            <a:endParaRPr kumimoji="1" lang="zh-CN" altLang="en-US" b="1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i="1" dirty="0"/>
              <a:t>指定文件名</a:t>
            </a:r>
            <a:endParaRPr kumimoji="1" lang="zh-CN" altLang="en-US" b="1" i="1" dirty="0"/>
          </a:p>
          <a:p>
            <a:pPr marL="0" indent="0">
              <a:buNone/>
            </a:pPr>
            <a:r>
              <a:rPr kumimoji="1" lang="en-US" altLang="zh-CN" b="1" dirty="0"/>
              <a:t>-f </a:t>
            </a:r>
            <a:r>
              <a:rPr kumimoji="1" lang="zh-CN" altLang="en-US" b="1" dirty="0"/>
              <a:t>（这个参数是最后一个参数，后面只能接档案名。）</a:t>
            </a:r>
            <a:endParaRPr kumimoji="1" lang="zh-CN" altLang="en-US" b="1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压缩打包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tar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root@ubuntu</a:t>
            </a:r>
            <a:r>
              <a:rPr lang="en-US" altLang="zh-CN" sz="1800" dirty="0">
                <a:solidFill>
                  <a:schemeClr val="bg1"/>
                </a:solidFill>
              </a:rPr>
              <a:t> ~]# tar -</a:t>
            </a:r>
            <a:r>
              <a:rPr lang="en-US" altLang="zh-CN" sz="1800" dirty="0" err="1">
                <a:solidFill>
                  <a:schemeClr val="bg1"/>
                </a:solidFill>
              </a:rPr>
              <a:t>czvf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ar_test.tar.gz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ar_test</a:t>
            </a:r>
            <a:r>
              <a:rPr lang="en-US" altLang="zh-CN" sz="1800" dirty="0">
                <a:solidFill>
                  <a:schemeClr val="bg1"/>
                </a:solidFill>
              </a:rPr>
              <a:t>  #</a:t>
            </a:r>
            <a:r>
              <a:rPr lang="zh-CN" altLang="en-US" sz="1800" dirty="0">
                <a:solidFill>
                  <a:schemeClr val="bg1"/>
                </a:solidFill>
              </a:rPr>
              <a:t>将</a:t>
            </a:r>
            <a:r>
              <a:rPr lang="en-US" altLang="zh-CN" sz="1800" dirty="0" err="1">
                <a:solidFill>
                  <a:schemeClr val="bg1"/>
                </a:solidFill>
              </a:rPr>
              <a:t>ar_test</a:t>
            </a:r>
            <a:r>
              <a:rPr lang="zh-CN" altLang="en-US" sz="1800" dirty="0">
                <a:solidFill>
                  <a:schemeClr val="bg1"/>
                </a:solidFill>
              </a:rPr>
              <a:t>文件打包并且压缩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root@ubuntu</a:t>
            </a:r>
            <a:r>
              <a:rPr lang="en-US" altLang="zh-CN" sz="1800" dirty="0">
                <a:solidFill>
                  <a:schemeClr val="bg1"/>
                </a:solidFill>
              </a:rPr>
              <a:t> ~]# tar </a:t>
            </a:r>
            <a:r>
              <a:rPr lang="en-US" altLang="zh-CN" sz="1800" dirty="0" err="1">
                <a:solidFill>
                  <a:schemeClr val="bg1"/>
                </a:solidFill>
              </a:rPr>
              <a:t>zxvf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ar_test.tar.gz</a:t>
            </a:r>
            <a:r>
              <a:rPr lang="en-US" altLang="zh-CN" sz="1800" dirty="0">
                <a:solidFill>
                  <a:schemeClr val="bg1"/>
                </a:solidFill>
              </a:rPr>
              <a:t>         #</a:t>
            </a:r>
            <a:r>
              <a:rPr lang="zh-CN" altLang="en-US" sz="1800" dirty="0">
                <a:solidFill>
                  <a:schemeClr val="bg1"/>
                </a:solidFill>
              </a:rPr>
              <a:t>解压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root@ubuntu</a:t>
            </a:r>
            <a:r>
              <a:rPr lang="en-US" altLang="zh-CN" sz="1800" dirty="0">
                <a:solidFill>
                  <a:schemeClr val="bg1"/>
                </a:solidFill>
              </a:rPr>
              <a:t> ~]# tar -</a:t>
            </a:r>
            <a:r>
              <a:rPr lang="en-US" altLang="zh-CN" sz="1800" dirty="0" err="1">
                <a:solidFill>
                  <a:schemeClr val="bg1"/>
                </a:solidFill>
              </a:rPr>
              <a:t>tf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ar_test.tar.gz</a:t>
            </a:r>
            <a:r>
              <a:rPr lang="en-US" altLang="zh-CN" sz="1800" dirty="0">
                <a:solidFill>
                  <a:schemeClr val="bg1"/>
                </a:solidFill>
              </a:rPr>
              <a:t>          #</a:t>
            </a:r>
            <a:r>
              <a:rPr lang="zh-CN" altLang="en-US" sz="1800" dirty="0">
                <a:solidFill>
                  <a:schemeClr val="bg1"/>
                </a:solidFill>
              </a:rPr>
              <a:t>查看包里面的文件信息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root@ubuntu</a:t>
            </a:r>
            <a:r>
              <a:rPr lang="en-US" altLang="zh-CN" sz="1800" dirty="0">
                <a:solidFill>
                  <a:schemeClr val="bg1"/>
                </a:solidFill>
              </a:rPr>
              <a:t> ~]# tar -</a:t>
            </a:r>
            <a:r>
              <a:rPr lang="en-US" altLang="zh-CN" sz="1800" dirty="0" err="1">
                <a:solidFill>
                  <a:schemeClr val="bg1"/>
                </a:solidFill>
              </a:rPr>
              <a:t>cf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all.tar</a:t>
            </a:r>
            <a:r>
              <a:rPr lang="en-US" altLang="zh-CN" sz="1800" dirty="0">
                <a:solidFill>
                  <a:schemeClr val="bg1"/>
                </a:solidFill>
              </a:rPr>
              <a:t> *.jpg         #</a:t>
            </a:r>
            <a:r>
              <a:rPr lang="zh-CN" altLang="en-US" sz="1800" dirty="0">
                <a:solidFill>
                  <a:schemeClr val="bg1"/>
                </a:solidFill>
              </a:rPr>
              <a:t>将当前目录所有</a:t>
            </a:r>
            <a:r>
              <a:rPr lang="en-US" altLang="zh-CN" sz="1800" dirty="0">
                <a:solidFill>
                  <a:schemeClr val="bg1"/>
                </a:solidFill>
              </a:rPr>
              <a:t>.jpg</a:t>
            </a:r>
            <a:r>
              <a:rPr lang="zh-CN" altLang="en-US" sz="1800" dirty="0">
                <a:solidFill>
                  <a:schemeClr val="bg1"/>
                </a:solidFill>
              </a:rPr>
              <a:t>的文件打成一个名为</a:t>
            </a:r>
            <a:r>
              <a:rPr lang="en-US" altLang="zh-CN" sz="1800" dirty="0" err="1">
                <a:solidFill>
                  <a:schemeClr val="bg1"/>
                </a:solidFill>
              </a:rPr>
              <a:t>all.tar</a:t>
            </a:r>
            <a:r>
              <a:rPr lang="zh-CN" altLang="en-US" sz="1800" dirty="0">
                <a:solidFill>
                  <a:schemeClr val="bg1"/>
                </a:solidFill>
              </a:rPr>
              <a:t>的包。</a:t>
            </a:r>
            <a:r>
              <a:rPr lang="en-US" altLang="zh-CN" sz="1800" dirty="0">
                <a:solidFill>
                  <a:schemeClr val="bg1"/>
                </a:solidFill>
              </a:rPr>
              <a:t>-c</a:t>
            </a:r>
            <a:r>
              <a:rPr lang="zh-CN" altLang="en-US" sz="1800" dirty="0">
                <a:solidFill>
                  <a:schemeClr val="bg1"/>
                </a:solidFill>
              </a:rPr>
              <a:t>是表示产生新的包，</a:t>
            </a:r>
            <a:r>
              <a:rPr lang="en-US" altLang="zh-CN" sz="1800" dirty="0">
                <a:solidFill>
                  <a:schemeClr val="bg1"/>
                </a:solidFill>
              </a:rPr>
              <a:t>-f</a:t>
            </a:r>
            <a:r>
              <a:rPr lang="zh-CN" altLang="en-US" sz="1800" dirty="0">
                <a:solidFill>
                  <a:schemeClr val="bg1"/>
                </a:solidFill>
              </a:rPr>
              <a:t>指定包的文件名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root@ubuntu</a:t>
            </a:r>
            <a:r>
              <a:rPr lang="en-US" altLang="zh-CN" sz="1800" dirty="0">
                <a:solidFill>
                  <a:schemeClr val="bg1"/>
                </a:solidFill>
              </a:rPr>
              <a:t> ~]# tar -rf </a:t>
            </a:r>
            <a:r>
              <a:rPr lang="en-US" altLang="zh-CN" sz="1800" dirty="0" err="1">
                <a:solidFill>
                  <a:schemeClr val="bg1"/>
                </a:solidFill>
              </a:rPr>
              <a:t>all.tar</a:t>
            </a:r>
            <a:r>
              <a:rPr lang="en-US" altLang="zh-CN" sz="1800" dirty="0">
                <a:solidFill>
                  <a:schemeClr val="bg1"/>
                </a:solidFill>
              </a:rPr>
              <a:t> *.gif         #</a:t>
            </a:r>
            <a:r>
              <a:rPr lang="zh-CN" altLang="en-US" sz="1800" dirty="0">
                <a:solidFill>
                  <a:schemeClr val="bg1"/>
                </a:solidFill>
              </a:rPr>
              <a:t>将所有</a:t>
            </a:r>
            <a:r>
              <a:rPr lang="en-US" altLang="zh-CN" sz="1800" dirty="0">
                <a:solidFill>
                  <a:schemeClr val="bg1"/>
                </a:solidFill>
              </a:rPr>
              <a:t>.gif</a:t>
            </a:r>
            <a:r>
              <a:rPr lang="zh-CN" altLang="en-US" sz="1800" dirty="0">
                <a:solidFill>
                  <a:schemeClr val="bg1"/>
                </a:solidFill>
              </a:rPr>
              <a:t>的文件增加到</a:t>
            </a:r>
            <a:r>
              <a:rPr lang="en-US" altLang="zh-CN" sz="1800" dirty="0" err="1">
                <a:solidFill>
                  <a:schemeClr val="bg1"/>
                </a:solidFill>
              </a:rPr>
              <a:t>all.tar</a:t>
            </a:r>
            <a:r>
              <a:rPr lang="zh-CN" altLang="en-US" sz="1800" dirty="0">
                <a:solidFill>
                  <a:schemeClr val="bg1"/>
                </a:solidFill>
              </a:rPr>
              <a:t>的包里面去。</a:t>
            </a:r>
            <a:r>
              <a:rPr lang="en-US" altLang="zh-CN" sz="1800" dirty="0">
                <a:solidFill>
                  <a:schemeClr val="bg1"/>
                </a:solidFill>
              </a:rPr>
              <a:t>-r</a:t>
            </a:r>
            <a:r>
              <a:rPr lang="zh-CN" altLang="en-US" sz="1800" dirty="0">
                <a:solidFill>
                  <a:schemeClr val="bg1"/>
                </a:solidFill>
              </a:rPr>
              <a:t>是表示增加文件的意思。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root@ubuntu</a:t>
            </a:r>
            <a:r>
              <a:rPr lang="en-US" altLang="zh-CN" sz="1800" dirty="0">
                <a:solidFill>
                  <a:schemeClr val="bg1"/>
                </a:solidFill>
              </a:rPr>
              <a:t> ~]# tar -</a:t>
            </a:r>
            <a:r>
              <a:rPr lang="en-US" altLang="zh-CN" sz="1800" dirty="0" err="1">
                <a:solidFill>
                  <a:schemeClr val="bg1"/>
                </a:solidFill>
              </a:rPr>
              <a:t>uf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all.tar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logo.gif</a:t>
            </a:r>
            <a:r>
              <a:rPr lang="en-US" altLang="zh-CN" sz="1800" dirty="0">
                <a:solidFill>
                  <a:schemeClr val="bg1"/>
                </a:solidFill>
              </a:rPr>
              <a:t>          #</a:t>
            </a:r>
            <a:r>
              <a:rPr lang="zh-CN" altLang="en-US" sz="1800" dirty="0">
                <a:solidFill>
                  <a:schemeClr val="bg1"/>
                </a:solidFill>
              </a:rPr>
              <a:t>更新原来</a:t>
            </a:r>
            <a:r>
              <a:rPr lang="en-US" altLang="zh-CN" sz="1800" dirty="0">
                <a:solidFill>
                  <a:schemeClr val="bg1"/>
                </a:solidFill>
              </a:rPr>
              <a:t>tar</a:t>
            </a:r>
            <a:r>
              <a:rPr lang="zh-CN" altLang="en-US" sz="1800" dirty="0">
                <a:solidFill>
                  <a:schemeClr val="bg1"/>
                </a:solidFill>
              </a:rPr>
              <a:t>包</a:t>
            </a:r>
            <a:r>
              <a:rPr lang="en-US" altLang="zh-CN" sz="1800" dirty="0" err="1">
                <a:solidFill>
                  <a:schemeClr val="bg1"/>
                </a:solidFill>
              </a:rPr>
              <a:t>all.tar</a:t>
            </a:r>
            <a:r>
              <a:rPr lang="zh-CN" altLang="en-US" sz="1800" dirty="0">
                <a:solidFill>
                  <a:schemeClr val="bg1"/>
                </a:solidFill>
              </a:rPr>
              <a:t>中</a:t>
            </a:r>
            <a:r>
              <a:rPr lang="en-US" altLang="zh-CN" sz="1800" dirty="0" err="1">
                <a:solidFill>
                  <a:schemeClr val="bg1"/>
                </a:solidFill>
              </a:rPr>
              <a:t>logo.gif</a:t>
            </a:r>
            <a:r>
              <a:rPr lang="zh-CN" altLang="en-US" sz="1800" dirty="0">
                <a:solidFill>
                  <a:schemeClr val="bg1"/>
                </a:solidFill>
              </a:rPr>
              <a:t>文件，</a:t>
            </a:r>
            <a:r>
              <a:rPr lang="en-US" altLang="zh-CN" sz="1800" dirty="0">
                <a:solidFill>
                  <a:schemeClr val="bg1"/>
                </a:solidFill>
              </a:rPr>
              <a:t>-u</a:t>
            </a:r>
            <a:r>
              <a:rPr lang="zh-CN" altLang="en-US" sz="1800" dirty="0">
                <a:solidFill>
                  <a:schemeClr val="bg1"/>
                </a:solidFill>
              </a:rPr>
              <a:t>是表示更新文件的意思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root@ubuntu</a:t>
            </a:r>
            <a:r>
              <a:rPr lang="en-US" altLang="zh-CN" sz="1800" dirty="0">
                <a:solidFill>
                  <a:schemeClr val="bg1"/>
                </a:solidFill>
              </a:rPr>
              <a:t> ~]# tar -</a:t>
            </a:r>
            <a:r>
              <a:rPr lang="en-US" altLang="zh-CN" sz="1800" dirty="0" err="1">
                <a:solidFill>
                  <a:schemeClr val="bg1"/>
                </a:solidFill>
              </a:rPr>
              <a:t>xf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all.tar</a:t>
            </a:r>
            <a:r>
              <a:rPr lang="en-US" altLang="zh-CN" sz="1800" dirty="0">
                <a:solidFill>
                  <a:schemeClr val="bg1"/>
                </a:solidFill>
              </a:rPr>
              <a:t>  				#</a:t>
            </a:r>
            <a:r>
              <a:rPr lang="zh-CN" altLang="en-US" sz="1800" dirty="0">
                <a:solidFill>
                  <a:schemeClr val="bg1"/>
                </a:solidFill>
              </a:rPr>
              <a:t>解出</a:t>
            </a:r>
            <a:r>
              <a:rPr lang="en-US" altLang="zh-CN" sz="1800" dirty="0" err="1">
                <a:solidFill>
                  <a:schemeClr val="bg1"/>
                </a:solidFill>
              </a:rPr>
              <a:t>all.tar</a:t>
            </a:r>
            <a:r>
              <a:rPr lang="zh-CN" altLang="en-US" sz="1800" dirty="0">
                <a:solidFill>
                  <a:schemeClr val="bg1"/>
                </a:solidFill>
              </a:rPr>
              <a:t>包中所有文件，</a:t>
            </a:r>
            <a:r>
              <a:rPr lang="en-US" altLang="zh-CN" sz="1800" dirty="0">
                <a:solidFill>
                  <a:schemeClr val="bg1"/>
                </a:solidFill>
              </a:rPr>
              <a:t>-x</a:t>
            </a:r>
            <a:r>
              <a:rPr lang="zh-CN" altLang="en-US" sz="1800" dirty="0">
                <a:solidFill>
                  <a:schemeClr val="bg1"/>
                </a:solidFill>
              </a:rPr>
              <a:t>是解开的意思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root@ubuntu</a:t>
            </a:r>
            <a:r>
              <a:rPr lang="en-US" altLang="zh-CN" sz="1800" dirty="0">
                <a:solidFill>
                  <a:schemeClr val="bg1"/>
                </a:solidFill>
              </a:rPr>
              <a:t> ~]# tar -</a:t>
            </a:r>
            <a:r>
              <a:rPr lang="en-US" altLang="zh-CN" sz="1800" dirty="0" err="1">
                <a:solidFill>
                  <a:schemeClr val="bg1"/>
                </a:solidFill>
              </a:rPr>
              <a:t>cjf</a:t>
            </a:r>
            <a:r>
              <a:rPr lang="en-US" altLang="zh-CN" sz="1800" dirty="0">
                <a:solidFill>
                  <a:schemeClr val="bg1"/>
                </a:solidFill>
              </a:rPr>
              <a:t> all.tar.bz2 *.jpg         #</a:t>
            </a:r>
            <a:r>
              <a:rPr lang="zh-CN" altLang="en-US" sz="1800" dirty="0">
                <a:solidFill>
                  <a:schemeClr val="bg1"/>
                </a:solidFill>
              </a:rPr>
              <a:t>压缩成</a:t>
            </a:r>
            <a:r>
              <a:rPr lang="en-US" altLang="zh-CN" sz="1800" dirty="0">
                <a:solidFill>
                  <a:schemeClr val="bg1"/>
                </a:solidFill>
              </a:rPr>
              <a:t>.bz2</a:t>
            </a:r>
            <a:r>
              <a:rPr lang="zh-CN" altLang="en-US" sz="1800" dirty="0">
                <a:solidFill>
                  <a:schemeClr val="bg1"/>
                </a:solidFill>
              </a:rPr>
              <a:t>的压缩文件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root@ubuntu</a:t>
            </a:r>
            <a:r>
              <a:rPr lang="en-US" altLang="zh-CN" sz="1800" dirty="0">
                <a:solidFill>
                  <a:schemeClr val="bg1"/>
                </a:solidFill>
              </a:rPr>
              <a:t> ~]# tar -</a:t>
            </a:r>
            <a:r>
              <a:rPr lang="en-US" altLang="zh-CN" sz="1800" dirty="0" err="1">
                <a:solidFill>
                  <a:schemeClr val="bg1"/>
                </a:solidFill>
              </a:rPr>
              <a:t>xjf</a:t>
            </a:r>
            <a:r>
              <a:rPr lang="en-US" altLang="zh-CN" sz="1800" dirty="0">
                <a:solidFill>
                  <a:schemeClr val="bg1"/>
                </a:solidFill>
              </a:rPr>
              <a:t> all.tar.bz2             #</a:t>
            </a:r>
            <a:r>
              <a:rPr lang="zh-CN" altLang="en-US" sz="1800" dirty="0">
                <a:solidFill>
                  <a:schemeClr val="bg1"/>
                </a:solidFill>
              </a:rPr>
              <a:t>解压</a:t>
            </a:r>
            <a:r>
              <a:rPr lang="en-US" altLang="zh-CN" sz="1800" dirty="0">
                <a:solidFill>
                  <a:schemeClr val="bg1"/>
                </a:solidFill>
              </a:rPr>
              <a:t>.bz2</a:t>
            </a:r>
            <a:r>
              <a:rPr lang="zh-CN" altLang="en-US" sz="1800" dirty="0">
                <a:solidFill>
                  <a:schemeClr val="bg1"/>
                </a:solidFill>
              </a:rPr>
              <a:t>的文件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root@ubuntu</a:t>
            </a:r>
            <a:r>
              <a:rPr lang="en-US" altLang="zh-CN" sz="1800" dirty="0">
                <a:solidFill>
                  <a:schemeClr val="bg1"/>
                </a:solidFill>
              </a:rPr>
              <a:t> ~]# tar -</a:t>
            </a:r>
            <a:r>
              <a:rPr lang="en-US" altLang="zh-CN" sz="1800" dirty="0" err="1">
                <a:solidFill>
                  <a:schemeClr val="bg1"/>
                </a:solidFill>
              </a:rPr>
              <a:t>czf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all.tar.Z</a:t>
            </a:r>
            <a:r>
              <a:rPr lang="en-US" altLang="zh-CN" sz="1800" dirty="0">
                <a:solidFill>
                  <a:schemeClr val="bg1"/>
                </a:solidFill>
              </a:rPr>
              <a:t> *.jpg        #</a:t>
            </a:r>
            <a:r>
              <a:rPr lang="zh-CN" altLang="en-US" sz="1800" dirty="0">
                <a:solidFill>
                  <a:schemeClr val="bg1"/>
                </a:solidFill>
              </a:rPr>
              <a:t>压缩成</a:t>
            </a:r>
            <a:r>
              <a:rPr lang="en-US" altLang="zh-CN" sz="1800" dirty="0">
                <a:solidFill>
                  <a:schemeClr val="bg1"/>
                </a:solidFill>
              </a:rPr>
              <a:t>.Z</a:t>
            </a:r>
            <a:r>
              <a:rPr lang="zh-CN" altLang="en-US" sz="1800" dirty="0">
                <a:solidFill>
                  <a:schemeClr val="bg1"/>
                </a:solidFill>
              </a:rPr>
              <a:t>的压缩文件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root@ubuntu</a:t>
            </a:r>
            <a:r>
              <a:rPr lang="en-US" altLang="zh-CN" sz="1800" dirty="0">
                <a:solidFill>
                  <a:schemeClr val="bg1"/>
                </a:solidFill>
              </a:rPr>
              <a:t> ~]# tar -</a:t>
            </a:r>
            <a:r>
              <a:rPr lang="en-US" altLang="zh-CN" sz="1800" dirty="0" err="1">
                <a:solidFill>
                  <a:schemeClr val="bg1"/>
                </a:solidFill>
              </a:rPr>
              <a:t>xZf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all.tar.Z</a:t>
            </a:r>
            <a:r>
              <a:rPr lang="en-US" altLang="zh-CN" sz="1800" dirty="0">
                <a:solidFill>
                  <a:schemeClr val="bg1"/>
                </a:solidFill>
              </a:rPr>
              <a:t>        		#</a:t>
            </a:r>
            <a:r>
              <a:rPr lang="zh-CN" altLang="en-US" sz="1800" dirty="0">
                <a:solidFill>
                  <a:schemeClr val="bg1"/>
                </a:solidFill>
              </a:rPr>
              <a:t>解压</a:t>
            </a:r>
            <a:r>
              <a:rPr lang="en-US" altLang="zh-CN" sz="1800" dirty="0">
                <a:solidFill>
                  <a:schemeClr val="bg1"/>
                </a:solidFill>
              </a:rPr>
              <a:t>.Z</a:t>
            </a:r>
            <a:r>
              <a:rPr lang="zh-CN" altLang="en-US" sz="1800" dirty="0">
                <a:solidFill>
                  <a:schemeClr val="bg1"/>
                </a:solidFill>
              </a:rPr>
              <a:t>的文件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查找显示命令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echo</a:t>
            </a:r>
            <a:endParaRPr kumimoji="1" lang="en-US" altLang="zh-CN" dirty="0"/>
          </a:p>
          <a:p>
            <a:r>
              <a:rPr kumimoji="1" lang="en-US" altLang="zh-CN" dirty="0"/>
              <a:t>cat</a:t>
            </a:r>
            <a:endParaRPr kumimoji="1" lang="en-US" altLang="zh-CN" dirty="0"/>
          </a:p>
          <a:p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less</a:t>
            </a:r>
            <a:endParaRPr kumimoji="1" lang="en-US" altLang="zh-CN" dirty="0"/>
          </a:p>
          <a:p>
            <a:r>
              <a:rPr kumimoji="1" lang="en-US" altLang="zh-CN" dirty="0"/>
              <a:t>tail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</a:t>
            </a:r>
            <a:endParaRPr kumimoji="1" lang="en-US" altLang="zh-CN" dirty="0"/>
          </a:p>
          <a:p>
            <a:r>
              <a:rPr kumimoji="1" lang="en-US" altLang="zh-CN" dirty="0" err="1"/>
              <a:t>nl</a:t>
            </a:r>
            <a:endParaRPr kumimoji="1" lang="en-US" altLang="zh-CN" dirty="0"/>
          </a:p>
          <a:p>
            <a:r>
              <a:rPr kumimoji="1" lang="en-US" altLang="zh-CN" dirty="0"/>
              <a:t>sort</a:t>
            </a:r>
            <a:endParaRPr kumimoji="1" lang="en-US" altLang="zh-CN" dirty="0"/>
          </a:p>
          <a:p>
            <a:r>
              <a:rPr kumimoji="1" lang="en-US" altLang="zh-CN" dirty="0"/>
              <a:t>find</a:t>
            </a:r>
            <a:endParaRPr kumimoji="1" lang="en-US" altLang="zh-CN" dirty="0"/>
          </a:p>
          <a:p>
            <a:r>
              <a:rPr kumimoji="1" lang="en-US" altLang="zh-CN" dirty="0"/>
              <a:t>grep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14700" y="3244334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nl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基本命令：资源信息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8"/>
            <a:ext cx="11633200" cy="465931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free </a:t>
            </a:r>
            <a:r>
              <a:rPr lang="en-US" altLang="zh-CN" sz="2800" dirty="0">
                <a:solidFill>
                  <a:schemeClr val="bg1"/>
                </a:solidFill>
              </a:rPr>
              <a:t>-m # </a:t>
            </a:r>
            <a:r>
              <a:rPr lang="zh-CN" altLang="en-US" sz="2800" dirty="0">
                <a:solidFill>
                  <a:schemeClr val="bg1"/>
                </a:solidFill>
              </a:rPr>
              <a:t>查看内存使用量和交换区使用量 </a:t>
            </a:r>
            <a:endParaRPr lang="zh-CN" altLang="en-US" sz="2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df -h # </a:t>
            </a:r>
            <a:r>
              <a:rPr lang="zh-CN" altLang="en-US" sz="2800" dirty="0">
                <a:solidFill>
                  <a:schemeClr val="bg1"/>
                </a:solidFill>
              </a:rPr>
              <a:t>查看各分区使用情况 </a:t>
            </a:r>
            <a:endParaRPr lang="zh-CN" altLang="en-US" sz="2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du -</a:t>
            </a:r>
            <a:r>
              <a:rPr lang="en-US" altLang="zh-CN" sz="2800" dirty="0" err="1">
                <a:solidFill>
                  <a:schemeClr val="bg1"/>
                </a:solidFill>
              </a:rPr>
              <a:t>sh</a:t>
            </a:r>
            <a:r>
              <a:rPr lang="en-US" altLang="zh-CN" sz="2800" dirty="0">
                <a:solidFill>
                  <a:schemeClr val="bg1"/>
                </a:solidFill>
              </a:rPr>
              <a:t> &lt;</a:t>
            </a:r>
            <a:r>
              <a:rPr lang="zh-CN" altLang="en-US" sz="2800" dirty="0">
                <a:solidFill>
                  <a:schemeClr val="bg1"/>
                </a:solidFill>
              </a:rPr>
              <a:t>目录名</a:t>
            </a:r>
            <a:r>
              <a:rPr lang="en-US" altLang="zh-CN" sz="2800" dirty="0">
                <a:solidFill>
                  <a:schemeClr val="bg1"/>
                </a:solidFill>
              </a:rPr>
              <a:t>&gt; # </a:t>
            </a:r>
            <a:r>
              <a:rPr lang="zh-CN" altLang="en-US" sz="2800" dirty="0">
                <a:solidFill>
                  <a:schemeClr val="bg1"/>
                </a:solidFill>
              </a:rPr>
              <a:t>查看指定目录的大小</a:t>
            </a:r>
            <a:endParaRPr lang="zh-CN" altLang="en-US" sz="2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grep </a:t>
            </a:r>
            <a:r>
              <a:rPr lang="en-US" altLang="zh-CN" sz="2800" dirty="0" err="1">
                <a:solidFill>
                  <a:schemeClr val="bg1"/>
                </a:solidFill>
              </a:rPr>
              <a:t>MemTotal</a:t>
            </a:r>
            <a:r>
              <a:rPr lang="en-US" altLang="zh-CN" sz="2800" dirty="0">
                <a:solidFill>
                  <a:schemeClr val="bg1"/>
                </a:solidFill>
              </a:rPr>
              <a:t> /proc/</a:t>
            </a:r>
            <a:r>
              <a:rPr lang="en-US" altLang="zh-CN" sz="2800" dirty="0" err="1">
                <a:solidFill>
                  <a:schemeClr val="bg1"/>
                </a:solidFill>
              </a:rPr>
              <a:t>meminfo</a:t>
            </a:r>
            <a:r>
              <a:rPr lang="en-US" altLang="zh-CN" sz="2800" dirty="0">
                <a:solidFill>
                  <a:schemeClr val="bg1"/>
                </a:solidFill>
              </a:rPr>
              <a:t> # </a:t>
            </a:r>
            <a:r>
              <a:rPr lang="zh-CN" altLang="en-US" sz="2800" dirty="0">
                <a:solidFill>
                  <a:schemeClr val="bg1"/>
                </a:solidFill>
              </a:rPr>
              <a:t>查看内存总量 </a:t>
            </a:r>
            <a:endParaRPr lang="zh-CN" altLang="en-US" sz="2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grep </a:t>
            </a:r>
            <a:r>
              <a:rPr lang="en-US" altLang="zh-CN" sz="2800" dirty="0" err="1">
                <a:solidFill>
                  <a:schemeClr val="bg1"/>
                </a:solidFill>
              </a:rPr>
              <a:t>MemFree</a:t>
            </a:r>
            <a:r>
              <a:rPr lang="en-US" altLang="zh-CN" sz="2800" dirty="0">
                <a:solidFill>
                  <a:schemeClr val="bg1"/>
                </a:solidFill>
              </a:rPr>
              <a:t> /proc/</a:t>
            </a:r>
            <a:r>
              <a:rPr lang="en-US" altLang="zh-CN" sz="2800" dirty="0" err="1">
                <a:solidFill>
                  <a:schemeClr val="bg1"/>
                </a:solidFill>
              </a:rPr>
              <a:t>meminfo</a:t>
            </a:r>
            <a:r>
              <a:rPr lang="en-US" altLang="zh-CN" sz="2800" dirty="0">
                <a:solidFill>
                  <a:schemeClr val="bg1"/>
                </a:solidFill>
              </a:rPr>
              <a:t> # </a:t>
            </a:r>
            <a:r>
              <a:rPr lang="zh-CN" altLang="en-US" sz="2800" dirty="0">
                <a:solidFill>
                  <a:schemeClr val="bg1"/>
                </a:solidFill>
              </a:rPr>
              <a:t>查看空闲内存量 </a:t>
            </a:r>
            <a:endParaRPr lang="zh-CN" altLang="en-US" sz="2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uptime # </a:t>
            </a:r>
            <a:r>
              <a:rPr lang="zh-CN" altLang="en-US" sz="2800" dirty="0">
                <a:solidFill>
                  <a:schemeClr val="bg1"/>
                </a:solidFill>
              </a:rPr>
              <a:t>查看系统运行时间、用户数、负载 </a:t>
            </a:r>
            <a:endParaRPr lang="zh-CN" altLang="en-US" sz="2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cat /proc/</a:t>
            </a:r>
            <a:r>
              <a:rPr lang="en-US" altLang="zh-CN" sz="2800" dirty="0" err="1">
                <a:solidFill>
                  <a:schemeClr val="bg1"/>
                </a:solidFill>
              </a:rPr>
              <a:t>loadavg</a:t>
            </a:r>
            <a:r>
              <a:rPr lang="en-US" altLang="zh-CN" sz="2800" dirty="0">
                <a:solidFill>
                  <a:schemeClr val="bg1"/>
                </a:solidFill>
              </a:rPr>
              <a:t> # </a:t>
            </a:r>
            <a:r>
              <a:rPr lang="zh-CN" altLang="en-US" sz="2800" dirty="0">
                <a:solidFill>
                  <a:schemeClr val="bg1"/>
                </a:solidFill>
              </a:rPr>
              <a:t>查看系统负载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kumimoji="1" lang="zh-CN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</a:rPr>
              <a:t>top</a:t>
            </a:r>
            <a:r>
              <a:rPr kumimoji="1" lang="zh-CN" altLang="en-US" sz="2800" dirty="0">
                <a:solidFill>
                  <a:srgbClr val="C00000"/>
                </a:solidFill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</a:rPr>
              <a:t>#</a:t>
            </a:r>
            <a:r>
              <a:rPr kumimoji="1" lang="zh-CN" altLang="en-US" sz="2800" dirty="0">
                <a:solidFill>
                  <a:schemeClr val="bg1"/>
                </a:solidFill>
              </a:rPr>
              <a:t>动态查看相当于</a:t>
            </a:r>
            <a:r>
              <a:rPr kumimoji="1" lang="en-US" altLang="zh-CN" sz="2800" dirty="0">
                <a:solidFill>
                  <a:schemeClr val="bg1"/>
                </a:solidFill>
              </a:rPr>
              <a:t>windows</a:t>
            </a:r>
            <a:r>
              <a:rPr kumimoji="1" lang="zh-CN" altLang="en-US" sz="2800" dirty="0">
                <a:solidFill>
                  <a:schemeClr val="bg1"/>
                </a:solidFill>
              </a:rPr>
              <a:t>的进程管理器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查找显示命令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echo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root@linux</a:t>
            </a:r>
            <a:r>
              <a:rPr lang="en-US" altLang="zh-CN" sz="1800" dirty="0">
                <a:solidFill>
                  <a:schemeClr val="bg1"/>
                </a:solidFill>
              </a:rPr>
              <a:t> test]# echo "11111" #</a:t>
            </a:r>
            <a:r>
              <a:rPr lang="zh-CN" altLang="en-US" sz="1800" dirty="0">
                <a:solidFill>
                  <a:schemeClr val="bg1"/>
                </a:solidFill>
              </a:rPr>
              <a:t>输出</a:t>
            </a:r>
            <a:r>
              <a:rPr lang="en-US" altLang="zh-CN" sz="1800" dirty="0">
                <a:solidFill>
                  <a:schemeClr val="bg1"/>
                </a:solidFill>
              </a:rPr>
              <a:t>11111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root@linux</a:t>
            </a:r>
            <a:r>
              <a:rPr lang="en-US" altLang="zh-CN" sz="1800" dirty="0">
                <a:solidFill>
                  <a:schemeClr val="bg1"/>
                </a:solidFill>
              </a:rPr>
              <a:t> test]# echo -n "11111" #</a:t>
            </a:r>
            <a:r>
              <a:rPr lang="zh-CN" altLang="en-US" sz="1800" dirty="0">
                <a:solidFill>
                  <a:schemeClr val="bg1"/>
                </a:solidFill>
              </a:rPr>
              <a:t>输出</a:t>
            </a:r>
            <a:r>
              <a:rPr lang="en-US" altLang="zh-CN" sz="1800" dirty="0">
                <a:solidFill>
                  <a:schemeClr val="bg1"/>
                </a:solidFill>
              </a:rPr>
              <a:t>11111,</a:t>
            </a:r>
            <a:r>
              <a:rPr lang="zh-CN" altLang="en-US" sz="1800" dirty="0">
                <a:solidFill>
                  <a:schemeClr val="bg1"/>
                </a:solidFill>
              </a:rPr>
              <a:t>不带尾部回车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 echo -e "a\</a:t>
            </a:r>
            <a:r>
              <a:rPr lang="en-US" altLang="zh-CN" sz="1800" dirty="0" err="1">
                <a:solidFill>
                  <a:schemeClr val="bg1"/>
                </a:solidFill>
              </a:rPr>
              <a:t>nb</a:t>
            </a:r>
            <a:r>
              <a:rPr lang="en-US" altLang="zh-CN" sz="1800" dirty="0">
                <a:solidFill>
                  <a:schemeClr val="bg1"/>
                </a:solidFill>
              </a:rPr>
              <a:t>\</a:t>
            </a:r>
            <a:r>
              <a:rPr lang="en-US" altLang="zh-CN" sz="1800" dirty="0" err="1">
                <a:solidFill>
                  <a:schemeClr val="bg1"/>
                </a:solidFill>
              </a:rPr>
              <a:t>nc</a:t>
            </a:r>
            <a:r>
              <a:rPr lang="en-US" altLang="zh-CN" sz="1800" dirty="0">
                <a:solidFill>
                  <a:schemeClr val="bg1"/>
                </a:solidFill>
              </a:rPr>
              <a:t>"  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a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b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c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“</a:t>
            </a:r>
            <a:r>
              <a:rPr lang="en-US" altLang="zh-CN" sz="1800" dirty="0">
                <a:solidFill>
                  <a:schemeClr val="bg1"/>
                </a:solidFill>
              </a:rPr>
              <a:t>&gt;”</a:t>
            </a:r>
            <a:r>
              <a:rPr lang="zh-CN" altLang="en-US" sz="1800" dirty="0">
                <a:solidFill>
                  <a:schemeClr val="bg1"/>
                </a:solidFill>
              </a:rPr>
              <a:t>重定向，清空所有内容只更新一行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“</a:t>
            </a:r>
            <a:r>
              <a:rPr lang="en-US" altLang="zh-CN" sz="1800" dirty="0">
                <a:solidFill>
                  <a:schemeClr val="bg1"/>
                </a:solidFill>
              </a:rPr>
              <a:t>&gt;&gt;”</a:t>
            </a:r>
            <a:r>
              <a:rPr lang="zh-CN" altLang="en-US" sz="1800" dirty="0">
                <a:solidFill>
                  <a:schemeClr val="bg1"/>
                </a:solidFill>
              </a:rPr>
              <a:t>追加重定向，逐行添加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root@jack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jackonill</a:t>
            </a:r>
            <a:r>
              <a:rPr lang="en-US" altLang="zh-CN" sz="1800" dirty="0">
                <a:solidFill>
                  <a:schemeClr val="bg1"/>
                </a:solidFill>
              </a:rPr>
              <a:t>]# echo "hello word" &gt;</a:t>
            </a:r>
            <a:r>
              <a:rPr lang="en-US" altLang="zh-CN" sz="1800" dirty="0" err="1">
                <a:solidFill>
                  <a:schemeClr val="bg1"/>
                </a:solidFill>
              </a:rPr>
              <a:t>jackonill.txt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root@jack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jackonill</a:t>
            </a:r>
            <a:r>
              <a:rPr lang="en-US" altLang="zh-CN" sz="1800" dirty="0">
                <a:solidFill>
                  <a:schemeClr val="bg1"/>
                </a:solidFill>
              </a:rPr>
              <a:t>]# echo "hello word" &gt;&gt;</a:t>
            </a:r>
            <a:r>
              <a:rPr lang="en-US" altLang="zh-CN" sz="1800" dirty="0" err="1">
                <a:solidFill>
                  <a:schemeClr val="bg1"/>
                </a:solidFill>
              </a:rPr>
              <a:t>jackonill.txt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查找显示命令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cat test        #</a:t>
            </a:r>
            <a:r>
              <a:rPr lang="zh-CN" altLang="en-US" sz="1800" dirty="0">
                <a:solidFill>
                  <a:schemeClr val="bg1"/>
                </a:solidFill>
              </a:rPr>
              <a:t>普通输出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cat -n test     #</a:t>
            </a:r>
            <a:r>
              <a:rPr lang="zh-CN" altLang="en-US" sz="1800" dirty="0">
                <a:solidFill>
                  <a:schemeClr val="bg1"/>
                </a:solidFill>
              </a:rPr>
              <a:t>开头显示行号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cat -E test     #</a:t>
            </a:r>
            <a:r>
              <a:rPr lang="zh-CN" altLang="en-US" sz="1800" dirty="0">
                <a:solidFill>
                  <a:schemeClr val="bg1"/>
                </a:solidFill>
              </a:rPr>
              <a:t>以</a:t>
            </a:r>
            <a:r>
              <a:rPr lang="en-US" altLang="zh-CN" sz="1800" dirty="0">
                <a:solidFill>
                  <a:schemeClr val="bg1"/>
                </a:solidFill>
              </a:rPr>
              <a:t>$</a:t>
            </a:r>
            <a:r>
              <a:rPr lang="zh-CN" altLang="en-US" sz="1800" dirty="0">
                <a:solidFill>
                  <a:schemeClr val="bg1"/>
                </a:solidFill>
              </a:rPr>
              <a:t>结束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cat -s test     #</a:t>
            </a:r>
            <a:r>
              <a:rPr lang="zh-CN" altLang="en-US" sz="1800" dirty="0">
                <a:solidFill>
                  <a:schemeClr val="bg1"/>
                </a:solidFill>
              </a:rPr>
              <a:t>超过二个空行，合并成一个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cat -ns test   #</a:t>
            </a:r>
            <a:r>
              <a:rPr lang="zh-CN" altLang="en-US" sz="1800" dirty="0">
                <a:solidFill>
                  <a:schemeClr val="bg1"/>
                </a:solidFill>
              </a:rPr>
              <a:t>去空行，加行号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查找显示命令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less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tail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&amp;head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|</a:t>
            </a:r>
            <a:r>
              <a:rPr lang="zh-CN" altLang="en-US" sz="1800" dirty="0">
                <a:solidFill>
                  <a:schemeClr val="bg1"/>
                </a:solidFill>
              </a:rPr>
              <a:t> 是管道符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zhangy</a:t>
            </a:r>
            <a:r>
              <a:rPr lang="en-US" altLang="zh-CN" sz="1800" dirty="0">
                <a:solidFill>
                  <a:schemeClr val="bg1"/>
                </a:solidFill>
              </a:rPr>
              <a:t>]# more </a:t>
            </a:r>
            <a:r>
              <a:rPr lang="en-US" altLang="zh-CN" sz="1800" dirty="0" err="1">
                <a:solidFill>
                  <a:schemeClr val="bg1"/>
                </a:solidFill>
              </a:rPr>
              <a:t>test.php</a:t>
            </a:r>
            <a:r>
              <a:rPr lang="en-US" altLang="zh-CN" sz="1800" dirty="0">
                <a:solidFill>
                  <a:schemeClr val="bg1"/>
                </a:solidFill>
              </a:rPr>
              <a:t>        #</a:t>
            </a:r>
            <a:r>
              <a:rPr lang="zh-CN" altLang="en-US" sz="1800" dirty="0">
                <a:solidFill>
                  <a:schemeClr val="bg1"/>
                </a:solidFill>
              </a:rPr>
              <a:t>查看文件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zhangy</a:t>
            </a:r>
            <a:r>
              <a:rPr lang="en-US" altLang="zh-CN" sz="1800" dirty="0">
                <a:solidFill>
                  <a:schemeClr val="bg1"/>
                </a:solidFill>
              </a:rPr>
              <a:t>]# netstat -</a:t>
            </a:r>
            <a:r>
              <a:rPr lang="en-US" altLang="zh-CN" sz="1800" dirty="0" err="1">
                <a:solidFill>
                  <a:schemeClr val="bg1"/>
                </a:solidFill>
              </a:rPr>
              <a:t>tpnl</a:t>
            </a:r>
            <a:r>
              <a:rPr lang="en-US" altLang="zh-CN" sz="1800" dirty="0">
                <a:solidFill>
                  <a:schemeClr val="bg1"/>
                </a:solidFill>
              </a:rPr>
              <a:t> |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more  #</a:t>
            </a:r>
            <a:r>
              <a:rPr lang="zh-CN" altLang="en-US" sz="1800" dirty="0">
                <a:solidFill>
                  <a:schemeClr val="bg1"/>
                </a:solidFill>
              </a:rPr>
              <a:t>常用方式，分页显示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zhangy</a:t>
            </a:r>
            <a:r>
              <a:rPr lang="en-US" altLang="zh-CN" sz="1800" dirty="0">
                <a:solidFill>
                  <a:schemeClr val="bg1"/>
                </a:solidFill>
              </a:rPr>
              <a:t>]# less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–n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10 </a:t>
            </a:r>
            <a:r>
              <a:rPr lang="en-US" altLang="zh-CN" sz="1800" dirty="0" err="1">
                <a:solidFill>
                  <a:schemeClr val="bg1"/>
                </a:solidFill>
              </a:rPr>
              <a:t>test.php</a:t>
            </a:r>
            <a:r>
              <a:rPr lang="en-US" altLang="zh-CN" sz="1800" dirty="0">
                <a:solidFill>
                  <a:schemeClr val="bg1"/>
                </a:solidFill>
              </a:rPr>
              <a:t>        #</a:t>
            </a:r>
            <a:r>
              <a:rPr lang="zh-CN" altLang="en-US" sz="1800" dirty="0">
                <a:solidFill>
                  <a:schemeClr val="bg1"/>
                </a:solidFill>
              </a:rPr>
              <a:t>查看文件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zhangy</a:t>
            </a:r>
            <a:r>
              <a:rPr lang="en-US" altLang="zh-CN" sz="1800" dirty="0">
                <a:solidFill>
                  <a:schemeClr val="bg1"/>
                </a:solidFill>
              </a:rPr>
              <a:t>]# tail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–f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a.log</a:t>
            </a:r>
            <a:r>
              <a:rPr lang="en-US" altLang="zh-CN" sz="1800" dirty="0">
                <a:solidFill>
                  <a:schemeClr val="bg1"/>
                </a:solidFill>
              </a:rPr>
              <a:t>        #</a:t>
            </a:r>
            <a:r>
              <a:rPr lang="zh-CN" altLang="en-US" sz="1800" dirty="0">
                <a:solidFill>
                  <a:schemeClr val="bg1"/>
                </a:solidFill>
              </a:rPr>
              <a:t>强制刷新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查找显示命令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sort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root@www</a:t>
            </a:r>
            <a:r>
              <a:rPr lang="en-US" altLang="zh-CN" sz="1800" dirty="0">
                <a:solidFill>
                  <a:schemeClr val="bg1"/>
                </a:solidFill>
              </a:rPr>
              <a:t> ~]# cat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| sort     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#sort </a:t>
            </a:r>
            <a:r>
              <a:rPr lang="zh-CN" altLang="en-US" sz="1800" dirty="0">
                <a:solidFill>
                  <a:schemeClr val="bg1"/>
                </a:solidFill>
              </a:rPr>
              <a:t>是默认以第一个数据来排序，而且默认是以字符串形式来排序</a:t>
            </a:r>
            <a:r>
              <a:rPr lang="en-US" altLang="zh-CN" sz="1800" dirty="0">
                <a:solidFill>
                  <a:schemeClr val="bg1"/>
                </a:solidFill>
              </a:rPr>
              <a:t>,</a:t>
            </a:r>
            <a:r>
              <a:rPr lang="zh-CN" altLang="en-US" sz="1800" dirty="0">
                <a:solidFill>
                  <a:schemeClr val="bg1"/>
                </a:solidFill>
              </a:rPr>
              <a:t>所以由字母 </a:t>
            </a:r>
            <a:r>
              <a:rPr lang="en-US" altLang="zh-CN" sz="1800" dirty="0">
                <a:solidFill>
                  <a:schemeClr val="bg1"/>
                </a:solidFill>
              </a:rPr>
              <a:t>a </a:t>
            </a:r>
            <a:r>
              <a:rPr lang="zh-CN" altLang="en-US" sz="1800" dirty="0">
                <a:solidFill>
                  <a:schemeClr val="bg1"/>
                </a:solidFill>
              </a:rPr>
              <a:t>开始升序排序。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root@www</a:t>
            </a:r>
            <a:r>
              <a:rPr lang="en-US" altLang="zh-CN" sz="1800" dirty="0">
                <a:solidFill>
                  <a:schemeClr val="bg1"/>
                </a:solidFill>
              </a:rPr>
              <a:t> ~]# cat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| sort -t ':' -k 3      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</a:t>
            </a:r>
            <a:r>
              <a:rPr lang="zh-CN" altLang="en-US" sz="1800" dirty="0">
                <a:solidFill>
                  <a:schemeClr val="bg1"/>
                </a:solidFill>
              </a:rPr>
              <a:t>内容是以 </a:t>
            </a:r>
            <a:r>
              <a:rPr lang="en-US" altLang="zh-CN" sz="1800" dirty="0">
                <a:solidFill>
                  <a:schemeClr val="bg1"/>
                </a:solidFill>
              </a:rPr>
              <a:t>: </a:t>
            </a:r>
            <a:r>
              <a:rPr lang="zh-CN" altLang="en-US" sz="1800" dirty="0">
                <a:solidFill>
                  <a:schemeClr val="bg1"/>
                </a:solidFill>
              </a:rPr>
              <a:t>来分隔的，我想以第三栏来排序，该如何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root@www</a:t>
            </a:r>
            <a:r>
              <a:rPr lang="en-US" altLang="zh-CN" sz="1800" dirty="0">
                <a:solidFill>
                  <a:schemeClr val="bg1"/>
                </a:solidFill>
              </a:rPr>
              <a:t> ~]# cat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| sort -t ':' -k 3n      #</a:t>
            </a:r>
            <a:r>
              <a:rPr lang="zh-CN" altLang="en-US" sz="1800" dirty="0">
                <a:solidFill>
                  <a:schemeClr val="bg1"/>
                </a:solidFill>
              </a:rPr>
              <a:t>用数字排序，默认是以字符串来排序的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root@www</a:t>
            </a:r>
            <a:r>
              <a:rPr lang="en-US" altLang="zh-CN" sz="1800" dirty="0">
                <a:solidFill>
                  <a:schemeClr val="bg1"/>
                </a:solidFill>
              </a:rPr>
              <a:t> ~]# cat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| sort -t ':' -k 3nr      #</a:t>
            </a:r>
            <a:r>
              <a:rPr lang="zh-CN" altLang="en-US" sz="1800" dirty="0">
                <a:solidFill>
                  <a:schemeClr val="bg1"/>
                </a:solidFill>
              </a:rPr>
              <a:t>倒序排列，默认是升序排序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root@www</a:t>
            </a:r>
            <a:r>
              <a:rPr lang="en-US" altLang="zh-CN" sz="1800" dirty="0">
                <a:solidFill>
                  <a:schemeClr val="bg1"/>
                </a:solidFill>
              </a:rPr>
              <a:t> ~]# cat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| sort -t':' -k 6.2,6.4 -k 1r     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对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/passwd,</a:t>
            </a:r>
            <a:r>
              <a:rPr lang="zh-CN" altLang="en-US" sz="1800" dirty="0">
                <a:solidFill>
                  <a:schemeClr val="bg1"/>
                </a:solidFill>
              </a:rPr>
              <a:t>先以第六个域的第</a:t>
            </a:r>
            <a:r>
              <a:rPr lang="en-US" altLang="zh-CN" sz="1800" dirty="0">
                <a:solidFill>
                  <a:schemeClr val="bg1"/>
                </a:solidFill>
              </a:rPr>
              <a:t>2</a:t>
            </a:r>
            <a:r>
              <a:rPr lang="zh-CN" altLang="en-US" sz="1800" dirty="0">
                <a:solidFill>
                  <a:schemeClr val="bg1"/>
                </a:solidFill>
              </a:rPr>
              <a:t>个字符到第</a:t>
            </a:r>
            <a:r>
              <a:rPr lang="en-US" altLang="zh-CN" sz="1800" dirty="0">
                <a:solidFill>
                  <a:schemeClr val="bg1"/>
                </a:solidFill>
              </a:rPr>
              <a:t>4</a:t>
            </a:r>
            <a:r>
              <a:rPr lang="zh-CN" altLang="en-US" sz="1800" dirty="0">
                <a:solidFill>
                  <a:schemeClr val="bg1"/>
                </a:solidFill>
              </a:rPr>
              <a:t>个字符进行正向排序，再基于第一个域进行反向排序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root@www</a:t>
            </a:r>
            <a:r>
              <a:rPr lang="en-US" altLang="zh-CN" sz="1800" dirty="0">
                <a:solidFill>
                  <a:schemeClr val="bg1"/>
                </a:solidFill>
              </a:rPr>
              <a:t> ~]# cat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|  sort -t':' -k 7 -u    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#</a:t>
            </a:r>
            <a:r>
              <a:rPr lang="zh-CN" altLang="en-US" sz="1800" dirty="0">
                <a:solidFill>
                  <a:schemeClr val="bg1"/>
                </a:solidFill>
              </a:rPr>
              <a:t>查看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</a:t>
            </a:r>
            <a:r>
              <a:rPr lang="zh-CN" altLang="en-US" sz="1800" dirty="0">
                <a:solidFill>
                  <a:schemeClr val="bg1"/>
                </a:solidFill>
              </a:rPr>
              <a:t>有多少个</a:t>
            </a:r>
            <a:r>
              <a:rPr lang="en-US" altLang="zh-CN" sz="1800" dirty="0">
                <a:solidFill>
                  <a:schemeClr val="bg1"/>
                </a:solidFill>
              </a:rPr>
              <a:t>shell:</a:t>
            </a:r>
            <a:r>
              <a:rPr lang="zh-CN" altLang="en-US" sz="1800" dirty="0">
                <a:solidFill>
                  <a:schemeClr val="bg1"/>
                </a:solidFill>
              </a:rPr>
              <a:t>对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</a:t>
            </a:r>
            <a:r>
              <a:rPr lang="zh-CN" altLang="en-US" sz="1800" dirty="0">
                <a:solidFill>
                  <a:schemeClr val="bg1"/>
                </a:solidFill>
              </a:rPr>
              <a:t>的第七个域进行排序，然后去重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查找显示命令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/>
              <a:t>-name </a:t>
            </a:r>
            <a:r>
              <a:rPr lang="zh-CN" altLang="en-US" sz="1800" dirty="0"/>
              <a:t>按照文件名查找文件。</a:t>
            </a:r>
            <a:br>
              <a:rPr lang="zh-CN" altLang="en-US" sz="1800" dirty="0"/>
            </a:br>
            <a:r>
              <a:rPr lang="en-US" altLang="zh-CN" sz="1800" dirty="0"/>
              <a:t>-perm </a:t>
            </a:r>
            <a:r>
              <a:rPr lang="zh-CN" altLang="en-US" sz="1800" dirty="0"/>
              <a:t>按照文件权限来查找文件。</a:t>
            </a:r>
            <a:br>
              <a:rPr lang="zh-CN" altLang="en-US" sz="1800" dirty="0"/>
            </a:br>
            <a:r>
              <a:rPr lang="en-US" altLang="zh-CN" sz="1800" dirty="0"/>
              <a:t>-prune </a:t>
            </a:r>
            <a:r>
              <a:rPr lang="zh-CN" altLang="en-US" sz="1800" dirty="0"/>
              <a:t>使用这一选项可以使</a:t>
            </a:r>
            <a:r>
              <a:rPr lang="en-US" altLang="zh-CN" sz="1800" dirty="0"/>
              <a:t>find</a:t>
            </a:r>
            <a:r>
              <a:rPr lang="zh-CN" altLang="en-US" sz="1800" dirty="0"/>
              <a:t>命令不在当前指定的目录中查找，如果同时使用了</a:t>
            </a:r>
            <a:r>
              <a:rPr lang="en-US" altLang="zh-CN" sz="1800" dirty="0"/>
              <a:t>- depth</a:t>
            </a:r>
            <a:r>
              <a:rPr lang="zh-CN" altLang="en-US" sz="1800" dirty="0"/>
              <a:t>选项，那么</a:t>
            </a:r>
            <a:r>
              <a:rPr lang="en-US" altLang="zh-CN" sz="1800" dirty="0"/>
              <a:t>-prune</a:t>
            </a:r>
            <a:r>
              <a:rPr lang="zh-CN" altLang="en-US" sz="1800" dirty="0"/>
              <a:t>选项将被</a:t>
            </a:r>
            <a:r>
              <a:rPr lang="en-US" altLang="zh-CN" sz="1800" dirty="0"/>
              <a:t>find</a:t>
            </a:r>
            <a:r>
              <a:rPr lang="zh-CN" altLang="en-US" sz="1800" dirty="0"/>
              <a:t>命令忽略。</a:t>
            </a:r>
            <a:br>
              <a:rPr lang="zh-CN" altLang="en-US" sz="1800" dirty="0"/>
            </a:br>
            <a:r>
              <a:rPr lang="en-US" altLang="zh-CN" sz="1800" dirty="0"/>
              <a:t>-user </a:t>
            </a:r>
            <a:r>
              <a:rPr lang="zh-CN" altLang="en-US" sz="1800" dirty="0"/>
              <a:t>按照文件属主来查找文件。</a:t>
            </a:r>
            <a:br>
              <a:rPr lang="zh-CN" altLang="en-US" sz="1800" dirty="0"/>
            </a:br>
            <a:r>
              <a:rPr lang="en-US" altLang="zh-CN" sz="1800" dirty="0"/>
              <a:t>-group </a:t>
            </a:r>
            <a:r>
              <a:rPr lang="zh-CN" altLang="en-US" sz="1800" dirty="0"/>
              <a:t>按照文件所属的组来查找文件。</a:t>
            </a:r>
            <a:endParaRPr lang="en-US" altLang="zh-CN" sz="1800" dirty="0"/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/>
              <a:t>-depth </a:t>
            </a:r>
            <a:r>
              <a:rPr lang="zh-CN" altLang="en-US" sz="1800" dirty="0"/>
              <a:t>在查找文件时，首先查找当前目录中的文件，然后再在其子目录中查找。</a:t>
            </a:r>
            <a:br>
              <a:rPr lang="zh-CN" altLang="en-US" sz="1800" dirty="0"/>
            </a:br>
            <a:r>
              <a:rPr lang="en-US" altLang="zh-CN" sz="1800" dirty="0"/>
              <a:t>-delete (</a:t>
            </a:r>
            <a:r>
              <a:rPr lang="zh-CN" altLang="en-US" sz="1800" dirty="0"/>
              <a:t>删除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r>
              <a:rPr lang="en-US" altLang="zh-CN" sz="1800" dirty="0"/>
              <a:t>-</a:t>
            </a:r>
            <a:r>
              <a:rPr lang="en-US" altLang="zh-CN" sz="1800" dirty="0" err="1"/>
              <a:t>maxdepth</a:t>
            </a:r>
            <a:r>
              <a:rPr lang="en-US" altLang="zh-CN" sz="1800" dirty="0"/>
              <a:t> </a:t>
            </a:r>
            <a:r>
              <a:rPr lang="zh-CN" altLang="en-US" sz="1800" dirty="0"/>
              <a:t>查找最大目录层数 如 </a:t>
            </a:r>
            <a:r>
              <a:rPr lang="en-US" altLang="zh-CN" sz="1800" dirty="0"/>
              <a:t>1</a:t>
            </a:r>
            <a:r>
              <a:rPr lang="zh-CN" altLang="en-US" sz="1800" dirty="0"/>
              <a:t>，即只查找一层目录</a:t>
            </a:r>
            <a:br>
              <a:rPr lang="zh-CN" altLang="en-US" sz="1800" dirty="0"/>
            </a:br>
            <a:r>
              <a:rPr lang="en-US" altLang="zh-CN" sz="1800" dirty="0"/>
              <a:t>-</a:t>
            </a:r>
            <a:r>
              <a:rPr lang="en-US" altLang="zh-CN" sz="1800" dirty="0" err="1"/>
              <a:t>fstype</a:t>
            </a:r>
            <a:r>
              <a:rPr lang="en-US" altLang="zh-CN" sz="1800" dirty="0"/>
              <a:t> </a:t>
            </a:r>
            <a:r>
              <a:rPr lang="zh-CN" altLang="en-US" sz="1800" dirty="0"/>
              <a:t>查找位于某一类型文件系统中的文件，这些文件系统类型通常可以在配置文件</a:t>
            </a:r>
            <a:br>
              <a:rPr lang="zh-CN" altLang="en-US" sz="1800" dirty="0"/>
            </a:br>
            <a:r>
              <a:rPr lang="en-US" altLang="zh-CN" sz="1800" dirty="0"/>
              <a:t>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fstab</a:t>
            </a:r>
            <a:r>
              <a:rPr lang="zh-CN" altLang="en-US" sz="1800" dirty="0"/>
              <a:t>中找到，该配置文件中包含了本系统中有关文件系统的信息。</a:t>
            </a:r>
            <a:br>
              <a:rPr lang="zh-CN" altLang="en-US" sz="1800" dirty="0"/>
            </a:br>
            <a:r>
              <a:rPr lang="en-US" altLang="zh-CN" sz="1800" dirty="0"/>
              <a:t>-mount </a:t>
            </a:r>
            <a:r>
              <a:rPr lang="zh-CN" altLang="en-US" sz="1800" dirty="0"/>
              <a:t>在查找文件时不跨越文件系统</a:t>
            </a:r>
            <a:r>
              <a:rPr lang="en-US" altLang="zh-CN" sz="1800" dirty="0"/>
              <a:t>mount</a:t>
            </a:r>
            <a:r>
              <a:rPr lang="zh-CN" altLang="en-US" sz="1800" dirty="0"/>
              <a:t>点。</a:t>
            </a:r>
            <a:br>
              <a:rPr lang="zh-CN" altLang="en-US" sz="1800" dirty="0"/>
            </a:br>
            <a:r>
              <a:rPr lang="en-US" altLang="zh-CN" sz="1800" dirty="0"/>
              <a:t>-follow </a:t>
            </a:r>
            <a:r>
              <a:rPr lang="zh-CN" altLang="en-US" sz="1800" dirty="0"/>
              <a:t>如果</a:t>
            </a:r>
            <a:r>
              <a:rPr lang="en-US" altLang="zh-CN" sz="1800" dirty="0"/>
              <a:t>find</a:t>
            </a:r>
            <a:r>
              <a:rPr lang="zh-CN" altLang="en-US" sz="1800" dirty="0"/>
              <a:t>命令遇到符号链接文件，就跟踪至链接所指向的文件。</a:t>
            </a:r>
            <a:br>
              <a:rPr lang="zh-CN" altLang="en-US" sz="1800" dirty="0"/>
            </a:br>
            <a:r>
              <a:rPr lang="en-US" altLang="zh-CN" sz="1800" dirty="0"/>
              <a:t>-</a:t>
            </a:r>
            <a:r>
              <a:rPr lang="en-US" altLang="zh-CN" sz="1800" dirty="0" err="1"/>
              <a:t>cpio</a:t>
            </a:r>
            <a:r>
              <a:rPr lang="en-US" altLang="zh-CN" sz="1800" dirty="0"/>
              <a:t> </a:t>
            </a:r>
            <a:r>
              <a:rPr lang="zh-CN" altLang="en-US" sz="1800" dirty="0"/>
              <a:t>对匹配的文件使用</a:t>
            </a:r>
            <a:r>
              <a:rPr lang="en-US" altLang="zh-CN" sz="1800" dirty="0" err="1"/>
              <a:t>cpio</a:t>
            </a:r>
            <a:r>
              <a:rPr lang="zh-CN" altLang="en-US" sz="1800" dirty="0"/>
              <a:t>命令，将这些文件备份到磁带设备中。</a:t>
            </a:r>
            <a:endParaRPr kumimoji="1" lang="zh-CN" altLang="en-US" sz="180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查找显示命令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#</a:t>
            </a:r>
            <a:r>
              <a:rPr lang="zh-CN" altLang="en-US" sz="1800" dirty="0">
                <a:solidFill>
                  <a:schemeClr val="bg1"/>
                </a:solidFill>
              </a:rPr>
              <a:t>查找</a:t>
            </a:r>
            <a:r>
              <a:rPr lang="en-US" altLang="zh-CN" sz="1800" dirty="0">
                <a:solidFill>
                  <a:schemeClr val="bg1"/>
                </a:solidFill>
              </a:rPr>
              <a:t>home</a:t>
            </a:r>
            <a:r>
              <a:rPr lang="zh-CN" altLang="en-US" sz="1800" dirty="0">
                <a:solidFill>
                  <a:schemeClr val="bg1"/>
                </a:solidFill>
              </a:rPr>
              <a:t>目录下文件名为</a:t>
            </a:r>
            <a:r>
              <a:rPr lang="en-US" altLang="zh-CN" sz="1800" dirty="0" err="1">
                <a:solidFill>
                  <a:schemeClr val="bg1"/>
                </a:solidFill>
              </a:rPr>
              <a:t>memcache.pid</a:t>
            </a:r>
            <a:r>
              <a:rPr lang="zh-CN" altLang="en-US" sz="1800" dirty="0">
                <a:solidFill>
                  <a:schemeClr val="bg1"/>
                </a:solidFill>
              </a:rPr>
              <a:t>的文件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zhangy@BlackGhost</a:t>
            </a:r>
            <a:r>
              <a:rPr lang="en-US" altLang="zh-CN" sz="1800" dirty="0">
                <a:solidFill>
                  <a:schemeClr val="bg1"/>
                </a:solidFill>
              </a:rPr>
              <a:t> ~]$ find ~ -name </a:t>
            </a:r>
            <a:r>
              <a:rPr lang="en-US" altLang="zh-CN" sz="1800" dirty="0" err="1">
                <a:solidFill>
                  <a:schemeClr val="bg1"/>
                </a:solidFill>
              </a:rPr>
              <a:t>memcached.pid</a:t>
            </a:r>
            <a:r>
              <a:rPr lang="en-US" altLang="zh-CN" sz="1800" dirty="0">
                <a:solidFill>
                  <a:schemeClr val="bg1"/>
                </a:solidFill>
              </a:rPr>
              <a:t> -print 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/home/</a:t>
            </a:r>
            <a:r>
              <a:rPr lang="en-US" altLang="zh-CN" sz="1800" dirty="0" err="1">
                <a:solidFill>
                  <a:schemeClr val="bg1"/>
                </a:solidFill>
              </a:rPr>
              <a:t>zhangy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</a:rPr>
              <a:t>memcached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</a:rPr>
              <a:t>memcached.pid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zhangy@BlackGhost</a:t>
            </a:r>
            <a:r>
              <a:rPr lang="en-US" altLang="zh-CN" sz="1800" dirty="0">
                <a:solidFill>
                  <a:schemeClr val="bg1"/>
                </a:solidFill>
              </a:rPr>
              <a:t> ~]$ find . -name "*.</a:t>
            </a:r>
            <a:r>
              <a:rPr lang="en-US" altLang="zh-CN" sz="1800" dirty="0" err="1">
                <a:solidFill>
                  <a:schemeClr val="bg1"/>
                </a:solidFill>
              </a:rPr>
              <a:t>pid</a:t>
            </a:r>
            <a:r>
              <a:rPr lang="en-US" altLang="zh-CN" sz="1800" dirty="0">
                <a:solidFill>
                  <a:schemeClr val="bg1"/>
                </a:solidFill>
              </a:rPr>
              <a:t>" -print      #.</a:t>
            </a:r>
            <a:r>
              <a:rPr lang="zh-CN" altLang="en-US" sz="1800" dirty="0">
                <a:solidFill>
                  <a:schemeClr val="bg1"/>
                </a:solidFill>
              </a:rPr>
              <a:t>代表当前目录，查找所有以</a:t>
            </a:r>
            <a:r>
              <a:rPr lang="en-US" altLang="zh-CN" sz="1800" dirty="0" err="1">
                <a:solidFill>
                  <a:schemeClr val="bg1"/>
                </a:solidFill>
              </a:rPr>
              <a:t>pid</a:t>
            </a:r>
            <a:r>
              <a:rPr lang="zh-CN" altLang="en-US" sz="1800" dirty="0">
                <a:solidFill>
                  <a:schemeClr val="bg1"/>
                </a:solidFill>
              </a:rPr>
              <a:t>结尾的文件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./</a:t>
            </a:r>
            <a:r>
              <a:rPr lang="en-US" altLang="zh-CN" sz="1800" dirty="0" err="1">
                <a:solidFill>
                  <a:schemeClr val="bg1"/>
                </a:solidFill>
              </a:rPr>
              <a:t>memcached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</a:rPr>
              <a:t>memcached.pid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./.</a:t>
            </a:r>
            <a:r>
              <a:rPr lang="en-US" altLang="zh-CN" sz="1800" dirty="0" err="1">
                <a:solidFill>
                  <a:schemeClr val="bg1"/>
                </a:solidFill>
              </a:rPr>
              <a:t>tencent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</a:rPr>
              <a:t>qq</a:t>
            </a:r>
            <a:r>
              <a:rPr lang="en-US" altLang="zh-CN" sz="1800" dirty="0">
                <a:solidFill>
                  <a:schemeClr val="bg1"/>
                </a:solidFill>
              </a:rPr>
              <a:t>/95219454.pid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zhangy@BlackGhost</a:t>
            </a:r>
            <a:r>
              <a:rPr lang="en-US" altLang="zh-CN" sz="1800" dirty="0">
                <a:solidFill>
                  <a:schemeClr val="bg1"/>
                </a:solidFill>
              </a:rPr>
              <a:t> download]$ find . -type d -print   #</a:t>
            </a:r>
            <a:r>
              <a:rPr lang="zh-CN" altLang="en-US" sz="1800" dirty="0">
                <a:solidFill>
                  <a:schemeClr val="bg1"/>
                </a:solidFill>
              </a:rPr>
              <a:t>查找当前目录下面的目录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.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./</a:t>
            </a:r>
            <a:r>
              <a:rPr lang="en-US" altLang="zh-CN" sz="1800" dirty="0" err="1">
                <a:solidFill>
                  <a:schemeClr val="bg1"/>
                </a:solidFill>
              </a:rPr>
              <a:t>ddd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zhangy@BlackGhost</a:t>
            </a:r>
            <a:r>
              <a:rPr lang="en-US" altLang="zh-CN" sz="1800" dirty="0">
                <a:solidFill>
                  <a:schemeClr val="bg1"/>
                </a:solidFill>
              </a:rPr>
              <a:t> download]$ find . ! -type d -print  #</a:t>
            </a:r>
            <a:r>
              <a:rPr lang="zh-CN" altLang="en-US" sz="1800" dirty="0">
                <a:solidFill>
                  <a:schemeClr val="bg1"/>
                </a:solidFill>
              </a:rPr>
              <a:t>找当前目录下面的非目录文件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./eaccelerator-0.9.5.3.tar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./haproxy-1.3.15.7.tar.gz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./fix-crash-in-</a:t>
            </a:r>
            <a:r>
              <a:rPr lang="en-US" altLang="zh-CN" sz="1800" dirty="0" err="1">
                <a:solidFill>
                  <a:schemeClr val="bg1"/>
                </a:solidFill>
              </a:rPr>
              <a:t>excerpts.patch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查找显示命令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grep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文件中查找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[root@krlcgcms01 test]#  cat </a:t>
            </a:r>
            <a:r>
              <a:rPr lang="en-US" altLang="zh-CN" sz="1800" dirty="0" err="1">
                <a:solidFill>
                  <a:schemeClr val="bg1"/>
                </a:solidFill>
              </a:rPr>
              <a:t>test|grep</a:t>
            </a:r>
            <a:r>
              <a:rPr lang="en-US" altLang="zh-CN" sz="1800" dirty="0">
                <a:solidFill>
                  <a:schemeClr val="bg1"/>
                </a:solidFill>
              </a:rPr>
              <a:t> -w </a:t>
            </a:r>
            <a:r>
              <a:rPr lang="en-US" altLang="zh-CN" sz="1800" dirty="0" err="1">
                <a:solidFill>
                  <a:schemeClr val="bg1"/>
                </a:solidFill>
              </a:rPr>
              <a:t>zhan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网络管理命令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ping</a:t>
            </a:r>
            <a:endParaRPr kumimoji="1" lang="en-US" altLang="zh-CN" dirty="0"/>
          </a:p>
          <a:p>
            <a:r>
              <a:rPr kumimoji="1" lang="en-US" altLang="zh-CN" dirty="0"/>
              <a:t>netstat</a:t>
            </a:r>
            <a:endParaRPr kumimoji="1" lang="en-US" altLang="zh-CN" dirty="0"/>
          </a:p>
          <a:p>
            <a:r>
              <a:rPr kumimoji="1" lang="en-US" altLang="zh-CN" dirty="0"/>
              <a:t>ifconfig</a:t>
            </a:r>
            <a:endParaRPr kumimoji="1" lang="en-US" altLang="zh-CN" dirty="0"/>
          </a:p>
          <a:p>
            <a:r>
              <a:rPr kumimoji="1" lang="en-US" altLang="zh-CN" dirty="0" err="1"/>
              <a:t>scp</a:t>
            </a:r>
            <a:endParaRPr kumimoji="1" lang="en-US" altLang="zh-CN" dirty="0"/>
          </a:p>
          <a:p>
            <a:r>
              <a:rPr kumimoji="1" lang="en-US" altLang="zh-CN" dirty="0" err="1"/>
              <a:t>wget</a:t>
            </a:r>
            <a:endParaRPr kumimoji="1" lang="en-US" altLang="zh-CN" dirty="0"/>
          </a:p>
          <a:p>
            <a:r>
              <a:rPr kumimoji="1" lang="en-US" altLang="zh-CN" dirty="0"/>
              <a:t>curl</a:t>
            </a:r>
            <a:endParaRPr kumimoji="1" lang="en-US" altLang="zh-CN" dirty="0"/>
          </a:p>
          <a:p>
            <a:r>
              <a:rPr kumimoji="1" lang="en-US" altLang="zh-CN" dirty="0" err="1"/>
              <a:t>ssh</a:t>
            </a:r>
            <a:endParaRPr kumimoji="1" lang="en-US" altLang="zh-CN" dirty="0"/>
          </a:p>
          <a:p>
            <a:r>
              <a:rPr kumimoji="1" lang="en-US" altLang="zh-CN" dirty="0"/>
              <a:t>sftp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14700" y="3244334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nl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查找显示命令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scp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以</a:t>
            </a:r>
            <a:r>
              <a:rPr lang="en-US" altLang="zh-CN" sz="1800" dirty="0">
                <a:solidFill>
                  <a:schemeClr val="bg1"/>
                </a:solidFill>
              </a:rPr>
              <a:t>tank</a:t>
            </a:r>
            <a:r>
              <a:rPr lang="zh-CN" altLang="en-US" sz="1800" dirty="0">
                <a:solidFill>
                  <a:schemeClr val="bg1"/>
                </a:solidFill>
              </a:rPr>
              <a:t>用户登录并将服务器文件夹</a:t>
            </a:r>
            <a:r>
              <a:rPr lang="en-US" altLang="zh-CN" sz="1800" dirty="0">
                <a:solidFill>
                  <a:schemeClr val="bg1"/>
                </a:solidFill>
              </a:rPr>
              <a:t>copy</a:t>
            </a:r>
            <a:r>
              <a:rPr lang="zh-CN" altLang="en-US" sz="1800" dirty="0">
                <a:solidFill>
                  <a:schemeClr val="bg1"/>
                </a:solidFill>
              </a:rPr>
              <a:t>到本地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www]# </a:t>
            </a:r>
            <a:r>
              <a:rPr lang="en-US" altLang="zh-CN" sz="1800" dirty="0" err="1">
                <a:solidFill>
                  <a:schemeClr val="bg1"/>
                </a:solidFill>
              </a:rPr>
              <a:t>scp</a:t>
            </a:r>
            <a:r>
              <a:rPr lang="en-US" altLang="zh-CN" sz="1800" dirty="0">
                <a:solidFill>
                  <a:schemeClr val="bg1"/>
                </a:solidFill>
              </a:rPr>
              <a:t> -r tank@192.16.1.108:/var/www/blog /home/www/blog 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将本地文件</a:t>
            </a:r>
            <a:r>
              <a:rPr lang="en-US" altLang="zh-CN" sz="1800" dirty="0">
                <a:solidFill>
                  <a:schemeClr val="bg1"/>
                </a:solidFill>
              </a:rPr>
              <a:t>copy</a:t>
            </a:r>
            <a:r>
              <a:rPr lang="zh-CN" altLang="en-US" sz="1800" dirty="0">
                <a:solidFill>
                  <a:schemeClr val="bg1"/>
                </a:solidFill>
              </a:rPr>
              <a:t>到服务器，添填写用户，默认当前用户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www]# </a:t>
            </a:r>
            <a:r>
              <a:rPr lang="en-US" altLang="zh-CN" sz="1800" dirty="0" err="1">
                <a:solidFill>
                  <a:schemeClr val="bg1"/>
                </a:solidFill>
              </a:rPr>
              <a:t>scp</a:t>
            </a:r>
            <a:r>
              <a:rPr lang="en-US" altLang="zh-CN" sz="1800" dirty="0">
                <a:solidFill>
                  <a:schemeClr val="bg1"/>
                </a:solidFill>
              </a:rPr>
              <a:t> /home/www/blog/</a:t>
            </a:r>
            <a:r>
              <a:rPr lang="en-US" altLang="zh-CN" sz="1800" dirty="0" err="1">
                <a:solidFill>
                  <a:schemeClr val="bg1"/>
                </a:solidFill>
              </a:rPr>
              <a:t>index.php</a:t>
            </a:r>
            <a:r>
              <a:rPr lang="en-US" altLang="zh-CN" sz="1800" dirty="0">
                <a:solidFill>
                  <a:schemeClr val="bg1"/>
                </a:solidFill>
              </a:rPr>
              <a:t> 192.16.1.108:/var/www/blog 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使用指定端口从本地拷到远程服务器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test]# </a:t>
            </a:r>
            <a:r>
              <a:rPr lang="en-US" altLang="zh-CN" sz="1800" dirty="0" err="1">
                <a:solidFill>
                  <a:schemeClr val="bg1"/>
                </a:solidFill>
              </a:rPr>
              <a:t>scp</a:t>
            </a:r>
            <a:r>
              <a:rPr lang="en-US" altLang="zh-CN" sz="1800" dirty="0">
                <a:solidFill>
                  <a:schemeClr val="bg1"/>
                </a:solidFill>
              </a:rPr>
              <a:t> -P 20022 -r ../</a:t>
            </a:r>
            <a:r>
              <a:rPr lang="en-US" altLang="zh-CN" sz="1800" dirty="0" err="1">
                <a:solidFill>
                  <a:schemeClr val="bg1"/>
                </a:solidFill>
              </a:rPr>
              <a:t>vhost</a:t>
            </a:r>
            <a:r>
              <a:rPr lang="en-US" altLang="zh-CN" sz="1800" dirty="0">
                <a:solidFill>
                  <a:schemeClr val="bg1"/>
                </a:solidFill>
              </a:rPr>
              <a:t>/ </a:t>
            </a:r>
            <a:r>
              <a:rPr lang="en-US" altLang="zh-CN" sz="1800" dirty="0">
                <a:solidFill>
                  <a:schemeClr val="bg1"/>
                </a:solidFill>
                <a:hlinkClick r:id="rId1"/>
              </a:rPr>
              <a:t>zhuqiang@192.168.0.200:/home/test/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使用证书登录，并递归的将远程目录下载到本地，同时指定了所需要的端口号。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</a:t>
            </a:r>
            <a:r>
              <a:rPr lang="en-US" altLang="zh-CN" sz="1800" dirty="0" err="1">
                <a:solidFill>
                  <a:schemeClr val="bg1"/>
                </a:solidFill>
              </a:rPr>
              <a:t>sudo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scp</a:t>
            </a:r>
            <a:r>
              <a:rPr lang="en-US" altLang="zh-CN" sz="1800" dirty="0">
                <a:solidFill>
                  <a:schemeClr val="bg1"/>
                </a:solidFill>
              </a:rPr>
              <a:t> -r -</a:t>
            </a:r>
            <a:r>
              <a:rPr lang="en-US" altLang="zh-CN" sz="1800" dirty="0" err="1">
                <a:solidFill>
                  <a:schemeClr val="bg1"/>
                </a:solidFill>
              </a:rPr>
              <a:t>i</a:t>
            </a:r>
            <a:r>
              <a:rPr lang="en-US" altLang="zh-CN" sz="1800" dirty="0">
                <a:solidFill>
                  <a:schemeClr val="bg1"/>
                </a:solidFill>
              </a:rPr>
              <a:t> /Users/test/</a:t>
            </a:r>
            <a:r>
              <a:rPr lang="en-US" altLang="zh-CN" sz="1800" dirty="0" err="1">
                <a:solidFill>
                  <a:schemeClr val="bg1"/>
                </a:solidFill>
              </a:rPr>
              <a:t>wx_Document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</a:rPr>
              <a:t>private.crt</a:t>
            </a:r>
            <a:r>
              <a:rPr lang="en-US" altLang="zh-CN" sz="1800" dirty="0">
                <a:solidFill>
                  <a:schemeClr val="bg1"/>
                </a:solidFill>
              </a:rPr>
              <a:t> -P 2323 root@10.135.178.6:/data/</a:t>
            </a:r>
            <a:r>
              <a:rPr lang="en-US" altLang="zh-CN" sz="1800" dirty="0" err="1">
                <a:solidFill>
                  <a:schemeClr val="bg1"/>
                </a:solidFill>
              </a:rPr>
              <a:t>htdocs</a:t>
            </a:r>
            <a:r>
              <a:rPr lang="en-US" altLang="zh-CN" sz="1800" dirty="0">
                <a:solidFill>
                  <a:schemeClr val="bg1"/>
                </a:solidFill>
              </a:rPr>
              <a:t>/www/logs /Users/local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把</a:t>
            </a:r>
            <a:r>
              <a:rPr lang="en-US" altLang="zh-CN" sz="1800" dirty="0">
                <a:solidFill>
                  <a:schemeClr val="bg1"/>
                </a:solidFill>
              </a:rPr>
              <a:t>192.16.1.108</a:t>
            </a:r>
            <a:r>
              <a:rPr lang="zh-CN" altLang="en-US" sz="1800" dirty="0">
                <a:solidFill>
                  <a:schemeClr val="bg1"/>
                </a:solidFill>
              </a:rPr>
              <a:t>服务器的</a:t>
            </a:r>
            <a:r>
              <a:rPr lang="en-US" altLang="zh-CN" sz="1800" dirty="0">
                <a:solidFill>
                  <a:schemeClr val="bg1"/>
                </a:solidFill>
              </a:rPr>
              <a:t>blog</a:t>
            </a:r>
            <a:r>
              <a:rPr lang="zh-CN" altLang="en-US" sz="1800" dirty="0">
                <a:solidFill>
                  <a:schemeClr val="bg1"/>
                </a:solidFill>
              </a:rPr>
              <a:t>拷贝到当前服务器的当前目录下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</a:t>
            </a:r>
            <a:r>
              <a:rPr lang="en-US" altLang="zh-CN" sz="1800" dirty="0" err="1">
                <a:solidFill>
                  <a:schemeClr val="bg1"/>
                </a:solidFill>
              </a:rPr>
              <a:t>scp</a:t>
            </a:r>
            <a:r>
              <a:rPr lang="en-US" altLang="zh-CN" sz="1800" dirty="0">
                <a:solidFill>
                  <a:schemeClr val="bg1"/>
                </a:solidFill>
              </a:rPr>
              <a:t> -r root@192.16.1.108:/var/www/blog .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查找显示命令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ssh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www]# </a:t>
            </a:r>
            <a:r>
              <a:rPr lang="en-US" altLang="zh-CN" sz="1800" dirty="0" err="1">
                <a:solidFill>
                  <a:schemeClr val="bg1"/>
                </a:solidFill>
              </a:rPr>
              <a:t>ssh</a:t>
            </a:r>
            <a:r>
              <a:rPr lang="en-US" altLang="zh-CN" sz="1800" dirty="0">
                <a:solidFill>
                  <a:schemeClr val="bg1"/>
                </a:solidFill>
              </a:rPr>
              <a:t> 192.168.1.108     #</a:t>
            </a:r>
            <a:r>
              <a:rPr lang="zh-CN" altLang="en-US" sz="1800" dirty="0">
                <a:solidFill>
                  <a:schemeClr val="bg1"/>
                </a:solidFill>
              </a:rPr>
              <a:t>当前用户登录远程主机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www]# </a:t>
            </a:r>
            <a:r>
              <a:rPr lang="en-US" altLang="zh-CN" sz="1800" dirty="0" err="1">
                <a:solidFill>
                  <a:schemeClr val="bg1"/>
                </a:solidFill>
              </a:rPr>
              <a:t>ssh</a:t>
            </a:r>
            <a:r>
              <a:rPr lang="en-US" altLang="zh-CN" sz="1800" dirty="0">
                <a:solidFill>
                  <a:schemeClr val="bg1"/>
                </a:solidFill>
              </a:rPr>
              <a:t> 192.168.1.108 -l tank   #</a:t>
            </a:r>
            <a:r>
              <a:rPr lang="zh-CN" altLang="en-US" sz="1800" dirty="0">
                <a:solidFill>
                  <a:schemeClr val="bg1"/>
                </a:solidFill>
              </a:rPr>
              <a:t>以</a:t>
            </a:r>
            <a:r>
              <a:rPr lang="en-US" altLang="zh-CN" sz="1800" dirty="0">
                <a:solidFill>
                  <a:schemeClr val="bg1"/>
                </a:solidFill>
              </a:rPr>
              <a:t>tank</a:t>
            </a:r>
            <a:r>
              <a:rPr lang="zh-CN" altLang="en-US" sz="1800" dirty="0">
                <a:solidFill>
                  <a:schemeClr val="bg1"/>
                </a:solidFill>
              </a:rPr>
              <a:t>用户登录远程主机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www]# </a:t>
            </a:r>
            <a:r>
              <a:rPr lang="en-US" altLang="zh-CN" sz="1800" dirty="0" err="1">
                <a:solidFill>
                  <a:schemeClr val="bg1"/>
                </a:solidFill>
              </a:rPr>
              <a:t>ssh</a:t>
            </a:r>
            <a:r>
              <a:rPr lang="en-US" altLang="zh-CN" sz="1800" dirty="0">
                <a:solidFill>
                  <a:schemeClr val="bg1"/>
                </a:solidFill>
              </a:rPr>
              <a:t> tank@192.168.1.108 -p 2222  #</a:t>
            </a:r>
            <a:r>
              <a:rPr lang="zh-CN" altLang="en-US" sz="1800" dirty="0">
                <a:solidFill>
                  <a:schemeClr val="bg1"/>
                </a:solidFill>
              </a:rPr>
              <a:t>指定端口登录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www]# </a:t>
            </a:r>
            <a:r>
              <a:rPr lang="en-US" altLang="zh-CN" sz="1800" dirty="0" err="1">
                <a:solidFill>
                  <a:schemeClr val="bg1"/>
                </a:solidFill>
              </a:rPr>
              <a:t>ssh</a:t>
            </a:r>
            <a:r>
              <a:rPr lang="en-US" altLang="zh-CN" sz="1800" dirty="0">
                <a:solidFill>
                  <a:schemeClr val="bg1"/>
                </a:solidFill>
              </a:rPr>
              <a:t>  -D 7575 tank@192.168.1.108  #</a:t>
            </a:r>
            <a:r>
              <a:rPr lang="zh-CN" altLang="en-US" sz="1800" dirty="0">
                <a:solidFill>
                  <a:schemeClr val="bg1"/>
                </a:solidFill>
              </a:rPr>
              <a:t>通过代理登录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客户端</a:t>
            </a:r>
            <a:r>
              <a:rPr lang="en-US" altLang="zh-CN" sz="1800" dirty="0" err="1">
                <a:solidFill>
                  <a:schemeClr val="bg1"/>
                </a:solidFill>
              </a:rPr>
              <a:t>ssh</a:t>
            </a:r>
            <a:r>
              <a:rPr lang="zh-CN" altLang="en-US" sz="1800" dirty="0">
                <a:solidFill>
                  <a:schemeClr val="bg1"/>
                </a:solidFill>
              </a:rPr>
              <a:t>登录到</a:t>
            </a:r>
            <a:r>
              <a:rPr lang="en-US" altLang="zh-CN" sz="1800" dirty="0">
                <a:solidFill>
                  <a:schemeClr val="bg1"/>
                </a:solidFill>
              </a:rPr>
              <a:t>8.8.8.8</a:t>
            </a:r>
            <a:r>
              <a:rPr lang="zh-CN" altLang="en-US" sz="1800" dirty="0">
                <a:solidFill>
                  <a:schemeClr val="bg1"/>
                </a:solidFill>
              </a:rPr>
              <a:t>，无法被服务端的</a:t>
            </a:r>
            <a:r>
              <a:rPr lang="en-US" altLang="zh-CN" sz="1800" dirty="0">
                <a:solidFill>
                  <a:schemeClr val="bg1"/>
                </a:solidFill>
              </a:rPr>
              <a:t>w</a:t>
            </a:r>
            <a:r>
              <a:rPr lang="zh-CN" altLang="en-US" sz="1800" dirty="0">
                <a:solidFill>
                  <a:schemeClr val="bg1"/>
                </a:solidFill>
              </a:rPr>
              <a:t>命令查看到。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ssh</a:t>
            </a:r>
            <a:r>
              <a:rPr lang="en-US" altLang="zh-CN" sz="1800" dirty="0">
                <a:solidFill>
                  <a:schemeClr val="bg1"/>
                </a:solidFill>
              </a:rPr>
              <a:t> -T root@8.8.8.8 /bin/bash -</a:t>
            </a:r>
            <a:r>
              <a:rPr lang="en-US" altLang="zh-CN" sz="1800" dirty="0" err="1">
                <a:solidFill>
                  <a:schemeClr val="bg1"/>
                </a:solidFill>
              </a:rPr>
              <a:t>i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26737</Words>
  <Application>WPS 演示</Application>
  <PresentationFormat>宽屏</PresentationFormat>
  <Paragraphs>1173</Paragraphs>
  <Slides>103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16" baseType="lpstr">
      <vt:lpstr>Arial</vt:lpstr>
      <vt:lpstr>方正书宋_GBK</vt:lpstr>
      <vt:lpstr>Wingdings</vt:lpstr>
      <vt:lpstr>Apple Chancery</vt:lpstr>
      <vt:lpstr>等线 Light</vt:lpstr>
      <vt:lpstr>汉仪中等线KW</vt:lpstr>
      <vt:lpstr>等线</vt:lpstr>
      <vt:lpstr>微软雅黑</vt:lpstr>
      <vt:lpstr>汉仪旗黑KW</vt:lpstr>
      <vt:lpstr>宋体</vt:lpstr>
      <vt:lpstr>Arial Unicode MS</vt:lpstr>
      <vt:lpstr>汉仪书宋二KW</vt:lpstr>
      <vt:lpstr>Office 主题​​</vt:lpstr>
      <vt:lpstr>嵌入式应用系统设计 embedded application system design</vt:lpstr>
      <vt:lpstr>第三章 Linux基础知识</vt:lpstr>
      <vt:lpstr>Linux命令</vt:lpstr>
      <vt:lpstr>Linux基本命令</vt:lpstr>
      <vt:lpstr>基本命令: Uname [查看系统信息]</vt:lpstr>
      <vt:lpstr>基本命令: Uname [查看系统信息]</vt:lpstr>
      <vt:lpstr>基本命令</vt:lpstr>
      <vt:lpstr>基本命令：系统信息</vt:lpstr>
      <vt:lpstr>基本命令：资源信息</vt:lpstr>
      <vt:lpstr>基本命令：磁盘信息</vt:lpstr>
      <vt:lpstr>基本命令：网络信息</vt:lpstr>
      <vt:lpstr>基本命令：账户信息</vt:lpstr>
      <vt:lpstr>文件操作命令</vt:lpstr>
      <vt:lpstr>了解Linux的文件管理</vt:lpstr>
      <vt:lpstr>每一个文件或者都有一个inode</vt:lpstr>
      <vt:lpstr>文件的属性 [1+3+3+3]</vt:lpstr>
      <vt:lpstr>文件的属性</vt:lpstr>
      <vt:lpstr>可以用3个八进制的数表示文件属性</vt:lpstr>
      <vt:lpstr>8 种文件类型 [ ls –l 命令的首字母 ]</vt:lpstr>
      <vt:lpstr>文件操作：pwd</vt:lpstr>
      <vt:lpstr>文件操作：ls</vt:lpstr>
      <vt:lpstr>文件操作：ls例子</vt:lpstr>
      <vt:lpstr>文件操作：cd</vt:lpstr>
      <vt:lpstr>文件操作：cp</vt:lpstr>
      <vt:lpstr>文件操作：cp例子</vt:lpstr>
      <vt:lpstr>文件操作：rm</vt:lpstr>
      <vt:lpstr>文件操作：rm例子</vt:lpstr>
      <vt:lpstr>文件操作：mv</vt:lpstr>
      <vt:lpstr>文件操作：mv例子</vt:lpstr>
      <vt:lpstr>文件操作： touch</vt:lpstr>
      <vt:lpstr>文件操作：touch例子</vt:lpstr>
      <vt:lpstr>文件操作： chmod</vt:lpstr>
      <vt:lpstr>文件操作：chmod例子</vt:lpstr>
      <vt:lpstr>文件操作： ln</vt:lpstr>
      <vt:lpstr>文件操作： ln</vt:lpstr>
      <vt:lpstr>文件操作：ln例子</vt:lpstr>
      <vt:lpstr>用户管理命令</vt:lpstr>
      <vt:lpstr>了解linux用户，组和权限</vt:lpstr>
      <vt:lpstr>了解linux用户，组和权限</vt:lpstr>
      <vt:lpstr>了解linux用户，组和权限</vt:lpstr>
      <vt:lpstr>了解linux用户，组和权限</vt:lpstr>
      <vt:lpstr>了解linux用户，组和权限</vt:lpstr>
      <vt:lpstr>爆破Shadow!</vt:lpstr>
      <vt:lpstr>了解Linux用户管理</vt:lpstr>
      <vt:lpstr>用户管理: finger</vt:lpstr>
      <vt:lpstr>用户管理: finger例子</vt:lpstr>
      <vt:lpstr>用户管理: useradd</vt:lpstr>
      <vt:lpstr>用户管理: useradd例子</vt:lpstr>
      <vt:lpstr>用户管理: userdel</vt:lpstr>
      <vt:lpstr>用户管理: userdel例子</vt:lpstr>
      <vt:lpstr>用户管理: usermod</vt:lpstr>
      <vt:lpstr>用户管理: usermod例子</vt:lpstr>
      <vt:lpstr>用户管理: chage</vt:lpstr>
      <vt:lpstr>用户管理: chage例子</vt:lpstr>
      <vt:lpstr>用户管理: id</vt:lpstr>
      <vt:lpstr>用户管理: id例子</vt:lpstr>
      <vt:lpstr>用户管理: su</vt:lpstr>
      <vt:lpstr>用户管理: su例子</vt:lpstr>
      <vt:lpstr>用户管理: sudo</vt:lpstr>
      <vt:lpstr>用户管理: sudo</vt:lpstr>
      <vt:lpstr>用户管理: sudo例子</vt:lpstr>
      <vt:lpstr>用户管理: groupadd</vt:lpstr>
      <vt:lpstr>用户管理: groupadd例子</vt:lpstr>
      <vt:lpstr>用户管理: groupmod</vt:lpstr>
      <vt:lpstr>用户管理: groupmod例子</vt:lpstr>
      <vt:lpstr>用户管理: groupdel</vt:lpstr>
      <vt:lpstr>用户管理: groupdel例子</vt:lpstr>
      <vt:lpstr>磁盘管理</vt:lpstr>
      <vt:lpstr>磁盘管理: mount</vt:lpstr>
      <vt:lpstr>磁盘管理: mount例子</vt:lpstr>
      <vt:lpstr>磁盘管理: mount例子</vt:lpstr>
      <vt:lpstr>磁盘管理: umount</vt:lpstr>
      <vt:lpstr>磁盘管理: umount例子</vt:lpstr>
      <vt:lpstr>磁盘管理: fdisk</vt:lpstr>
      <vt:lpstr>磁盘管理: fdisk 例子</vt:lpstr>
      <vt:lpstr>磁盘管理: fdisk 例子</vt:lpstr>
      <vt:lpstr>关于fdisk</vt:lpstr>
      <vt:lpstr>磁盘管理: mkfs</vt:lpstr>
      <vt:lpstr>磁盘管理: mkfs例子</vt:lpstr>
      <vt:lpstr>磁盘管理: df</vt:lpstr>
      <vt:lpstr>磁盘管理: df例子</vt:lpstr>
      <vt:lpstr>磁盘管理: xxd</vt:lpstr>
      <vt:lpstr>磁盘管理: xxx例子</vt:lpstr>
      <vt:lpstr>磁盘管理: hexdump</vt:lpstr>
      <vt:lpstr>磁盘管理: hexdump例子</vt:lpstr>
      <vt:lpstr>压缩打包: tar</vt:lpstr>
      <vt:lpstr>tar命令速记 [本身就是一个组合命令]</vt:lpstr>
      <vt:lpstr>压缩打包: tar例子</vt:lpstr>
      <vt:lpstr>查找显示命令</vt:lpstr>
      <vt:lpstr>查找显示命令: echo</vt:lpstr>
      <vt:lpstr>查找显示命令: cat</vt:lpstr>
      <vt:lpstr>查找显示命令: more &amp; less &amp; tail &amp;head</vt:lpstr>
      <vt:lpstr>查找显示命令: sort</vt:lpstr>
      <vt:lpstr>查找显示命令: find</vt:lpstr>
      <vt:lpstr>查找显示命令: find</vt:lpstr>
      <vt:lpstr>查找显示命令: grep</vt:lpstr>
      <vt:lpstr>网络管理命令</vt:lpstr>
      <vt:lpstr>查找显示命令: scp</vt:lpstr>
      <vt:lpstr>查找显示命令: ssh</vt:lpstr>
      <vt:lpstr>查找显示命令: sftp</vt:lpstr>
      <vt:lpstr>包管理命令</vt:lpstr>
      <vt:lpstr>其他命令</vt:lpstr>
      <vt:lpstr>其他命令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嵌入式应用系统设计 embedded application system design</dc:title>
  <dc:creator>黄 建伟</dc:creator>
  <cp:lastModifiedBy>yuer</cp:lastModifiedBy>
  <cp:revision>201</cp:revision>
  <dcterms:created xsi:type="dcterms:W3CDTF">2020-04-14T03:51:30Z</dcterms:created>
  <dcterms:modified xsi:type="dcterms:W3CDTF">2020-04-14T03:51:30Z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