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7" r:id="rId22"/>
    <p:sldId id="276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5161"/>
  </p:normalViewPr>
  <p:slideViewPr>
    <p:cSldViewPr snapToGrid="0" snapToObjects="1">
      <p:cViewPr varScale="1">
        <p:scale>
          <a:sx n="81" d="100"/>
          <a:sy n="81" d="100"/>
        </p:scale>
        <p:origin x="200" y="384"/>
      </p:cViewPr>
      <p:guideLst/>
    </p:cSldViewPr>
  </p:slideViewPr>
  <p:outlineViewPr>
    <p:cViewPr>
      <p:scale>
        <a:sx n="33" d="100"/>
        <a:sy n="33" d="100"/>
      </p:scale>
      <p:origin x="0" y="-92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37EDDE-1972-4652-BFD6-98714B0D744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10EB7E16-DDC7-4BB8-9521-8A327C4DCA3D}">
      <dgm:prSet/>
      <dgm:spPr/>
      <dgm:t>
        <a:bodyPr/>
        <a:lstStyle/>
        <a:p>
          <a:pPr>
            <a:defRPr cap="all"/>
          </a:pPr>
          <a:r>
            <a:rPr lang="zh-CN"/>
            <a:t>命令行登录</a:t>
          </a:r>
          <a:endParaRPr lang="en-US"/>
        </a:p>
      </dgm:t>
    </dgm:pt>
    <dgm:pt modelId="{2BB1A68E-11A6-4B13-8755-FF181DB7760D}" type="parTrans" cxnId="{49C7EF29-84B2-4C25-BF67-35B250EEC4AD}">
      <dgm:prSet/>
      <dgm:spPr/>
      <dgm:t>
        <a:bodyPr/>
        <a:lstStyle/>
        <a:p>
          <a:endParaRPr lang="en-US"/>
        </a:p>
      </dgm:t>
    </dgm:pt>
    <dgm:pt modelId="{F237F685-2AD5-40C7-93D9-1BBD2134E0F5}" type="sibTrans" cxnId="{49C7EF29-84B2-4C25-BF67-35B250EEC4AD}">
      <dgm:prSet/>
      <dgm:spPr/>
      <dgm:t>
        <a:bodyPr/>
        <a:lstStyle/>
        <a:p>
          <a:endParaRPr lang="en-US"/>
        </a:p>
      </dgm:t>
    </dgm:pt>
    <dgm:pt modelId="{1B573CD8-317B-4461-912F-96F992354F67}">
      <dgm:prSet/>
      <dgm:spPr/>
      <dgm:t>
        <a:bodyPr/>
        <a:lstStyle/>
        <a:p>
          <a:pPr>
            <a:defRPr cap="all"/>
          </a:pPr>
          <a:r>
            <a:rPr lang="en-US"/>
            <a:t>ssh</a:t>
          </a:r>
          <a:r>
            <a:rPr lang="zh-CN"/>
            <a:t>登录</a:t>
          </a:r>
          <a:endParaRPr lang="en-US"/>
        </a:p>
      </dgm:t>
    </dgm:pt>
    <dgm:pt modelId="{466FB8D4-087E-41D2-A30C-6765ECFD0AB1}" type="parTrans" cxnId="{74131659-0F0A-4A18-8FC0-82EC6A498F9F}">
      <dgm:prSet/>
      <dgm:spPr/>
      <dgm:t>
        <a:bodyPr/>
        <a:lstStyle/>
        <a:p>
          <a:endParaRPr lang="en-US"/>
        </a:p>
      </dgm:t>
    </dgm:pt>
    <dgm:pt modelId="{669ADF99-30B5-4E84-9AA0-2906B292CEE2}" type="sibTrans" cxnId="{74131659-0F0A-4A18-8FC0-82EC6A498F9F}">
      <dgm:prSet/>
      <dgm:spPr/>
      <dgm:t>
        <a:bodyPr/>
        <a:lstStyle/>
        <a:p>
          <a:endParaRPr lang="en-US"/>
        </a:p>
      </dgm:t>
    </dgm:pt>
    <dgm:pt modelId="{53F9D09E-AAD0-4DE8-96C6-4E73ADE0B8B2}">
      <dgm:prSet/>
      <dgm:spPr/>
      <dgm:t>
        <a:bodyPr/>
        <a:lstStyle/>
        <a:p>
          <a:pPr>
            <a:defRPr cap="all"/>
          </a:pPr>
          <a:r>
            <a:rPr lang="zh-CN"/>
            <a:t>图形界面登录</a:t>
          </a:r>
          <a:endParaRPr lang="en-US"/>
        </a:p>
      </dgm:t>
    </dgm:pt>
    <dgm:pt modelId="{4D059571-805D-4A8E-A818-64C229B46550}" type="parTrans" cxnId="{167B057A-9196-404B-AF60-10AFD1454B28}">
      <dgm:prSet/>
      <dgm:spPr/>
      <dgm:t>
        <a:bodyPr/>
        <a:lstStyle/>
        <a:p>
          <a:endParaRPr lang="en-US"/>
        </a:p>
      </dgm:t>
    </dgm:pt>
    <dgm:pt modelId="{B131ECF0-4D4C-4289-8FBC-7F0A73AE10EB}" type="sibTrans" cxnId="{167B057A-9196-404B-AF60-10AFD1454B28}">
      <dgm:prSet/>
      <dgm:spPr/>
      <dgm:t>
        <a:bodyPr/>
        <a:lstStyle/>
        <a:p>
          <a:endParaRPr lang="en-US"/>
        </a:p>
      </dgm:t>
    </dgm:pt>
    <dgm:pt modelId="{AEFC2D8D-FB2C-4E7E-A3E6-CA1C67E3841B}" type="pres">
      <dgm:prSet presAssocID="{FE37EDDE-1972-4652-BFD6-98714B0D744D}" presName="root" presStyleCnt="0">
        <dgm:presLayoutVars>
          <dgm:dir/>
          <dgm:resizeHandles val="exact"/>
        </dgm:presLayoutVars>
      </dgm:prSet>
      <dgm:spPr/>
    </dgm:pt>
    <dgm:pt modelId="{1EEB221E-09C4-4B24-8CCC-E965EBDB1EC3}" type="pres">
      <dgm:prSet presAssocID="{10EB7E16-DDC7-4BB8-9521-8A327C4DCA3D}" presName="compNode" presStyleCnt="0"/>
      <dgm:spPr/>
    </dgm:pt>
    <dgm:pt modelId="{9E65618E-AD47-4AAE-9650-68B9235A8B96}" type="pres">
      <dgm:prSet presAssocID="{10EB7E16-DDC7-4BB8-9521-8A327C4DCA3D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CCAA1F7-E40E-4852-B1D5-74855A9AD329}" type="pres">
      <dgm:prSet presAssocID="{10EB7E16-DDC7-4BB8-9521-8A327C4DCA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93C95C84-A719-43F8-81CA-62B7EA2FE19F}" type="pres">
      <dgm:prSet presAssocID="{10EB7E16-DDC7-4BB8-9521-8A327C4DCA3D}" presName="spaceRect" presStyleCnt="0"/>
      <dgm:spPr/>
    </dgm:pt>
    <dgm:pt modelId="{584B1E53-8171-4630-B453-C0B278194464}" type="pres">
      <dgm:prSet presAssocID="{10EB7E16-DDC7-4BB8-9521-8A327C4DCA3D}" presName="textRect" presStyleLbl="revTx" presStyleIdx="0" presStyleCnt="3">
        <dgm:presLayoutVars>
          <dgm:chMax val="1"/>
          <dgm:chPref val="1"/>
        </dgm:presLayoutVars>
      </dgm:prSet>
      <dgm:spPr/>
    </dgm:pt>
    <dgm:pt modelId="{D003B0B9-A05D-43B8-92FC-51C7B2217BBB}" type="pres">
      <dgm:prSet presAssocID="{F237F685-2AD5-40C7-93D9-1BBD2134E0F5}" presName="sibTrans" presStyleCnt="0"/>
      <dgm:spPr/>
    </dgm:pt>
    <dgm:pt modelId="{112B10C0-F70F-4B80-83EB-1A1B4B23135C}" type="pres">
      <dgm:prSet presAssocID="{1B573CD8-317B-4461-912F-96F992354F67}" presName="compNode" presStyleCnt="0"/>
      <dgm:spPr/>
    </dgm:pt>
    <dgm:pt modelId="{CAE4B851-D638-4DAF-BFE0-0C2315159649}" type="pres">
      <dgm:prSet presAssocID="{1B573CD8-317B-4461-912F-96F992354F67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A74CBE7-8FA3-4B35-99AF-D4230D77A696}" type="pres">
      <dgm:prSet presAssocID="{1B573CD8-317B-4461-912F-96F992354F6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4A5543B9-4A3E-4ED2-8B9F-25BEB63091EA}" type="pres">
      <dgm:prSet presAssocID="{1B573CD8-317B-4461-912F-96F992354F67}" presName="spaceRect" presStyleCnt="0"/>
      <dgm:spPr/>
    </dgm:pt>
    <dgm:pt modelId="{04226E76-B3AF-486C-88FF-59A5BB2FCA0A}" type="pres">
      <dgm:prSet presAssocID="{1B573CD8-317B-4461-912F-96F992354F67}" presName="textRect" presStyleLbl="revTx" presStyleIdx="1" presStyleCnt="3">
        <dgm:presLayoutVars>
          <dgm:chMax val="1"/>
          <dgm:chPref val="1"/>
        </dgm:presLayoutVars>
      </dgm:prSet>
      <dgm:spPr/>
    </dgm:pt>
    <dgm:pt modelId="{20C5D301-160C-40F8-8C11-EC7C50B57A00}" type="pres">
      <dgm:prSet presAssocID="{669ADF99-30B5-4E84-9AA0-2906B292CEE2}" presName="sibTrans" presStyleCnt="0"/>
      <dgm:spPr/>
    </dgm:pt>
    <dgm:pt modelId="{FB738BED-074F-44D3-868C-113A53D6B97F}" type="pres">
      <dgm:prSet presAssocID="{53F9D09E-AAD0-4DE8-96C6-4E73ADE0B8B2}" presName="compNode" presStyleCnt="0"/>
      <dgm:spPr/>
    </dgm:pt>
    <dgm:pt modelId="{6336F16B-95C5-4339-9771-9DED4A7E5C77}" type="pres">
      <dgm:prSet presAssocID="{53F9D09E-AAD0-4DE8-96C6-4E73ADE0B8B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D806C67-E7E9-4785-9855-9BC6B380EE99}" type="pres">
      <dgm:prSet presAssocID="{53F9D09E-AAD0-4DE8-96C6-4E73ADE0B8B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D04FC3F2-FA34-48AD-ADEC-7E9DD5BE6285}" type="pres">
      <dgm:prSet presAssocID="{53F9D09E-AAD0-4DE8-96C6-4E73ADE0B8B2}" presName="spaceRect" presStyleCnt="0"/>
      <dgm:spPr/>
    </dgm:pt>
    <dgm:pt modelId="{2C62965D-5C12-4D83-B7B7-7825BC5B2E2F}" type="pres">
      <dgm:prSet presAssocID="{53F9D09E-AAD0-4DE8-96C6-4E73ADE0B8B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9C7EF29-84B2-4C25-BF67-35B250EEC4AD}" srcId="{FE37EDDE-1972-4652-BFD6-98714B0D744D}" destId="{10EB7E16-DDC7-4BB8-9521-8A327C4DCA3D}" srcOrd="0" destOrd="0" parTransId="{2BB1A68E-11A6-4B13-8755-FF181DB7760D}" sibTransId="{F237F685-2AD5-40C7-93D9-1BBD2134E0F5}"/>
    <dgm:cxn modelId="{74131659-0F0A-4A18-8FC0-82EC6A498F9F}" srcId="{FE37EDDE-1972-4652-BFD6-98714B0D744D}" destId="{1B573CD8-317B-4461-912F-96F992354F67}" srcOrd="1" destOrd="0" parTransId="{466FB8D4-087E-41D2-A30C-6765ECFD0AB1}" sibTransId="{669ADF99-30B5-4E84-9AA0-2906B292CEE2}"/>
    <dgm:cxn modelId="{167B057A-9196-404B-AF60-10AFD1454B28}" srcId="{FE37EDDE-1972-4652-BFD6-98714B0D744D}" destId="{53F9D09E-AAD0-4DE8-96C6-4E73ADE0B8B2}" srcOrd="2" destOrd="0" parTransId="{4D059571-805D-4A8E-A818-64C229B46550}" sibTransId="{B131ECF0-4D4C-4289-8FBC-7F0A73AE10EB}"/>
    <dgm:cxn modelId="{2D48798A-9F5F-4653-BDBA-5C1357E32073}" type="presOf" srcId="{FE37EDDE-1972-4652-BFD6-98714B0D744D}" destId="{AEFC2D8D-FB2C-4E7E-A3E6-CA1C67E3841B}" srcOrd="0" destOrd="0" presId="urn:microsoft.com/office/officeart/2018/5/layout/IconLeafLabelList"/>
    <dgm:cxn modelId="{F191B98B-F48A-4997-8BCA-307B0241C15E}" type="presOf" srcId="{10EB7E16-DDC7-4BB8-9521-8A327C4DCA3D}" destId="{584B1E53-8171-4630-B453-C0B278194464}" srcOrd="0" destOrd="0" presId="urn:microsoft.com/office/officeart/2018/5/layout/IconLeafLabelList"/>
    <dgm:cxn modelId="{0A4462B9-9214-4735-9ED7-68CA9665E540}" type="presOf" srcId="{1B573CD8-317B-4461-912F-96F992354F67}" destId="{04226E76-B3AF-486C-88FF-59A5BB2FCA0A}" srcOrd="0" destOrd="0" presId="urn:microsoft.com/office/officeart/2018/5/layout/IconLeafLabelList"/>
    <dgm:cxn modelId="{59DFCCFA-FF59-4E57-944B-64A511482A2C}" type="presOf" srcId="{53F9D09E-AAD0-4DE8-96C6-4E73ADE0B8B2}" destId="{2C62965D-5C12-4D83-B7B7-7825BC5B2E2F}" srcOrd="0" destOrd="0" presId="urn:microsoft.com/office/officeart/2018/5/layout/IconLeafLabelList"/>
    <dgm:cxn modelId="{B0FE02DD-90A1-4DB8-8176-4F8A554A45E0}" type="presParOf" srcId="{AEFC2D8D-FB2C-4E7E-A3E6-CA1C67E3841B}" destId="{1EEB221E-09C4-4B24-8CCC-E965EBDB1EC3}" srcOrd="0" destOrd="0" presId="urn:microsoft.com/office/officeart/2018/5/layout/IconLeafLabelList"/>
    <dgm:cxn modelId="{37D9D5FB-B777-4D96-9403-CC60585AD03F}" type="presParOf" srcId="{1EEB221E-09C4-4B24-8CCC-E965EBDB1EC3}" destId="{9E65618E-AD47-4AAE-9650-68B9235A8B96}" srcOrd="0" destOrd="0" presId="urn:microsoft.com/office/officeart/2018/5/layout/IconLeafLabelList"/>
    <dgm:cxn modelId="{340822F8-708F-41FA-8011-1B974C6F8DEE}" type="presParOf" srcId="{1EEB221E-09C4-4B24-8CCC-E965EBDB1EC3}" destId="{CCCAA1F7-E40E-4852-B1D5-74855A9AD329}" srcOrd="1" destOrd="0" presId="urn:microsoft.com/office/officeart/2018/5/layout/IconLeafLabelList"/>
    <dgm:cxn modelId="{7A677FDC-4B1A-40C6-88D8-2877E43BE297}" type="presParOf" srcId="{1EEB221E-09C4-4B24-8CCC-E965EBDB1EC3}" destId="{93C95C84-A719-43F8-81CA-62B7EA2FE19F}" srcOrd="2" destOrd="0" presId="urn:microsoft.com/office/officeart/2018/5/layout/IconLeafLabelList"/>
    <dgm:cxn modelId="{9D6CEDAE-3CBD-4308-8109-0125DD0C6DC5}" type="presParOf" srcId="{1EEB221E-09C4-4B24-8CCC-E965EBDB1EC3}" destId="{584B1E53-8171-4630-B453-C0B278194464}" srcOrd="3" destOrd="0" presId="urn:microsoft.com/office/officeart/2018/5/layout/IconLeafLabelList"/>
    <dgm:cxn modelId="{A172D748-BFB4-467E-AD04-E04E029DEA2C}" type="presParOf" srcId="{AEFC2D8D-FB2C-4E7E-A3E6-CA1C67E3841B}" destId="{D003B0B9-A05D-43B8-92FC-51C7B2217BBB}" srcOrd="1" destOrd="0" presId="urn:microsoft.com/office/officeart/2018/5/layout/IconLeafLabelList"/>
    <dgm:cxn modelId="{D78A57B5-35BA-4745-AA3D-6124AC8727AF}" type="presParOf" srcId="{AEFC2D8D-FB2C-4E7E-A3E6-CA1C67E3841B}" destId="{112B10C0-F70F-4B80-83EB-1A1B4B23135C}" srcOrd="2" destOrd="0" presId="urn:microsoft.com/office/officeart/2018/5/layout/IconLeafLabelList"/>
    <dgm:cxn modelId="{FEA487F6-9749-4509-A7CD-378F606D2AA1}" type="presParOf" srcId="{112B10C0-F70F-4B80-83EB-1A1B4B23135C}" destId="{CAE4B851-D638-4DAF-BFE0-0C2315159649}" srcOrd="0" destOrd="0" presId="urn:microsoft.com/office/officeart/2018/5/layout/IconLeafLabelList"/>
    <dgm:cxn modelId="{DA152BCF-E9B8-4126-820C-27D7CD1F7F9C}" type="presParOf" srcId="{112B10C0-F70F-4B80-83EB-1A1B4B23135C}" destId="{6A74CBE7-8FA3-4B35-99AF-D4230D77A696}" srcOrd="1" destOrd="0" presId="urn:microsoft.com/office/officeart/2018/5/layout/IconLeafLabelList"/>
    <dgm:cxn modelId="{F7BBD1FC-7ABE-478C-BE83-F36254560164}" type="presParOf" srcId="{112B10C0-F70F-4B80-83EB-1A1B4B23135C}" destId="{4A5543B9-4A3E-4ED2-8B9F-25BEB63091EA}" srcOrd="2" destOrd="0" presId="urn:microsoft.com/office/officeart/2018/5/layout/IconLeafLabelList"/>
    <dgm:cxn modelId="{640B17B1-5B6F-4711-84E1-B80087B4A914}" type="presParOf" srcId="{112B10C0-F70F-4B80-83EB-1A1B4B23135C}" destId="{04226E76-B3AF-486C-88FF-59A5BB2FCA0A}" srcOrd="3" destOrd="0" presId="urn:microsoft.com/office/officeart/2018/5/layout/IconLeafLabelList"/>
    <dgm:cxn modelId="{C2B41524-91C1-4875-A225-5B8F625E6209}" type="presParOf" srcId="{AEFC2D8D-FB2C-4E7E-A3E6-CA1C67E3841B}" destId="{20C5D301-160C-40F8-8C11-EC7C50B57A00}" srcOrd="3" destOrd="0" presId="urn:microsoft.com/office/officeart/2018/5/layout/IconLeafLabelList"/>
    <dgm:cxn modelId="{0BFEFAFC-B267-4023-90BE-A39076D90423}" type="presParOf" srcId="{AEFC2D8D-FB2C-4E7E-A3E6-CA1C67E3841B}" destId="{FB738BED-074F-44D3-868C-113A53D6B97F}" srcOrd="4" destOrd="0" presId="urn:microsoft.com/office/officeart/2018/5/layout/IconLeafLabelList"/>
    <dgm:cxn modelId="{C4E49793-C4AA-4766-9CB6-0E7A1E7577F1}" type="presParOf" srcId="{FB738BED-074F-44D3-868C-113A53D6B97F}" destId="{6336F16B-95C5-4339-9771-9DED4A7E5C77}" srcOrd="0" destOrd="0" presId="urn:microsoft.com/office/officeart/2018/5/layout/IconLeafLabelList"/>
    <dgm:cxn modelId="{437B35FC-48A3-4100-95FD-A4C06C987B2B}" type="presParOf" srcId="{FB738BED-074F-44D3-868C-113A53D6B97F}" destId="{BD806C67-E7E9-4785-9855-9BC6B380EE99}" srcOrd="1" destOrd="0" presId="urn:microsoft.com/office/officeart/2018/5/layout/IconLeafLabelList"/>
    <dgm:cxn modelId="{DE0101D9-E8EE-4334-8E72-0D66750A11D7}" type="presParOf" srcId="{FB738BED-074F-44D3-868C-113A53D6B97F}" destId="{D04FC3F2-FA34-48AD-ADEC-7E9DD5BE6285}" srcOrd="2" destOrd="0" presId="urn:microsoft.com/office/officeart/2018/5/layout/IconLeafLabelList"/>
    <dgm:cxn modelId="{782ECB9F-A7C9-4578-8899-C92B0B564E4D}" type="presParOf" srcId="{FB738BED-074F-44D3-868C-113A53D6B97F}" destId="{2C62965D-5C12-4D83-B7B7-7825BC5B2E2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5618E-AD47-4AAE-9650-68B9235A8B96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AA1F7-E40E-4852-B1D5-74855A9AD329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B1E53-8171-4630-B453-C0B278194464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4000" kern="1200"/>
            <a:t>命令行登录</a:t>
          </a:r>
          <a:endParaRPr lang="en-US" sz="4000" kern="1200"/>
        </a:p>
      </dsp:txBody>
      <dsp:txXfrm>
        <a:off x="75768" y="3053169"/>
        <a:ext cx="3093750" cy="720000"/>
      </dsp:txXfrm>
    </dsp:sp>
    <dsp:sp modelId="{CAE4B851-D638-4DAF-BFE0-0C2315159649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74CBE7-8FA3-4B35-99AF-D4230D77A696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26E76-B3AF-486C-88FF-59A5BB2FCA0A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ssh</a:t>
          </a:r>
          <a:r>
            <a:rPr lang="zh-CN" sz="4000" kern="1200"/>
            <a:t>登录</a:t>
          </a:r>
          <a:endParaRPr lang="en-US" sz="4000" kern="1200"/>
        </a:p>
      </dsp:txBody>
      <dsp:txXfrm>
        <a:off x="3710925" y="3053169"/>
        <a:ext cx="3093750" cy="720000"/>
      </dsp:txXfrm>
    </dsp:sp>
    <dsp:sp modelId="{6336F16B-95C5-4339-9771-9DED4A7E5C77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06C67-E7E9-4785-9855-9BC6B380EE99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2965D-5C12-4D83-B7B7-7825BC5B2E2F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4000" kern="1200"/>
            <a:t>图形界面登录</a:t>
          </a:r>
          <a:endParaRPr lang="en-US" sz="4000" kern="1200"/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B9B0B-24BF-C442-99A2-3224E5B26C5D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973D8-22F7-7445-90DE-2C61997B3C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9044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39651-9F4B-1144-977F-ED473C3255D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15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973D8-22F7-7445-90DE-2C61997B3CF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972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973D8-22F7-7445-90DE-2C61997B3CFF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488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A2C20-C7EE-7644-A896-B42EBF189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E3E9A1-FAD6-834B-97A7-58FCFD4E4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98A87-4D58-3740-864F-EEF2AC381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C6E-513C-B84C-9F5B-1B23E91D42CD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A4EE1-EA0F-614B-8246-69D4A0AA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AAE92-FBF2-3545-A9FE-4C29B2E6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44A2-7D29-9043-A2A8-85B33CCDC6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07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F5A73-21C9-FE4A-A3B7-D17528FD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D6860A-E21B-8C44-9FD4-397ED0239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1547C-3012-9147-A0B6-708ADB079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C6E-513C-B84C-9F5B-1B23E91D42CD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A72D4-DFA4-E547-8CC5-260883A3E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97ADCD-BA9A-2D42-9661-F72CE6D7F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44A2-7D29-9043-A2A8-85B33CCDC6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643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18F978-A2A2-B540-B590-33F6A6DED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9F67DD-0616-1E4D-BBA9-DA446BCD3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DAEFAC-68BA-1542-B709-E039E5E6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C6E-513C-B84C-9F5B-1B23E91D42CD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B19892-2D5A-B446-BBDB-FB2F431A7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35572-7669-E148-8163-5DB6E5E2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44A2-7D29-9043-A2A8-85B33CCDC6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780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09277-D00B-C24C-BF7B-4D17E1FA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370E22-FC4C-B04D-9F80-C0F31870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EA775B-4D5E-E64F-A4B3-07E557D58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C6E-513C-B84C-9F5B-1B23E91D42CD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0624B6-EBE8-E94A-ADB1-C12772F0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FE686A-9377-8246-9E9F-8E266763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44A2-7D29-9043-A2A8-85B33CCDC6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236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C7A32-42EB-EE4D-8046-72F0A435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B31D70-A6D9-3B4C-B79E-03E61E0C9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FA01E-F269-C849-9824-3AC33772E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C6E-513C-B84C-9F5B-1B23E91D42CD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5F5C5-B6D5-5841-8ACE-0A5ED02A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FE7AA6-0BD5-844C-9098-BF846D9E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44A2-7D29-9043-A2A8-85B33CCDC6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475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8D16F-15C0-6249-B640-E117439BC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4C893-6D5E-D74F-9191-045F0E690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BDCA30-55FC-F448-9668-5B34C633B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4862A5-C847-DB4F-9DBE-521FD189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C6E-513C-B84C-9F5B-1B23E91D42CD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1309FE-3E2A-A549-BEEF-776CE2EE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EEEE62-9821-4A46-87A6-9A282D1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44A2-7D29-9043-A2A8-85B33CCDC6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79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E336F-29F2-DA45-A31E-B06B8195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37AA41-B851-2648-80A3-9E8508A45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EFBF02-5691-FA4F-A4B5-15F7F8F4F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91EEF2-4919-FE4E-BBA7-647581F9D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D3FFBA-9228-2849-B1B1-46E500847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83C269-C375-5D41-99E6-D9BB6300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C6E-513C-B84C-9F5B-1B23E91D42CD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9E960E-05D7-EF49-8CBD-67646A00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CB2F9B-B5AB-EA4E-A9D4-7E63FC63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44A2-7D29-9043-A2A8-85B33CCDC6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804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624E1-7FEC-A944-BF71-82633543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7F0D9E-BB40-FC46-99EA-978F8A05C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C6E-513C-B84C-9F5B-1B23E91D42CD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6E9009-34A0-5942-8316-2F4AF721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85BCF3-A97B-5243-A522-4C548B38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44A2-7D29-9043-A2A8-85B33CCDC6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013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8E0B83-FF57-E04A-AD9B-B099B46A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C6E-513C-B84C-9F5B-1B23E91D42CD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0672C2-1709-264C-834E-D5AD2109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F62E09-96FE-6847-82A7-99947E43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44A2-7D29-9043-A2A8-85B33CCDC6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718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A8392-9D45-AB41-BCC5-7A81C1F01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7DB58B-8821-7E4E-8232-F90ABF94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BD925B-BD7E-734C-BF16-52B15FC83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883C0A-F8D5-CD47-919A-8F5BD4C3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C6E-513C-B84C-9F5B-1B23E91D42CD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90A266-6FA7-A94D-9765-78C940EC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DA23E8-6F31-BD44-A2BD-4034E5AE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44A2-7D29-9043-A2A8-85B33CCDC6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029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91D20-9EBC-D340-B13C-8469C038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4DAAA5-4DD6-3F4B-9B07-0FE387CDF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B3BDDB-53DB-C94E-8444-8CA138885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41E101-48BE-9D43-844E-082B8AB0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C6E-513C-B84C-9F5B-1B23E91D42CD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C5D635-F879-0A44-86E7-7C7211740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24BEB3-FA26-C54C-9994-7247932C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44A2-7D29-9043-A2A8-85B33CCDC6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082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BE0EAC-497F-6D4B-8909-A29DC0FD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AED504-3496-3F47-A427-841F4E1A8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1B4349-992D-4C4C-A3E5-842F5E1D2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0BC6E-513C-B84C-9F5B-1B23E91D42CD}" type="datetimeFigureOut">
              <a:rPr kumimoji="1" lang="zh-CN" altLang="en-US" smtClean="0"/>
              <a:t>2020/4/11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67969-9E06-0A43-A7F4-10A2EE018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B7F71-8B1F-864C-A282-A0544BCC3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944A2-7D29-9043-A2A8-85B33CCDC6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976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hyyuu.gitbooks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%E8%BF%90%E8%A1%8C%E7%BA%A7%E5%88%AB" TargetMode="External"/><Relationship Id="rId2" Type="http://schemas.openxmlformats.org/officeDocument/2006/relationships/hyperlink" Target="http://zh.wikipedia.org/wiki/%E5%AE%88%E6%8A%A4%E8%BF%9B%E7%A8%8B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anyifeng.com/blog/2013/08/linux_boot_process.html" TargetMode="External"/><Relationship Id="rId2" Type="http://schemas.openxmlformats.org/officeDocument/2006/relationships/hyperlink" Target="http://www.ruanyifeng.com/blog/2016/02/linux-daem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Init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ennart_Poettering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嵌入式应用系统设计</a:t>
            </a:r>
            <a:br>
              <a:rPr kumimoji="1" lang="en-US" altLang="zh-CN" dirty="0"/>
            </a:br>
            <a:r>
              <a:rPr kumimoji="1" lang="en-US" altLang="zh-CN" sz="32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embedded application system</a:t>
            </a:r>
            <a:r>
              <a:rPr kumimoji="1" lang="zh-CN" altLang="en-US" sz="32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kumimoji="1" lang="en-US" altLang="zh-CN" sz="32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design</a:t>
            </a:r>
            <a:endParaRPr kumimoji="1" lang="zh-CN" altLang="en-US" sz="32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zh-CN" altLang="en-US" dirty="0"/>
              <a:t>主讲教师：黄建伟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70647" y="309282"/>
            <a:ext cx="283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内工大研究生专业选修课</a:t>
            </a:r>
          </a:p>
        </p:txBody>
      </p:sp>
    </p:spTree>
    <p:extLst>
      <p:ext uri="{BB962C8B-B14F-4D97-AF65-F5344CB8AC3E}">
        <p14:creationId xmlns:p14="http://schemas.microsoft.com/office/powerpoint/2010/main" val="1113883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91E11-8E66-3144-B2CB-EFC166EB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x86</a:t>
            </a:r>
            <a:r>
              <a:rPr kumimoji="1" lang="zh-CN" altLang="en-US" dirty="0"/>
              <a:t> </a:t>
            </a:r>
            <a:r>
              <a:rPr kumimoji="1" lang="en-US" altLang="zh-CN" dirty="0"/>
              <a:t>CPU</a:t>
            </a:r>
            <a:r>
              <a:rPr kumimoji="1" lang="zh-CN" altLang="en-US" dirty="0"/>
              <a:t> 的复位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A034F-6A04-2647-B574-F0980D8E7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IA32</a:t>
            </a:r>
            <a:r>
              <a:rPr kumimoji="1" lang="zh-CN" altLang="en-US" dirty="0"/>
              <a:t>中实模式下跳转后，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CS</a:t>
            </a:r>
            <a:r>
              <a:rPr kumimoji="1" lang="zh-CN" altLang="en-US" dirty="0"/>
              <a:t>会被设置为</a:t>
            </a:r>
            <a:r>
              <a:rPr kumimoji="1" lang="en-US" altLang="zh-CN" dirty="0"/>
              <a:t>0xF000</a:t>
            </a:r>
            <a:r>
              <a:rPr kumimoji="1" lang="zh-CN" altLang="en-US" dirty="0"/>
              <a:t>，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EIP</a:t>
            </a:r>
            <a:r>
              <a:rPr kumimoji="1" lang="zh-CN" altLang="en-US" dirty="0"/>
              <a:t>被设置为</a:t>
            </a:r>
            <a:r>
              <a:rPr kumimoji="1" lang="en-US" altLang="zh-CN" dirty="0"/>
              <a:t>0x0000E05B</a:t>
            </a:r>
          </a:p>
          <a:p>
            <a:pPr lvl="1"/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而实模式下段基地址计算公式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CS base address=CS segment selector * 16</a:t>
            </a:r>
          </a:p>
          <a:p>
            <a:pPr marL="457200" lvl="1" indent="0">
              <a:buNone/>
            </a:pPr>
            <a:r>
              <a:rPr kumimoji="1" lang="en-US" altLang="zh-CN" dirty="0"/>
              <a:t>=0x000F0000(</a:t>
            </a:r>
            <a:r>
              <a:rPr kumimoji="1" lang="zh-CN" altLang="en-US" dirty="0"/>
              <a:t>存放在影子寄存器中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，段基址</a:t>
            </a:r>
            <a:r>
              <a:rPr kumimoji="1" lang="en-US" altLang="zh-CN" dirty="0"/>
              <a:t>:</a:t>
            </a:r>
            <a:r>
              <a:rPr kumimoji="1" lang="zh-CN" altLang="en-US" dirty="0"/>
              <a:t>偏移</a:t>
            </a:r>
            <a:r>
              <a:rPr kumimoji="1" lang="en-US" altLang="zh-CN" dirty="0"/>
              <a:t>=0x000F0000+0x0000E05B=0x000FE05B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这是和</a:t>
            </a:r>
            <a:r>
              <a:rPr kumimoji="1" lang="en-US" altLang="zh-CN" dirty="0"/>
              <a:t>8086</a:t>
            </a:r>
            <a:r>
              <a:rPr kumimoji="1" lang="zh-CN" altLang="en-US" dirty="0"/>
              <a:t>执行代码移一致的！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311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98772-2D50-3040-95D0-7CDB2A5F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x86</a:t>
            </a:r>
            <a:r>
              <a:rPr kumimoji="1" lang="zh-CN" altLang="en-US" dirty="0"/>
              <a:t> </a:t>
            </a:r>
            <a:r>
              <a:rPr kumimoji="1" lang="en-US" altLang="zh-CN" dirty="0"/>
              <a:t>CPU</a:t>
            </a:r>
            <a:r>
              <a:rPr kumimoji="1" lang="zh-CN" altLang="en-US" dirty="0"/>
              <a:t> 的复位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3ECF4D6-6BD5-9A43-9F8F-80CEB29D9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267" y="1425536"/>
            <a:ext cx="6777566" cy="506733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11B3E83-321F-ED44-9FFF-7F2079815C5C}"/>
              </a:ext>
            </a:extLst>
          </p:cNvPr>
          <p:cNvSpPr txBox="1"/>
          <p:nvPr/>
        </p:nvSpPr>
        <p:spPr>
          <a:xfrm>
            <a:off x="7090833" y="491232"/>
            <a:ext cx="426296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可以看到</a:t>
            </a:r>
            <a:r>
              <a:rPr kumimoji="1" lang="en-US" altLang="zh-CN" sz="2400" dirty="0"/>
              <a:t>0xFFFFFFF0</a:t>
            </a:r>
            <a:r>
              <a:rPr kumimoji="1" lang="zh-CN" altLang="en-US" sz="2400" dirty="0"/>
              <a:t>中的地址和</a:t>
            </a:r>
            <a:r>
              <a:rPr kumimoji="1" lang="en-US" altLang="zh-CN" sz="2400" dirty="0"/>
              <a:t>0xFE05B</a:t>
            </a:r>
            <a:r>
              <a:rPr kumimoji="1" lang="zh-CN" altLang="en-US" sz="2400" dirty="0"/>
              <a:t>的地址都映射到</a:t>
            </a:r>
            <a:r>
              <a:rPr kumimoji="1" lang="en-US" altLang="zh-CN" sz="2400" dirty="0"/>
              <a:t>BIOS</a:t>
            </a:r>
            <a:r>
              <a:rPr kumimoji="1" lang="zh-CN" altLang="en-US" sz="2400" dirty="0"/>
              <a:t>的地址空间中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所以开机启动后的第一条指令位于</a:t>
            </a:r>
            <a:r>
              <a:rPr kumimoji="1" lang="en-US" altLang="zh-CN" sz="2400" dirty="0"/>
              <a:t>BIOS</a:t>
            </a:r>
            <a:r>
              <a:rPr kumimoji="1" lang="zh-CN" altLang="en-US" sz="2400" dirty="0"/>
              <a:t>中，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首先执行</a:t>
            </a:r>
            <a:r>
              <a:rPr kumimoji="1" lang="en-US" altLang="zh-CN" sz="2400" dirty="0"/>
              <a:t>BIOS</a:t>
            </a:r>
            <a:r>
              <a:rPr kumimoji="1" lang="zh-CN" altLang="en-US" sz="2400" dirty="0"/>
              <a:t>代码，而不是操作系统的代码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现在的</a:t>
            </a:r>
            <a:r>
              <a:rPr kumimoji="1" lang="en-US" altLang="zh-CN" sz="2400" dirty="0"/>
              <a:t>BIOS</a:t>
            </a:r>
            <a:r>
              <a:rPr kumimoji="1" lang="zh-CN" altLang="en-US" sz="2400" dirty="0"/>
              <a:t>功能比较完全，在</a:t>
            </a:r>
            <a:r>
              <a:rPr kumimoji="1" lang="en-US" altLang="zh-CN" sz="2400" dirty="0"/>
              <a:t>windows</a:t>
            </a:r>
            <a:r>
              <a:rPr kumimoji="1" lang="zh-CN" altLang="en-US" sz="2400" dirty="0"/>
              <a:t>系统开机时，你是不是按过</a:t>
            </a:r>
            <a:r>
              <a:rPr kumimoji="1" lang="en-US" altLang="zh-CN" sz="2400" dirty="0"/>
              <a:t>F1</a:t>
            </a:r>
            <a:r>
              <a:rPr kumimoji="1" lang="zh-CN" altLang="en-US" sz="2400" dirty="0"/>
              <a:t>类似的键进入</a:t>
            </a:r>
            <a:r>
              <a:rPr kumimoji="1" lang="en-US" altLang="zh-CN" sz="2400" dirty="0"/>
              <a:t>BIOS</a:t>
            </a:r>
            <a:r>
              <a:rPr kumimoji="1" lang="zh-CN" altLang="en-US" sz="2400" dirty="0"/>
              <a:t>系统界面？</a:t>
            </a:r>
            <a:endParaRPr kumimoji="1" lang="en-US" altLang="zh-CN" sz="2400" dirty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2142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BE50F-89CA-2A44-8722-4312BC0C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一些参考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987A0-1A7C-2A4C-BFF0-FECC5616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《Linux</a:t>
            </a:r>
            <a:r>
              <a:rPr lang="zh-CN" altLang="en-US" dirty="0"/>
              <a:t>内核设计的艺术</a:t>
            </a:r>
            <a:r>
              <a:rPr lang="en-US" altLang="zh-CN" dirty="0"/>
              <a:t>》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《linux0.11</a:t>
            </a:r>
            <a:r>
              <a:rPr lang="zh-CN" altLang="en-US" dirty="0"/>
              <a:t>内核完全注释</a:t>
            </a:r>
            <a:r>
              <a:rPr lang="en-US" altLang="zh-CN" dirty="0"/>
              <a:t>》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hlinkClick r:id="rId3"/>
              </a:rPr>
              <a:t> </a:t>
            </a:r>
            <a:r>
              <a:rPr lang="en-US" altLang="zh-CN" dirty="0">
                <a:hlinkClick r:id="rId3"/>
              </a:rPr>
              <a:t>https://chyyuu.gitbooks.io/</a:t>
            </a:r>
            <a:r>
              <a:rPr lang="zh-CN" altLang="en-US" dirty="0"/>
              <a:t>（清华大学陈渝老师）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71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FA96F-42B0-0A42-B117-3C4E5CCE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硬盘参数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606F7-138B-5443-838C-45878EA00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当硬盘的容量还非常小的时候， 人们采用与软盘类似的结构生产硬盘。硬盘盘片的每一条磁道都具有相同的扇区数。 由此产生了所谓的</a:t>
            </a:r>
            <a:r>
              <a:rPr kumimoji="1" lang="en-US" altLang="zh-CN" dirty="0"/>
              <a:t>3D</a:t>
            </a:r>
            <a:r>
              <a:rPr kumimoji="1" lang="zh-CN" altLang="en-US" dirty="0"/>
              <a:t>参数 </a:t>
            </a:r>
            <a:r>
              <a:rPr kumimoji="1" lang="en-US" altLang="zh-CN" dirty="0"/>
              <a:t>(Disk Geometry)</a:t>
            </a:r>
            <a:r>
              <a:rPr kumimoji="1" lang="zh-CN" altLang="en-US" dirty="0"/>
              <a:t>以及相应的寻址方式。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3825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0F594-0015-8745-A46A-DD6EC805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硬盘参数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216DE9-F84F-2C4A-912F-D722A66EF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到目前为止，通常还是沿用这种 </a:t>
            </a:r>
            <a:r>
              <a:rPr kumimoji="1" lang="en-US" altLang="zh-CN" dirty="0"/>
              <a:t>CHS (Cylinder/Head/Sector)</a:t>
            </a:r>
            <a:r>
              <a:rPr kumimoji="1" lang="zh-CN" altLang="en-US" dirty="0"/>
              <a:t>来表示硬盘参数。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其中：磁头数</a:t>
            </a:r>
            <a:r>
              <a:rPr kumimoji="1" lang="en-US" altLang="zh-CN" dirty="0"/>
              <a:t>(Heads) </a:t>
            </a:r>
            <a:r>
              <a:rPr kumimoji="1" lang="zh-CN" altLang="en-US" dirty="0"/>
              <a:t>表示硬盘总共有几个磁头，也就是有几面盘片， 最大为 </a:t>
            </a:r>
            <a:r>
              <a:rPr kumimoji="1" lang="en-US" altLang="zh-CN" dirty="0"/>
              <a:t>256 (</a:t>
            </a:r>
            <a:r>
              <a:rPr kumimoji="1" lang="zh-CN" altLang="en-US" dirty="0"/>
              <a:t>用 </a:t>
            </a:r>
            <a:r>
              <a:rPr kumimoji="1" lang="en-US" altLang="zh-CN" dirty="0"/>
              <a:t>8 </a:t>
            </a:r>
            <a:r>
              <a:rPr kumimoji="1" lang="zh-CN" altLang="en-US" dirty="0"/>
              <a:t>个二进制位存储</a:t>
            </a:r>
            <a:r>
              <a:rPr kumimoji="1" lang="en-US" altLang="zh-CN" dirty="0"/>
              <a:t>)</a:t>
            </a:r>
            <a:r>
              <a:rPr kumimoji="1" lang="zh-CN" altLang="en-US" dirty="0"/>
              <a:t>；柱面数</a:t>
            </a:r>
            <a:r>
              <a:rPr kumimoji="1" lang="en-US" altLang="zh-CN" dirty="0"/>
              <a:t>(Cylinders) </a:t>
            </a:r>
            <a:r>
              <a:rPr kumimoji="1" lang="zh-CN" altLang="en-US" dirty="0"/>
              <a:t>表示硬盘每一面盘片上有几条磁道， 最大为 </a:t>
            </a:r>
            <a:r>
              <a:rPr kumimoji="1" lang="en-US" altLang="zh-CN" dirty="0"/>
              <a:t>1024(</a:t>
            </a:r>
            <a:r>
              <a:rPr kumimoji="1" lang="zh-CN" altLang="en-US" dirty="0"/>
              <a:t>用 </a:t>
            </a:r>
            <a:r>
              <a:rPr kumimoji="1" lang="en-US" altLang="zh-CN" dirty="0"/>
              <a:t>10 </a:t>
            </a:r>
            <a:r>
              <a:rPr kumimoji="1" lang="zh-CN" altLang="en-US" dirty="0"/>
              <a:t>个二进制位存储</a:t>
            </a:r>
            <a:r>
              <a:rPr kumimoji="1" lang="en-US" altLang="zh-CN" dirty="0"/>
              <a:t>)</a:t>
            </a:r>
            <a:r>
              <a:rPr kumimoji="1" lang="zh-CN" altLang="en-US" dirty="0"/>
              <a:t>；扇区数</a:t>
            </a:r>
            <a:r>
              <a:rPr kumimoji="1" lang="en-US" altLang="zh-CN" dirty="0"/>
              <a:t>(Sectors per track) </a:t>
            </a:r>
            <a:r>
              <a:rPr kumimoji="1" lang="zh-CN" altLang="en-US" dirty="0"/>
              <a:t>表示每一条磁道上有几个扇区， 最大为</a:t>
            </a:r>
            <a:r>
              <a:rPr kumimoji="1" lang="en-US" altLang="zh-CN" dirty="0"/>
              <a:t>63 (</a:t>
            </a:r>
            <a:r>
              <a:rPr kumimoji="1" lang="zh-CN" altLang="en-US" dirty="0"/>
              <a:t>用 </a:t>
            </a:r>
            <a:r>
              <a:rPr kumimoji="1" lang="en-US" altLang="zh-CN" dirty="0"/>
              <a:t>6 </a:t>
            </a:r>
            <a:r>
              <a:rPr kumimoji="1" lang="zh-CN" altLang="en-US" dirty="0"/>
              <a:t>个二进制位存储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。每个扇区一般是 </a:t>
            </a:r>
            <a:r>
              <a:rPr kumimoji="1" lang="en-US" altLang="zh-CN" dirty="0"/>
              <a:t>512</a:t>
            </a:r>
            <a:r>
              <a:rPr kumimoji="1" lang="zh-CN" altLang="en-US" dirty="0"/>
              <a:t>个字节。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5759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6C797-77C3-B54E-BB86-2BD5A624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7636F4-4FDF-0044-8B05-2B1F02E26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BIOS int 13H </a:t>
            </a:r>
            <a:r>
              <a:rPr lang="zh-CN" altLang="en-US" dirty="0"/>
              <a:t>调用是 </a:t>
            </a:r>
            <a:r>
              <a:rPr lang="en-US" altLang="zh-CN" dirty="0"/>
              <a:t>BIOS </a:t>
            </a:r>
            <a:r>
              <a:rPr lang="zh-CN" altLang="en-US" dirty="0"/>
              <a:t>提供的磁盘基本输入输出中断调用， 它可以完成磁盘</a:t>
            </a:r>
            <a:r>
              <a:rPr lang="en-US" altLang="zh-CN" dirty="0"/>
              <a:t>(</a:t>
            </a:r>
            <a:r>
              <a:rPr lang="zh-CN" altLang="en-US" dirty="0"/>
              <a:t>包括硬盘和软盘</a:t>
            </a:r>
            <a:r>
              <a:rPr lang="en-US" altLang="zh-CN" dirty="0"/>
              <a:t>)</a:t>
            </a:r>
            <a:r>
              <a:rPr lang="zh-CN" altLang="en-US" dirty="0"/>
              <a:t>的复位、读写、校验、定位、诊断和格式化等功能，早期最大能访问 </a:t>
            </a:r>
            <a:r>
              <a:rPr lang="en-US" altLang="zh-CN" dirty="0"/>
              <a:t>8G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Extended INT13H</a:t>
            </a:r>
            <a:r>
              <a:rPr lang="zh-CN" altLang="en-US" dirty="0"/>
              <a:t>采用线性寻址方式存取硬盘，突破了</a:t>
            </a:r>
            <a:r>
              <a:rPr lang="en-US" altLang="zh-CN" dirty="0"/>
              <a:t>8 G </a:t>
            </a:r>
            <a:r>
              <a:rPr lang="zh-CN" altLang="en-US" dirty="0"/>
              <a:t>的限制，并还加入了对可拆卸介质 </a:t>
            </a:r>
            <a:r>
              <a:rPr lang="en-US" altLang="zh-CN" dirty="0"/>
              <a:t>(</a:t>
            </a:r>
            <a:r>
              <a:rPr lang="zh-CN" altLang="en-US" dirty="0"/>
              <a:t>如活动硬盘</a:t>
            </a:r>
            <a:r>
              <a:rPr lang="en-US" altLang="zh-CN" dirty="0"/>
              <a:t>) </a:t>
            </a:r>
            <a:r>
              <a:rPr lang="zh-CN" altLang="en-US" dirty="0"/>
              <a:t>的支持</a:t>
            </a:r>
          </a:p>
        </p:txBody>
      </p:sp>
    </p:spTree>
    <p:extLst>
      <p:ext uri="{BB962C8B-B14F-4D97-AF65-F5344CB8AC3E}">
        <p14:creationId xmlns:p14="http://schemas.microsoft.com/office/powerpoint/2010/main" val="3917597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977F4-5137-984D-A219-CF894424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引导扇区 </a:t>
            </a:r>
            <a:r>
              <a:rPr lang="en-US" altLang="zh-CN" dirty="0"/>
              <a:t>Boot Sector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9DD991-AE75-4B4C-8DB0-20A0BB586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Boot Sector </a:t>
            </a:r>
            <a:r>
              <a:rPr lang="zh-CN" altLang="en-US" dirty="0"/>
              <a:t>也就是硬盘的第一个扇区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它由三部分组成：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MBR (Master Boot Record)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DPT (Disk Partition Table)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Boot Record ID</a:t>
            </a:r>
          </a:p>
        </p:txBody>
      </p:sp>
    </p:spTree>
    <p:extLst>
      <p:ext uri="{BB962C8B-B14F-4D97-AF65-F5344CB8AC3E}">
        <p14:creationId xmlns:p14="http://schemas.microsoft.com/office/powerpoint/2010/main" val="720826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AA306-C0CC-5848-885E-DBD6CF16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236"/>
            <a:ext cx="10515600" cy="1325563"/>
          </a:xfrm>
        </p:spPr>
        <p:txBody>
          <a:bodyPr/>
          <a:lstStyle/>
          <a:p>
            <a:r>
              <a:rPr lang="zh-CN" altLang="en-US" dirty="0"/>
              <a:t>引导扇区 </a:t>
            </a:r>
            <a:r>
              <a:rPr lang="en-US" altLang="zh-CN" dirty="0"/>
              <a:t>Boot Sector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C0A98-5EA4-EA44-AA30-3D6092EA2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6066" y="1387366"/>
            <a:ext cx="5514196" cy="51055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MBR</a:t>
            </a:r>
            <a:r>
              <a:rPr lang="zh-CN" altLang="en-US" sz="2000" dirty="0"/>
              <a:t>又称作主引导记录，占用 </a:t>
            </a:r>
            <a:r>
              <a:rPr lang="en-US" altLang="zh-CN" sz="2000" dirty="0"/>
              <a:t>Boot Sector </a:t>
            </a:r>
            <a:r>
              <a:rPr lang="zh-CN" altLang="en-US" sz="2000" dirty="0"/>
              <a:t>的前 </a:t>
            </a:r>
            <a:r>
              <a:rPr lang="en-US" altLang="zh-CN" sz="2000" dirty="0"/>
              <a:t>446 </a:t>
            </a:r>
            <a:r>
              <a:rPr lang="zh-CN" altLang="en-US" sz="2000" dirty="0"/>
              <a:t>个字节 </a:t>
            </a:r>
            <a:r>
              <a:rPr lang="en-US" altLang="zh-CN" sz="2000" dirty="0"/>
              <a:t>( 0 to 0x1BD )</a:t>
            </a:r>
            <a:r>
              <a:rPr lang="zh-CN" altLang="en-US" sz="2000" dirty="0"/>
              <a:t>，存放系统主引导程序 </a:t>
            </a:r>
            <a:r>
              <a:rPr lang="en-US" altLang="zh-CN" sz="2000" dirty="0"/>
              <a:t>(</a:t>
            </a:r>
            <a:r>
              <a:rPr lang="zh-CN" altLang="en-US" sz="2000" dirty="0"/>
              <a:t>它负责从活动分区中装载并运行系统引导程序</a:t>
            </a:r>
            <a:r>
              <a:rPr lang="en-US" altLang="zh-CN" sz="2000" dirty="0"/>
              <a:t>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DPT </a:t>
            </a:r>
            <a:r>
              <a:rPr lang="zh-CN" altLang="en-US" sz="2000" dirty="0"/>
              <a:t>即主分区表占用 </a:t>
            </a:r>
            <a:r>
              <a:rPr lang="en-US" altLang="zh-CN" sz="2000" dirty="0"/>
              <a:t>64 </a:t>
            </a:r>
            <a:r>
              <a:rPr lang="zh-CN" altLang="en-US" sz="2000" dirty="0"/>
              <a:t>个字节 </a:t>
            </a:r>
            <a:r>
              <a:rPr lang="en-US" altLang="zh-CN" sz="2000" dirty="0"/>
              <a:t>(0x1BE to 0x1FD)</a:t>
            </a:r>
            <a:r>
              <a:rPr lang="zh-CN" altLang="en-US" sz="2000" dirty="0"/>
              <a:t>， 记录了磁盘的基本分区信息。 主分区表分为四个分区项， 每项 </a:t>
            </a:r>
            <a:r>
              <a:rPr lang="en-US" altLang="zh-CN" sz="2000" dirty="0"/>
              <a:t>16 </a:t>
            </a:r>
            <a:r>
              <a:rPr lang="zh-CN" altLang="en-US" sz="2000" dirty="0"/>
              <a:t>字节， 分别记录了每个主分区的信息</a:t>
            </a:r>
            <a:r>
              <a:rPr lang="en-US" altLang="zh-CN" sz="2000" dirty="0"/>
              <a:t>(</a:t>
            </a:r>
            <a:r>
              <a:rPr lang="zh-CN" altLang="en-US" sz="2000" dirty="0"/>
              <a:t>因此最多可以有四个主分区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Boot Record ID </a:t>
            </a:r>
            <a:r>
              <a:rPr lang="zh-CN" altLang="en-US" sz="2000" dirty="0"/>
              <a:t>即引导区标记占用两个字节 </a:t>
            </a:r>
            <a:r>
              <a:rPr lang="en-US" altLang="zh-CN" sz="2000" dirty="0"/>
              <a:t>(0x1FE and 0x1FF)</a:t>
            </a:r>
            <a:r>
              <a:rPr lang="zh-CN" altLang="en-US" sz="2000" dirty="0"/>
              <a:t>， 对于合法引导区， 它等于 </a:t>
            </a:r>
            <a:r>
              <a:rPr lang="en-US" altLang="zh-CN" sz="2000" dirty="0"/>
              <a:t>0xAA55</a:t>
            </a:r>
            <a:r>
              <a:rPr lang="zh-CN" altLang="en-US" sz="2000" dirty="0"/>
              <a:t>， 这是判别引导区是否合法的标志</a:t>
            </a:r>
            <a:endParaRPr kumimoji="1" lang="zh-CN" altLang="en-US" sz="2000" dirty="0"/>
          </a:p>
        </p:txBody>
      </p:sp>
      <p:pic>
        <p:nvPicPr>
          <p:cNvPr id="4" name="图片 283651" descr="t1">
            <a:extLst>
              <a:ext uri="{FF2B5EF4-FFF2-40B4-BE49-F238E27FC236}">
                <a16:creationId xmlns:a16="http://schemas.microsoft.com/office/drawing/2014/main" id="{8ED82365-3B8A-E149-9E33-EE896224B5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25"/>
          <a:stretch/>
        </p:blipFill>
        <p:spPr bwMode="auto">
          <a:xfrm>
            <a:off x="838199" y="1261241"/>
            <a:ext cx="5329853" cy="5231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5308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A52D0-F0A5-FA46-92E0-144140F3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的引导过程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63D9E-ADCF-494F-9824-C8D501C59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从硬盘引导时，由于硬盘是可分区的，因此引导过程比软盘复杂一些。</a:t>
            </a:r>
            <a:r>
              <a:rPr lang="en-US" altLang="zh-CN" dirty="0"/>
              <a:t>BIOS </a:t>
            </a:r>
            <a:r>
              <a:rPr lang="zh-CN" altLang="en-US" dirty="0"/>
              <a:t>首先读取并运行硬盘主引导记录中的代码，这些代码首先检验主引导记录中的分区表，寻找到活动分区（即标志为可引导分区的分区），然后读取并运行活动分区之引导扇区中的代码。活动分区引导扇区的作用和软盘引导扇区的作用一样：从分区中读取内核映象并启动内核。和软盘引导不同的是，内核映象保存在硬盘分区文件系统中，而不象软盘那样保存在后续的连续扇区中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因此，硬盘引导扇区中的代码还</a:t>
            </a:r>
            <a:r>
              <a:rPr lang="zh-CN" altLang="en-US" b="1" dirty="0"/>
              <a:t>需要定位内核映象在文件系统中的位置，然后装载内核并启动内核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91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03E06-3CF5-3844-8AAF-BC64C297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的引导过程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F81B8-45C8-AA47-9B3F-9195E2EC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err="1"/>
              <a:t>bootsect</a:t>
            </a:r>
            <a:r>
              <a:rPr lang="en-US" altLang="zh-CN" dirty="0"/>
              <a:t>-loader</a:t>
            </a:r>
            <a:r>
              <a:rPr lang="zh-CN" altLang="en-US" dirty="0"/>
              <a:t>在内和源码中对应的程序是 </a:t>
            </a:r>
            <a:r>
              <a:rPr lang="en-US" altLang="zh-CN" dirty="0"/>
              <a:t>/arch/i386/boot/</a:t>
            </a:r>
            <a:r>
              <a:rPr lang="en-US" altLang="zh-CN" dirty="0" err="1"/>
              <a:t>bootsect.s</a:t>
            </a:r>
            <a:r>
              <a:rPr lang="en-US" altLang="zh-CN" dirty="0"/>
              <a:t> </a:t>
            </a:r>
            <a:r>
              <a:rPr lang="zh-CN" altLang="en-US" dirty="0"/>
              <a:t>。几个相关文件是： </a:t>
            </a:r>
            <a:endParaRPr lang="en-US" altLang="zh-CN" dirty="0"/>
          </a:p>
          <a:p>
            <a:pPr>
              <a:buNone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/arch/i386/boot/</a:t>
            </a:r>
            <a:r>
              <a:rPr lang="en-US" altLang="zh-CN" dirty="0" err="1"/>
              <a:t>bootsect.s</a:t>
            </a:r>
            <a:r>
              <a:rPr lang="en-US" altLang="zh-CN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/include/</a:t>
            </a:r>
            <a:r>
              <a:rPr lang="en-US" altLang="zh-CN" dirty="0" err="1"/>
              <a:t>linux</a:t>
            </a:r>
            <a:r>
              <a:rPr lang="en-US" altLang="zh-CN" dirty="0"/>
              <a:t>/</a:t>
            </a:r>
            <a:r>
              <a:rPr lang="en-US" altLang="zh-CN" dirty="0" err="1"/>
              <a:t>config.h</a:t>
            </a:r>
            <a:r>
              <a:rPr lang="en-US" altLang="zh-CN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/include/</a:t>
            </a:r>
            <a:r>
              <a:rPr lang="en-US" altLang="zh-CN" dirty="0" err="1"/>
              <a:t>asm</a:t>
            </a:r>
            <a:r>
              <a:rPr lang="en-US" altLang="zh-CN" dirty="0"/>
              <a:t>/</a:t>
            </a:r>
            <a:r>
              <a:rPr lang="en-US" altLang="zh-CN" dirty="0" err="1"/>
              <a:t>boot.h</a:t>
            </a:r>
            <a:r>
              <a:rPr lang="en-US" altLang="zh-CN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/include/</a:t>
            </a:r>
            <a:r>
              <a:rPr lang="en-US" altLang="zh-CN" dirty="0" err="1"/>
              <a:t>linux</a:t>
            </a:r>
            <a:r>
              <a:rPr lang="en-US" altLang="zh-CN" dirty="0"/>
              <a:t>/</a:t>
            </a:r>
            <a:r>
              <a:rPr lang="en-US" altLang="zh-CN" dirty="0" err="1"/>
              <a:t>autoconf.h</a:t>
            </a:r>
            <a:r>
              <a:rPr lang="en-US" altLang="zh-CN" dirty="0"/>
              <a:t>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76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第三章 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基础知识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0070C0"/>
                </a:solidFill>
              </a:rPr>
              <a:t>Linux</a:t>
            </a:r>
            <a:r>
              <a:rPr kumimoji="1" lang="zh-CN" altLang="en-US" dirty="0">
                <a:solidFill>
                  <a:srgbClr val="0070C0"/>
                </a:solidFill>
              </a:rPr>
              <a:t> 快速入门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070C0"/>
                </a:solidFill>
              </a:rPr>
              <a:t>Linux</a:t>
            </a:r>
            <a:r>
              <a:rPr kumimoji="1" lang="zh-CN" altLang="en-US" dirty="0">
                <a:solidFill>
                  <a:srgbClr val="0070C0"/>
                </a:solidFill>
              </a:rPr>
              <a:t> 基础命令 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Linux</a:t>
            </a:r>
            <a:r>
              <a:rPr kumimoji="1" lang="zh-CN" altLang="en-US" dirty="0">
                <a:solidFill>
                  <a:srgbClr val="C00000"/>
                </a:solidFill>
              </a:rPr>
              <a:t> 的启动过程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Vim</a:t>
            </a:r>
            <a:r>
              <a:rPr kumimoji="1" lang="zh-CN" altLang="en-US" dirty="0"/>
              <a:t> 使用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Shell</a:t>
            </a:r>
            <a:r>
              <a:rPr kumimoji="1" lang="zh-CN" altLang="en-US" dirty="0"/>
              <a:t>编程基础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Linux</a:t>
            </a:r>
            <a:r>
              <a:rPr kumimoji="1" lang="zh-CN" altLang="en-US" dirty="0"/>
              <a:t> </a:t>
            </a:r>
            <a:r>
              <a:rPr lang="zh-CN" altLang="en-US" dirty="0"/>
              <a:t>文件</a:t>
            </a:r>
            <a:r>
              <a:rPr lang="en-US" altLang="zh-CN" dirty="0"/>
              <a:t>I/O</a:t>
            </a:r>
            <a:r>
              <a:rPr lang="zh-CN" altLang="en-US" dirty="0"/>
              <a:t>编程、</a:t>
            </a:r>
            <a:r>
              <a:rPr kumimoji="1" lang="zh-CN" altLang="en-US" dirty="0"/>
              <a:t>进程间通信、多线程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Linux</a:t>
            </a:r>
            <a:r>
              <a:rPr lang="zh-CN" altLang="en-US" dirty="0"/>
              <a:t> 串口、网络编程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Linux</a:t>
            </a:r>
            <a:r>
              <a:rPr lang="zh-CN" altLang="en-US" dirty="0"/>
              <a:t> 嵌入式环境搭建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8154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C62EC-3E27-DD45-9967-52833DCC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的引导过程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6CAC9-EA60-2040-B4AF-8237623BE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ea typeface="方正楷体简体" charset="-122"/>
              </a:rPr>
              <a:t>早期的</a:t>
            </a:r>
            <a:r>
              <a:rPr lang="en-US" altLang="zh-CN" dirty="0">
                <a:ea typeface="方正楷体简体" charset="-122"/>
              </a:rPr>
              <a:t>Linux</a:t>
            </a:r>
            <a:r>
              <a:rPr lang="zh-CN" altLang="en-US" dirty="0">
                <a:ea typeface="方正楷体简体" charset="-122"/>
              </a:rPr>
              <a:t>采用</a:t>
            </a:r>
            <a:r>
              <a:rPr lang="en-US" altLang="zh-CN" dirty="0">
                <a:ea typeface="方正楷体简体" charset="-122"/>
              </a:rPr>
              <a:t>LILO</a:t>
            </a:r>
            <a:r>
              <a:rPr lang="zh-CN" altLang="en-US" dirty="0">
                <a:ea typeface="方正楷体简体" charset="-122"/>
              </a:rPr>
              <a:t>等引导程序，现代都被</a:t>
            </a:r>
            <a:r>
              <a:rPr lang="en-US" altLang="zh-CN" dirty="0">
                <a:ea typeface="方正楷体简体" charset="-122"/>
              </a:rPr>
              <a:t>GRUB</a:t>
            </a:r>
            <a:r>
              <a:rPr lang="zh-CN" altLang="en-US" dirty="0">
                <a:ea typeface="方正楷体简体" charset="-122"/>
              </a:rPr>
              <a:t>代替</a:t>
            </a:r>
            <a:endParaRPr lang="en-US" altLang="zh-CN" dirty="0">
              <a:ea typeface="方正楷体简体" charset="-122"/>
            </a:endParaRPr>
          </a:p>
          <a:p>
            <a:pPr marL="0" indent="0">
              <a:buNone/>
            </a:pPr>
            <a:endParaRPr lang="en-US" altLang="zh-CN" dirty="0">
              <a:ea typeface="方正楷体简体" charset="-122"/>
            </a:endParaRPr>
          </a:p>
          <a:p>
            <a:pPr marL="0" indent="0">
              <a:buNone/>
            </a:pPr>
            <a:r>
              <a:rPr lang="en-US" altLang="zh-CN" dirty="0">
                <a:ea typeface="方正楷体简体" charset="-122"/>
              </a:rPr>
              <a:t>GRUB</a:t>
            </a:r>
            <a:r>
              <a:rPr lang="zh-CN" altLang="en-US" dirty="0">
                <a:ea typeface="方正楷体简体" charset="-122"/>
              </a:rPr>
              <a:t>会根据</a:t>
            </a:r>
            <a:r>
              <a:rPr lang="en-US" altLang="zh-CN" dirty="0">
                <a:ea typeface="方正楷体简体" charset="-122"/>
              </a:rPr>
              <a:t>/boot/</a:t>
            </a:r>
            <a:r>
              <a:rPr lang="en-US" altLang="zh-CN" dirty="0" err="1">
                <a:ea typeface="方正楷体简体" charset="-122"/>
              </a:rPr>
              <a:t>grub.conf</a:t>
            </a:r>
            <a:r>
              <a:rPr lang="zh-CN" altLang="en-US" dirty="0">
                <a:ea typeface="方正楷体简体" charset="-122"/>
              </a:rPr>
              <a:t>配置文件中所设置的信息，从</a:t>
            </a:r>
            <a:r>
              <a:rPr lang="en-US" altLang="zh-CN" dirty="0">
                <a:ea typeface="方正楷体简体" charset="-122"/>
              </a:rPr>
              <a:t>/boot/</a:t>
            </a:r>
            <a:r>
              <a:rPr lang="zh-CN" altLang="en-US" dirty="0">
                <a:ea typeface="方正楷体简体" charset="-122"/>
              </a:rPr>
              <a:t>所在的分区上读取</a:t>
            </a:r>
            <a:r>
              <a:rPr lang="en-US" altLang="zh-CN" dirty="0">
                <a:ea typeface="方正楷体简体" charset="-122"/>
              </a:rPr>
              <a:t>Linux</a:t>
            </a:r>
            <a:r>
              <a:rPr lang="zh-CN" altLang="en-US" dirty="0">
                <a:ea typeface="方正楷体简体" charset="-122"/>
              </a:rPr>
              <a:t>内核映像，然后把内核映像加载到内存中并把控制权交给</a:t>
            </a:r>
            <a:r>
              <a:rPr lang="en-US" altLang="zh-CN" dirty="0">
                <a:ea typeface="方正楷体简体" charset="-122"/>
              </a:rPr>
              <a:t>Linux</a:t>
            </a:r>
            <a:r>
              <a:rPr lang="zh-CN" altLang="en-US" dirty="0">
                <a:ea typeface="方正楷体简体" charset="-122"/>
              </a:rPr>
              <a:t>内核。</a:t>
            </a:r>
            <a:r>
              <a:rPr lang="en-US" altLang="zh-CN" dirty="0">
                <a:ea typeface="方正楷体简体" charset="-122"/>
              </a:rPr>
              <a:t>Linux</a:t>
            </a:r>
            <a:r>
              <a:rPr lang="zh-CN" altLang="en-US" dirty="0">
                <a:ea typeface="方正楷体简体" charset="-122"/>
              </a:rPr>
              <a:t>内核获得控制权后，将会继续引导系统。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91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69099-A4F2-4E4B-B664-6C8F06A4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大标宋简体" charset="-122"/>
                <a:ea typeface="方正大标宋简体" charset="-122"/>
              </a:rPr>
              <a:t>GRUB</a:t>
            </a:r>
            <a:r>
              <a:rPr lang="zh-CN" altLang="en-US" dirty="0">
                <a:latin typeface="方正大标宋简体" charset="-122"/>
                <a:ea typeface="方正大标宋简体" charset="-122"/>
              </a:rPr>
              <a:t>配置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B93AA-66BB-494F-B3D1-C323DBC6D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ea typeface="方正楷体简体" charset="-122"/>
              </a:rPr>
              <a:t>GRUB</a:t>
            </a:r>
            <a:r>
              <a:rPr lang="zh-CN" altLang="en-US" sz="2400" dirty="0">
                <a:ea typeface="方正楷体简体" charset="-122"/>
              </a:rPr>
              <a:t>的配置主要通过修改</a:t>
            </a:r>
            <a:r>
              <a:rPr lang="en-US" altLang="zh-CN" sz="2400" dirty="0">
                <a:ea typeface="方正楷体简体" charset="-122"/>
              </a:rPr>
              <a:t>/boot/grub/</a:t>
            </a:r>
            <a:r>
              <a:rPr lang="zh-CN" altLang="en-US" sz="2400" dirty="0">
                <a:ea typeface="方正楷体简体" charset="-122"/>
              </a:rPr>
              <a:t>目录下的</a:t>
            </a:r>
            <a:r>
              <a:rPr lang="en-US" altLang="zh-CN" sz="2400" dirty="0" err="1">
                <a:ea typeface="方正楷体简体" charset="-122"/>
              </a:rPr>
              <a:t>grub.conf</a:t>
            </a:r>
            <a:r>
              <a:rPr lang="zh-CN" altLang="en-US" sz="2400" dirty="0">
                <a:ea typeface="方正楷体简体" charset="-122"/>
              </a:rPr>
              <a:t>文件来完成，</a:t>
            </a:r>
            <a:endParaRPr lang="en-US" altLang="zh-CN" sz="2400" dirty="0">
              <a:ea typeface="方正楷体简体" charset="-122"/>
            </a:endParaRPr>
          </a:p>
          <a:p>
            <a:pPr marL="0" indent="0">
              <a:buNone/>
            </a:pPr>
            <a:r>
              <a:rPr lang="zh-CN" altLang="en-US" sz="2400" dirty="0">
                <a:ea typeface="方正楷体简体" charset="-122"/>
              </a:rPr>
              <a:t>用户可以通过</a:t>
            </a:r>
            <a:r>
              <a:rPr lang="en-US" altLang="zh-CN" sz="2400" dirty="0">
                <a:ea typeface="方正楷体简体" charset="-122"/>
              </a:rPr>
              <a:t>vim</a:t>
            </a:r>
            <a:r>
              <a:rPr lang="zh-CN" altLang="en-US" sz="2400" dirty="0">
                <a:ea typeface="方正楷体简体" charset="-122"/>
              </a:rPr>
              <a:t>打开该文件进行编辑：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ea typeface="方正楷体简体" charset="-122"/>
              </a:rPr>
              <a:t>default</a:t>
            </a:r>
            <a:r>
              <a:rPr lang="zh-CN" altLang="en-US" sz="2400" dirty="0">
                <a:ea typeface="方正楷体简体" charset="-122"/>
              </a:rPr>
              <a:t>选项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ea typeface="方正楷体简体" charset="-122"/>
              </a:rPr>
              <a:t>timeout</a:t>
            </a:r>
            <a:r>
              <a:rPr lang="zh-CN" altLang="en-US" sz="2400" dirty="0">
                <a:ea typeface="方正楷体简体" charset="-122"/>
              </a:rPr>
              <a:t>选项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err="1">
                <a:ea typeface="方正楷体简体" charset="-122"/>
              </a:rPr>
              <a:t>splashimage</a:t>
            </a:r>
            <a:r>
              <a:rPr lang="zh-CN" altLang="en-US" sz="2400" dirty="0">
                <a:ea typeface="方正楷体简体" charset="-122"/>
              </a:rPr>
              <a:t>选项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err="1">
                <a:ea typeface="方正楷体简体" charset="-122"/>
              </a:rPr>
              <a:t>hiddenmenu</a:t>
            </a:r>
            <a:r>
              <a:rPr lang="zh-CN" altLang="en-US" sz="2400" dirty="0">
                <a:ea typeface="方正楷体简体" charset="-122"/>
              </a:rPr>
              <a:t>选项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ea typeface="方正楷体简体" charset="-122"/>
              </a:rPr>
              <a:t>title</a:t>
            </a:r>
            <a:r>
              <a:rPr lang="zh-CN" altLang="en-US" sz="2400" dirty="0">
                <a:ea typeface="方正楷体简体" charset="-122"/>
              </a:rPr>
              <a:t>选项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ea typeface="方正楷体简体" charset="-122"/>
              </a:rPr>
              <a:t>root </a:t>
            </a:r>
            <a:r>
              <a:rPr lang="zh-CN" altLang="en-US" sz="2400" dirty="0">
                <a:ea typeface="方正楷体简体" charset="-122"/>
              </a:rPr>
              <a:t>（</a:t>
            </a:r>
            <a:r>
              <a:rPr lang="en-US" altLang="zh-CN" sz="2400" dirty="0" err="1">
                <a:ea typeface="方正楷体简体" charset="-122"/>
              </a:rPr>
              <a:t>sdx,y</a:t>
            </a:r>
            <a:r>
              <a:rPr lang="zh-CN" altLang="en-US" sz="2400" dirty="0">
                <a:ea typeface="方正楷体简体" charset="-122"/>
              </a:rPr>
              <a:t>）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ea typeface="方正楷体简体" charset="-122"/>
              </a:rPr>
              <a:t>kernel</a:t>
            </a:r>
            <a:r>
              <a:rPr lang="zh-CN" altLang="en-US" sz="2400" dirty="0">
                <a:ea typeface="方正楷体简体" charset="-122"/>
              </a:rPr>
              <a:t>选项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634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02A96-7DC1-4946-BB22-8B1D6873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系统初始化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4B0BCE-C88B-1347-A63F-C3271EF86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</a:t>
            </a:r>
            <a:r>
              <a:rPr lang="zh-CN" altLang="en-US" sz="2000" dirty="0"/>
              <a:t>  </a:t>
            </a:r>
            <a:r>
              <a:rPr lang="en-US" altLang="zh-CN" sz="2000" dirty="0"/>
              <a:t>Linux </a:t>
            </a:r>
            <a:r>
              <a:rPr lang="zh-CN" altLang="en-US" sz="2000" dirty="0"/>
              <a:t>内核装入之后，</a:t>
            </a:r>
            <a:r>
              <a:rPr lang="en-US" altLang="zh-CN" sz="2000" dirty="0"/>
              <a:t>Linux </a:t>
            </a:r>
            <a:r>
              <a:rPr lang="zh-CN" altLang="en-US" sz="2000" dirty="0"/>
              <a:t>内核进行硬件和设备驱动程序的初始化，然后运行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b="1" dirty="0"/>
              <a:t>   </a:t>
            </a:r>
            <a:r>
              <a:rPr lang="en-US" altLang="zh-CN" sz="2000" b="1" dirty="0" err="1"/>
              <a:t>init</a:t>
            </a:r>
            <a:r>
              <a:rPr lang="zh-CN" altLang="en-US" sz="2000" b="1" dirty="0"/>
              <a:t>是 </a:t>
            </a:r>
            <a:r>
              <a:rPr lang="en-US" altLang="zh-CN" sz="2000" b="1" dirty="0"/>
              <a:t>Linux </a:t>
            </a:r>
            <a:r>
              <a:rPr lang="zh-CN" altLang="en-US" sz="2000" b="1" dirty="0"/>
              <a:t>内核启动的第一个用户级进程，其进程标识号始终为 </a:t>
            </a:r>
            <a:r>
              <a:rPr lang="en-US" altLang="zh-CN" sz="2000" b="1" dirty="0"/>
              <a:t>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dirty="0"/>
              <a:t>   </a:t>
            </a:r>
            <a:r>
              <a:rPr lang="en-US" altLang="zh-CN" sz="2000" dirty="0" err="1"/>
              <a:t>init</a:t>
            </a:r>
            <a:r>
              <a:rPr lang="zh-CN" altLang="en-US" sz="2000" dirty="0"/>
              <a:t>在引导和关机过程中扮演重要角色。</a:t>
            </a:r>
            <a:r>
              <a:rPr lang="en-US" altLang="zh-CN" sz="2000" dirty="0"/>
              <a:t>Linux </a:t>
            </a:r>
            <a:r>
              <a:rPr lang="zh-CN" altLang="en-US" sz="2000" dirty="0"/>
              <a:t>内核进行的初始化工作可大体描述如下：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ea typeface="方正楷体简体" charset="-122"/>
              </a:rPr>
              <a:t>内核映像首先会检测系统中的硬件设备，包括内存、</a:t>
            </a:r>
            <a:r>
              <a:rPr lang="en-US" altLang="zh-CN" sz="2000" dirty="0">
                <a:ea typeface="方正楷体简体" charset="-122"/>
              </a:rPr>
              <a:t>CPU</a:t>
            </a:r>
            <a:r>
              <a:rPr lang="zh-CN" altLang="en-US" sz="2000" dirty="0">
                <a:ea typeface="方正楷体简体" charset="-122"/>
              </a:rPr>
              <a:t>、硬盘等，对这些设备进行初始化并配置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ea typeface="方正楷体简体" charset="-122"/>
              </a:rPr>
              <a:t>内核映像是经过压缩的，接下来它要对自身进行解压，同时加载必要的设备驱动。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ea typeface="方正楷体简体" charset="-122"/>
              </a:rPr>
              <a:t>初始化与文件系统相关的虚拟设备，如</a:t>
            </a:r>
            <a:r>
              <a:rPr lang="en-US" altLang="zh-CN" sz="2000" dirty="0">
                <a:ea typeface="方正楷体简体" charset="-122"/>
              </a:rPr>
              <a:t>LVM</a:t>
            </a:r>
            <a:r>
              <a:rPr lang="zh-CN" altLang="en-US" sz="2000" dirty="0">
                <a:ea typeface="方正楷体简体" charset="-122"/>
              </a:rPr>
              <a:t>或者软件</a:t>
            </a:r>
            <a:r>
              <a:rPr lang="en-US" altLang="zh-CN" sz="2000" dirty="0">
                <a:ea typeface="方正楷体简体" charset="-122"/>
              </a:rPr>
              <a:t>RAID</a:t>
            </a:r>
            <a:r>
              <a:rPr lang="zh-CN" altLang="en-US" sz="2000" dirty="0">
                <a:ea typeface="方正楷体简体" charset="-122"/>
              </a:rPr>
              <a:t>等。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ea typeface="方正楷体简体" charset="-122"/>
              </a:rPr>
              <a:t>装载根文件系统（</a:t>
            </a:r>
            <a:r>
              <a:rPr lang="en-US" altLang="zh-CN" sz="2000" dirty="0">
                <a:ea typeface="方正楷体简体" charset="-122"/>
              </a:rPr>
              <a:t>/</a:t>
            </a:r>
            <a:r>
              <a:rPr lang="zh-CN" altLang="en-US" sz="2000" dirty="0">
                <a:ea typeface="方正楷体简体" charset="-122"/>
              </a:rPr>
              <a:t>），把根文件系统挂载到根目录下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ea typeface="方正楷体简体" charset="-122"/>
              </a:rPr>
              <a:t>完成引导后，</a:t>
            </a:r>
            <a:r>
              <a:rPr lang="en-US" altLang="zh-CN" sz="2000" dirty="0">
                <a:ea typeface="方正楷体简体" charset="-122"/>
              </a:rPr>
              <a:t>Linux</a:t>
            </a:r>
            <a:r>
              <a:rPr lang="zh-CN" altLang="en-US" sz="2000" dirty="0">
                <a:ea typeface="方正楷体简体" charset="-122"/>
              </a:rPr>
              <a:t>内核会在其进程空间内加载</a:t>
            </a:r>
            <a:r>
              <a:rPr lang="en-US" altLang="zh-CN" sz="2000" dirty="0" err="1">
                <a:ea typeface="方正楷体简体" charset="-122"/>
              </a:rPr>
              <a:t>init</a:t>
            </a:r>
            <a:r>
              <a:rPr lang="zh-CN" altLang="en-US" sz="2000" dirty="0">
                <a:ea typeface="方正楷体简体" charset="-122"/>
              </a:rPr>
              <a:t>程序，并把控制器交</a:t>
            </a:r>
            <a:r>
              <a:rPr lang="zh-CN" altLang="en-US" sz="2000" dirty="0">
                <a:solidFill>
                  <a:srgbClr val="000000"/>
                </a:solidFill>
                <a:ea typeface="方正楷体简体" charset="-122"/>
              </a:rPr>
              <a:t>给</a:t>
            </a:r>
            <a:r>
              <a:rPr lang="en-US" altLang="zh-CN" sz="2000" dirty="0" err="1">
                <a:solidFill>
                  <a:srgbClr val="000000"/>
                </a:solidFill>
                <a:ea typeface="方正楷体简体" charset="-122"/>
              </a:rPr>
              <a:t>init</a:t>
            </a:r>
            <a:r>
              <a:rPr lang="zh-CN" altLang="en-US" sz="2000" dirty="0">
                <a:solidFill>
                  <a:srgbClr val="000000"/>
                </a:solidFill>
                <a:ea typeface="方正楷体简体" charset="-122"/>
              </a:rPr>
              <a:t>进程，由</a:t>
            </a:r>
            <a:r>
              <a:rPr lang="en-US" altLang="zh-CN" sz="2000" dirty="0" err="1">
                <a:solidFill>
                  <a:srgbClr val="000000"/>
                </a:solidFill>
                <a:ea typeface="方正楷体简体" charset="-122"/>
              </a:rPr>
              <a:t>init</a:t>
            </a:r>
            <a:r>
              <a:rPr lang="zh-CN" altLang="en-US" sz="2000" dirty="0">
                <a:solidFill>
                  <a:srgbClr val="000000"/>
                </a:solidFill>
                <a:ea typeface="方正楷体简体" charset="-122"/>
              </a:rPr>
              <a:t>进程继续完成接下来</a:t>
            </a:r>
            <a:r>
              <a:rPr lang="zh-CN" altLang="en-US" sz="2000" dirty="0">
                <a:ea typeface="方正楷体简体" charset="-122"/>
              </a:rPr>
              <a:t>的系统引导工作</a:t>
            </a:r>
          </a:p>
        </p:txBody>
      </p:sp>
    </p:spTree>
    <p:extLst>
      <p:ext uri="{BB962C8B-B14F-4D97-AF65-F5344CB8AC3E}">
        <p14:creationId xmlns:p14="http://schemas.microsoft.com/office/powerpoint/2010/main" val="3042075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6ED40-5E99-FA4B-9D5F-61C1E8E7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init</a:t>
            </a:r>
            <a:r>
              <a:rPr kumimoji="1" lang="zh-CN" altLang="en-US" dirty="0"/>
              <a:t>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DEB833-E4DE-8E4A-8222-4224E0A89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初始化进程开始执行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sbin</a:t>
            </a:r>
            <a:r>
              <a:rPr kumimoji="1" lang="en-US" altLang="zh-CN" dirty="0"/>
              <a:t> /</a:t>
            </a:r>
            <a:r>
              <a:rPr kumimoji="1" lang="en-US" altLang="zh-CN" dirty="0" err="1"/>
              <a:t>init</a:t>
            </a:r>
            <a:r>
              <a:rPr kumimoji="1" lang="zh-CN" altLang="en-US" dirty="0"/>
              <a:t>之后，系统内核就不再对程序进行直接控制了。之后系统内核的作用主要是给进程提供系统调用，以及提供异步中断事件的处理。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多任务机制已经建立起来，并开始处理多个用户的登录和</a:t>
            </a:r>
            <a:r>
              <a:rPr kumimoji="1" lang="en-US" altLang="zh-CN" dirty="0"/>
              <a:t>fork( )</a:t>
            </a:r>
            <a:r>
              <a:rPr kumimoji="1" lang="zh-CN" altLang="en-US" dirty="0"/>
              <a:t>创建的进程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一般，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init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进程要启动一些重要的后台守护进程。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61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C2E75-1E39-E74D-AEB6-AD340FB2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运行级别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B76F0-6D29-9F4E-ABEB-1EDC56CCA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许多程序需要开机启动。它们在</a:t>
            </a:r>
            <a:r>
              <a:rPr lang="en-US" altLang="zh-CN" dirty="0"/>
              <a:t>Windows</a:t>
            </a:r>
            <a:r>
              <a:rPr lang="zh-CN" altLang="en-US" dirty="0"/>
              <a:t>叫做</a:t>
            </a:r>
            <a:r>
              <a:rPr lang="en-US" altLang="zh-CN" dirty="0"/>
              <a:t>"</a:t>
            </a:r>
            <a:r>
              <a:rPr lang="zh-CN" altLang="en-US" dirty="0"/>
              <a:t>服务</a:t>
            </a:r>
            <a:r>
              <a:rPr lang="en-US" altLang="zh-CN" dirty="0"/>
              <a:t>"</a:t>
            </a:r>
            <a:r>
              <a:rPr lang="zh-CN" altLang="en-US" dirty="0"/>
              <a:t>（</a:t>
            </a:r>
            <a:r>
              <a:rPr lang="en-US" altLang="zh-CN" dirty="0"/>
              <a:t>service</a:t>
            </a:r>
            <a:r>
              <a:rPr lang="zh-CN" altLang="en-US" dirty="0"/>
              <a:t>），在</a:t>
            </a:r>
            <a:r>
              <a:rPr lang="en-US" altLang="zh-CN" dirty="0"/>
              <a:t>Linux</a:t>
            </a:r>
            <a:r>
              <a:rPr lang="zh-CN" altLang="en-US" dirty="0"/>
              <a:t>就叫做</a:t>
            </a:r>
            <a:r>
              <a:rPr lang="en-US" altLang="zh-CN" dirty="0"/>
              <a:t>"</a:t>
            </a:r>
            <a:r>
              <a:rPr lang="zh-CN" altLang="en-US" u="sng" dirty="0">
                <a:hlinkClick r:id="rId2"/>
              </a:rPr>
              <a:t>守护进程</a:t>
            </a:r>
            <a:r>
              <a:rPr lang="en-US" altLang="zh-CN" dirty="0"/>
              <a:t>"</a:t>
            </a:r>
            <a:r>
              <a:rPr lang="zh-CN" altLang="en-US" dirty="0"/>
              <a:t>（</a:t>
            </a:r>
            <a:r>
              <a:rPr lang="en-US" altLang="zh-CN" dirty="0"/>
              <a:t>daemon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init</a:t>
            </a:r>
            <a:r>
              <a:rPr lang="zh-CN" altLang="en-US" dirty="0"/>
              <a:t>进程的一大任务，就是去运行这些开机启动的程序。但是，不同的场合需要启动不同的程序，比如用作服务器时，需要启动</a:t>
            </a:r>
            <a:r>
              <a:rPr lang="en-US" altLang="zh-CN" dirty="0"/>
              <a:t>Apache</a:t>
            </a:r>
            <a:r>
              <a:rPr lang="zh-CN" altLang="en-US" dirty="0"/>
              <a:t>，用作桌面就不需要。</a:t>
            </a:r>
            <a:r>
              <a:rPr lang="en-US" altLang="zh-CN" dirty="0"/>
              <a:t>Linux</a:t>
            </a:r>
            <a:r>
              <a:rPr lang="zh-CN" altLang="en-US" dirty="0"/>
              <a:t>允许为不同的场合，分配不同的开机启动程序，这就叫做</a:t>
            </a:r>
            <a:r>
              <a:rPr lang="en-US" altLang="zh-CN" dirty="0"/>
              <a:t>"</a:t>
            </a:r>
            <a:r>
              <a:rPr lang="zh-CN" altLang="en-US" u="sng" dirty="0">
                <a:hlinkClick r:id="rId3"/>
              </a:rPr>
              <a:t>运行级别</a:t>
            </a:r>
            <a:r>
              <a:rPr lang="en-US" altLang="zh-CN" dirty="0"/>
              <a:t>"</a:t>
            </a:r>
            <a:r>
              <a:rPr lang="zh-CN" altLang="en-US" dirty="0"/>
              <a:t>（</a:t>
            </a:r>
            <a:r>
              <a:rPr lang="en-US" altLang="zh-CN" dirty="0" err="1"/>
              <a:t>runlevel</a:t>
            </a:r>
            <a:r>
              <a:rPr lang="zh-CN" altLang="en-US" dirty="0"/>
              <a:t>）。也就是说，启动时根据</a:t>
            </a:r>
            <a:r>
              <a:rPr lang="en-US" altLang="zh-CN" dirty="0"/>
              <a:t>"</a:t>
            </a:r>
            <a:r>
              <a:rPr lang="zh-CN" altLang="en-US" dirty="0"/>
              <a:t>运行级别</a:t>
            </a:r>
            <a:r>
              <a:rPr lang="en-US" altLang="zh-CN" dirty="0"/>
              <a:t>"</a:t>
            </a:r>
            <a:r>
              <a:rPr lang="zh-CN" altLang="en-US" dirty="0"/>
              <a:t>，确定要运行哪些程序。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268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012E0-71E8-0546-B93F-23ACB2B5A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运行级别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9D6B0C-5494-324B-B37C-21717E3C6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Linux</a:t>
            </a:r>
            <a:r>
              <a:rPr lang="zh-CN" altLang="en-US" dirty="0"/>
              <a:t>预置七种运行级别（</a:t>
            </a:r>
            <a:r>
              <a:rPr lang="en-US" altLang="zh-CN" dirty="0"/>
              <a:t>0-6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一般来说，</a:t>
            </a:r>
            <a:r>
              <a:rPr lang="en-US" altLang="zh-CN" dirty="0"/>
              <a:t>0</a:t>
            </a:r>
            <a:r>
              <a:rPr lang="zh-CN" altLang="en-US" dirty="0"/>
              <a:t>是关机，</a:t>
            </a:r>
            <a:r>
              <a:rPr lang="en-US" altLang="zh-CN" dirty="0"/>
              <a:t>1</a:t>
            </a:r>
            <a:r>
              <a:rPr lang="zh-CN" altLang="en-US" dirty="0"/>
              <a:t>是单用户模式（也就是维护模式），</a:t>
            </a:r>
            <a:r>
              <a:rPr lang="en-US" altLang="zh-CN" dirty="0"/>
              <a:t>6</a:t>
            </a:r>
            <a:r>
              <a:rPr lang="zh-CN" altLang="en-US" dirty="0"/>
              <a:t>是重启。运行级别</a:t>
            </a:r>
            <a:r>
              <a:rPr lang="en-US" altLang="zh-CN" dirty="0"/>
              <a:t>2-5</a:t>
            </a:r>
            <a:r>
              <a:rPr lang="zh-CN" altLang="en-US" dirty="0"/>
              <a:t>，各个发行版不太一样，对于</a:t>
            </a:r>
            <a:r>
              <a:rPr lang="en-US" altLang="zh-CN" dirty="0"/>
              <a:t>Debian</a:t>
            </a:r>
            <a:r>
              <a:rPr lang="zh-CN" altLang="en-US" dirty="0"/>
              <a:t>来说，都是同样的多用户模式（也就是正常模式）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436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25E3E-8397-A440-92CA-87CA1A72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开机脚本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1AC01A-61BD-FB4B-AA40-5F718B009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init</a:t>
            </a:r>
            <a:r>
              <a:rPr lang="zh-CN" altLang="en-US" dirty="0"/>
              <a:t>进程首先读取文件 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inittab</a:t>
            </a:r>
            <a:r>
              <a:rPr lang="zh-CN" altLang="en-US" dirty="0"/>
              <a:t>，它是运行级别的设置文件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每个运行级别在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zh-CN" altLang="en-US" dirty="0"/>
              <a:t>目录下面，都有一个对应的子目录，指定要加载的程序，通常叫做</a:t>
            </a:r>
            <a:r>
              <a:rPr lang="zh-CN" altLang="en-US" b="1" dirty="0"/>
              <a:t>开机脚本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/rc0.d </a:t>
            </a:r>
            <a:r>
              <a:rPr lang="zh-CN" altLang="en-US" dirty="0"/>
              <a:t>　　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/rc1.d </a:t>
            </a:r>
            <a:r>
              <a:rPr lang="zh-CN" altLang="en-US" dirty="0"/>
              <a:t>　　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/rc2.d </a:t>
            </a:r>
            <a:r>
              <a:rPr lang="zh-CN" altLang="en-US" dirty="0"/>
              <a:t>　　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/rc3.d </a:t>
            </a:r>
            <a:r>
              <a:rPr lang="zh-CN" altLang="en-US" dirty="0"/>
              <a:t>　　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/rc4.d </a:t>
            </a:r>
            <a:r>
              <a:rPr lang="zh-CN" altLang="en-US" dirty="0"/>
              <a:t>　　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/rc5.d </a:t>
            </a:r>
            <a:r>
              <a:rPr lang="zh-CN" altLang="en-US" dirty="0"/>
              <a:t>　　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/rc6.d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上面目录名中的</a:t>
            </a:r>
            <a:r>
              <a:rPr lang="en-US" altLang="zh-CN" dirty="0"/>
              <a:t>"</a:t>
            </a:r>
            <a:r>
              <a:rPr lang="en-US" altLang="zh-CN" dirty="0" err="1"/>
              <a:t>rc</a:t>
            </a:r>
            <a:r>
              <a:rPr lang="en-US" altLang="zh-CN" dirty="0"/>
              <a:t>"</a:t>
            </a:r>
            <a:r>
              <a:rPr lang="zh-CN" altLang="en-US" dirty="0"/>
              <a:t>，表示</a:t>
            </a:r>
            <a:r>
              <a:rPr lang="en-US" altLang="zh-CN" dirty="0"/>
              <a:t>run command</a:t>
            </a:r>
            <a:r>
              <a:rPr lang="zh-CN" altLang="en-US" dirty="0"/>
              <a:t>（运行程序），最后的</a:t>
            </a:r>
            <a:r>
              <a:rPr lang="en-US" altLang="zh-CN" dirty="0"/>
              <a:t>d</a:t>
            </a:r>
            <a:r>
              <a:rPr lang="zh-CN" altLang="en-US" dirty="0"/>
              <a:t>表示</a:t>
            </a:r>
            <a:r>
              <a:rPr lang="en-US" altLang="zh-CN" dirty="0"/>
              <a:t>directory</a:t>
            </a:r>
            <a:r>
              <a:rPr lang="zh-CN" altLang="en-US" dirty="0"/>
              <a:t>（目录）</a:t>
            </a:r>
            <a:endParaRPr lang="en-US" altLang="zh-CN" b="1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900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27BE7-A72B-8E4E-9BD8-1F199D87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开机脚本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549436-EF87-1149-8418-8144B16A8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/rc2.d </a:t>
            </a:r>
            <a:r>
              <a:rPr lang="zh-CN" altLang="en-US" dirty="0"/>
              <a:t>目录中到底指定了哪些程序？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kumimoji="1" lang="zh-CN" altLang="en-US" dirty="0"/>
              <a:t>都是一些软连接，指向</a:t>
            </a:r>
            <a:r>
              <a:rPr kumimoji="1" lang="en-US" altLang="zh-CN" dirty="0" err="1"/>
              <a:t>init.d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zh-CN" altLang="en-US" dirty="0"/>
              <a:t>都有一些规律，</a:t>
            </a:r>
            <a:endParaRPr kumimoji="1" lang="en-US" altLang="zh-CN" dirty="0"/>
          </a:p>
          <a:p>
            <a:pPr marL="457200" lvl="1" indent="0">
              <a:buNone/>
            </a:pPr>
            <a:r>
              <a:rPr lang="zh-CN" altLang="en-US" dirty="0"/>
              <a:t>字母</a:t>
            </a:r>
            <a:r>
              <a:rPr lang="en-US" altLang="zh-CN" dirty="0"/>
              <a:t>S+</a:t>
            </a:r>
            <a:r>
              <a:rPr lang="zh-CN" altLang="en-US" dirty="0"/>
              <a:t>两位数字</a:t>
            </a:r>
            <a:r>
              <a:rPr lang="en-US" altLang="zh-CN" dirty="0"/>
              <a:t>+</a:t>
            </a:r>
            <a:r>
              <a:rPr lang="zh-CN" altLang="en-US" dirty="0"/>
              <a:t>程序名，</a:t>
            </a:r>
            <a:r>
              <a:rPr lang="en-US" altLang="zh-CN" dirty="0"/>
              <a:t>S</a:t>
            </a:r>
            <a:r>
              <a:rPr lang="zh-CN" altLang="en-US" dirty="0"/>
              <a:t>表示</a:t>
            </a:r>
            <a:r>
              <a:rPr lang="en-US" altLang="zh-CN" dirty="0"/>
              <a:t>Start</a:t>
            </a:r>
          </a:p>
          <a:p>
            <a:pPr marL="457200" lvl="1" indent="0">
              <a:buNone/>
            </a:pPr>
            <a:r>
              <a:rPr lang="zh-CN" altLang="en-US" dirty="0"/>
              <a:t>字母</a:t>
            </a:r>
            <a:r>
              <a:rPr lang="en-US" altLang="zh-CN" dirty="0"/>
              <a:t>S+</a:t>
            </a:r>
            <a:r>
              <a:rPr lang="zh-CN" altLang="en-US" dirty="0"/>
              <a:t>两位数字</a:t>
            </a:r>
            <a:r>
              <a:rPr lang="en-US" altLang="zh-CN" dirty="0"/>
              <a:t>+</a:t>
            </a:r>
            <a:r>
              <a:rPr lang="zh-CN" altLang="en-US" dirty="0"/>
              <a:t>程序名，</a:t>
            </a:r>
            <a:r>
              <a:rPr lang="en-US" altLang="zh-CN" dirty="0"/>
              <a:t>K</a:t>
            </a:r>
            <a:r>
              <a:rPr lang="zh-CN" altLang="en-US" dirty="0"/>
              <a:t>表示</a:t>
            </a:r>
            <a:r>
              <a:rPr lang="en-US" altLang="zh-CN" dirty="0"/>
              <a:t>Kill</a:t>
            </a:r>
          </a:p>
          <a:p>
            <a:pPr marL="457200" lvl="1" indent="0">
              <a:buNone/>
            </a:pPr>
            <a:r>
              <a:rPr lang="zh-CN" altLang="en-US" b="1" dirty="0"/>
              <a:t>后面的两位数字表示处理顺序，数字越小越早处理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9712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1BAE0-E1F5-744F-9014-FE02B9AD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开机脚本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EB117B3-6F8A-3042-AAE4-DECBC0829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290" y="1876097"/>
            <a:ext cx="7281260" cy="400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85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E6DED-A5AB-E045-A7C1-7DFABA54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init.d</a:t>
            </a:r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1B6372-87A8-F340-BD42-A88E25F46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七种预设的</a:t>
            </a:r>
            <a:r>
              <a:rPr lang="en-US" altLang="zh-CN" dirty="0"/>
              <a:t>"</a:t>
            </a:r>
            <a:r>
              <a:rPr lang="zh-CN" altLang="en-US" dirty="0"/>
              <a:t>运行级别</a:t>
            </a:r>
            <a:r>
              <a:rPr lang="en-US" altLang="zh-CN" dirty="0"/>
              <a:t>"</a:t>
            </a:r>
            <a:r>
              <a:rPr lang="zh-CN" altLang="en-US" dirty="0"/>
              <a:t>各自有一个目录，存放需要开机启动的程序。不难想到，如果多个</a:t>
            </a:r>
            <a:r>
              <a:rPr lang="en-US" altLang="zh-CN" dirty="0"/>
              <a:t>"</a:t>
            </a:r>
            <a:r>
              <a:rPr lang="zh-CN" altLang="en-US" dirty="0"/>
              <a:t>运行级别</a:t>
            </a:r>
            <a:r>
              <a:rPr lang="en-US" altLang="zh-CN" dirty="0"/>
              <a:t>"</a:t>
            </a:r>
            <a:r>
              <a:rPr lang="zh-CN" altLang="en-US" dirty="0"/>
              <a:t>需要启动同一个程序，那么这个程序的启动脚本，就会在每一个目录里都有一个拷贝。这样会造成管理上的困扰：如果要修改启动脚本，岂不是每个目录都要改一遍？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Linux</a:t>
            </a:r>
            <a:r>
              <a:rPr lang="zh-CN" altLang="en-US" dirty="0"/>
              <a:t>的解决办法，就是七个 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rcN.d</a:t>
            </a:r>
            <a:r>
              <a:rPr lang="en-US" altLang="zh-CN" dirty="0"/>
              <a:t> </a:t>
            </a:r>
            <a:r>
              <a:rPr lang="zh-CN" altLang="en-US" dirty="0"/>
              <a:t>目录里列出的程序，都设为链接文件，指向另外一个目录 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init.d</a:t>
            </a:r>
            <a:r>
              <a:rPr lang="en-US" altLang="zh-CN" dirty="0"/>
              <a:t> </a:t>
            </a:r>
            <a:r>
              <a:rPr lang="zh-CN" altLang="en-US" dirty="0"/>
              <a:t>，真正的启动脚本都统一放在这个目录中。</a:t>
            </a:r>
            <a:r>
              <a:rPr lang="en-US" altLang="zh-CN" dirty="0" err="1"/>
              <a:t>init</a:t>
            </a:r>
            <a:r>
              <a:rPr lang="zh-CN" altLang="en-US" dirty="0"/>
              <a:t>进程逐一加载开机启动程序，其实就是运行这个目录里的启动脚本。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986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39282-9774-2D42-A720-B0DD46E0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Linux</a:t>
            </a:r>
            <a:r>
              <a:rPr kumimoji="1" lang="zh-CN" altLang="en-US" dirty="0"/>
              <a:t>的启动过程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E79EC0-9967-5C4A-A300-53E98490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en-US" altLang="zh-CN" dirty="0"/>
              <a:t>x86</a:t>
            </a:r>
            <a:r>
              <a:rPr kumimoji="1" lang="zh-CN" altLang="en-US" dirty="0"/>
              <a:t> </a:t>
            </a:r>
            <a:r>
              <a:rPr kumimoji="1" lang="en-US" altLang="zh-CN" dirty="0"/>
              <a:t>PC</a:t>
            </a:r>
            <a:r>
              <a:rPr kumimoji="1" lang="zh-CN" altLang="en-US" dirty="0"/>
              <a:t> 启动过程（重点讲）</a:t>
            </a: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r>
              <a:rPr kumimoji="1" lang="en-US" altLang="zh-CN" dirty="0"/>
              <a:t>Arm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 启动过程</a:t>
            </a:r>
            <a:r>
              <a:rPr kumimoji="1" lang="zh-CN" altLang="en-US"/>
              <a:t>（了解一下）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3202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2E53D-F3C8-B04F-9204-3608FE0A2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init.d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B98A6EB-2FEB-484D-933C-C4FADC168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4924"/>
            <a:ext cx="8545129" cy="354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18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209D7-E025-574E-A9F7-F4FB0CFB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用户登录</a:t>
            </a:r>
            <a:endParaRPr kumimoji="1" lang="zh-CN" altLang="en-US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88C8E6DA-759A-4A89-9F9E-4EB11C93DA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9053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3230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08867-C577-6345-9A37-5866778A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用户登录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1C0A89-5FB1-EC49-B70C-67FC3EE9C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命令行登录：</a:t>
            </a:r>
            <a:r>
              <a:rPr lang="en-US" altLang="zh-CN" sz="2400" dirty="0" err="1"/>
              <a:t>init</a:t>
            </a:r>
            <a:r>
              <a:rPr lang="zh-CN" altLang="en-US" sz="2400" dirty="0"/>
              <a:t>进程调用</a:t>
            </a:r>
            <a:r>
              <a:rPr lang="en-US" altLang="zh-CN" sz="2400" dirty="0" err="1"/>
              <a:t>getty</a:t>
            </a:r>
            <a:r>
              <a:rPr lang="zh-CN" altLang="en-US" sz="2400" dirty="0"/>
              <a:t>程序（意为</a:t>
            </a:r>
            <a:r>
              <a:rPr lang="en-US" altLang="zh-CN" sz="2400" dirty="0"/>
              <a:t>get teletype</a:t>
            </a:r>
            <a:r>
              <a:rPr lang="zh-CN" altLang="en-US" sz="2400" dirty="0"/>
              <a:t>），让用户输入用户名和密码。输入完成后，再调用</a:t>
            </a:r>
            <a:r>
              <a:rPr lang="en-US" altLang="zh-CN" sz="2400" dirty="0"/>
              <a:t>login</a:t>
            </a:r>
            <a:r>
              <a:rPr lang="zh-CN" altLang="en-US" sz="2400" dirty="0"/>
              <a:t>程序，核对密码（</a:t>
            </a:r>
            <a:r>
              <a:rPr lang="en-US" altLang="zh-CN" sz="2400" dirty="0"/>
              <a:t>Debian</a:t>
            </a:r>
            <a:r>
              <a:rPr lang="zh-CN" altLang="en-US" sz="2400" dirty="0"/>
              <a:t>还会再多运行一个身份核对程序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pam.d</a:t>
            </a:r>
            <a:r>
              <a:rPr lang="en-US" altLang="zh-CN" sz="2400" dirty="0"/>
              <a:t>/login</a:t>
            </a:r>
            <a:r>
              <a:rPr lang="zh-CN" altLang="en-US" sz="2400" dirty="0"/>
              <a:t>）。如果密码正确，就从文件 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/passwd </a:t>
            </a:r>
            <a:r>
              <a:rPr lang="zh-CN" altLang="en-US" sz="2400" dirty="0"/>
              <a:t>读取该用户指定的</a:t>
            </a:r>
            <a:r>
              <a:rPr lang="en-US" altLang="zh-CN" sz="2400" dirty="0"/>
              <a:t>shell</a:t>
            </a:r>
            <a:r>
              <a:rPr lang="zh-CN" altLang="en-US" sz="2400" dirty="0"/>
              <a:t>，然后启动这个</a:t>
            </a:r>
            <a:r>
              <a:rPr lang="en-US" altLang="zh-CN" sz="2400" dirty="0"/>
              <a:t>shell</a:t>
            </a:r>
          </a:p>
          <a:p>
            <a:pPr marL="514350" indent="-514350">
              <a:buFont typeface="+mj-lt"/>
              <a:buAutoNum type="arabicPeriod"/>
            </a:pPr>
            <a:endParaRPr lang="zh-CN" alt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err="1"/>
              <a:t>ssh</a:t>
            </a:r>
            <a:r>
              <a:rPr lang="zh-CN" altLang="en-US" sz="2400" dirty="0"/>
              <a:t>登录：这时系统调用</a:t>
            </a:r>
            <a:r>
              <a:rPr lang="en-US" altLang="zh-CN" sz="2400" dirty="0" err="1"/>
              <a:t>sshd</a:t>
            </a:r>
            <a:r>
              <a:rPr lang="zh-CN" altLang="en-US" sz="2400" dirty="0"/>
              <a:t>程序（</a:t>
            </a:r>
            <a:r>
              <a:rPr lang="en-US" altLang="zh-CN" sz="2400" dirty="0"/>
              <a:t>Debian</a:t>
            </a:r>
            <a:r>
              <a:rPr lang="zh-CN" altLang="en-US" sz="2400" dirty="0"/>
              <a:t>还会再运行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pam.d</a:t>
            </a:r>
            <a:r>
              <a:rPr lang="en-US" altLang="zh-CN" sz="2400" dirty="0"/>
              <a:t>/</a:t>
            </a:r>
            <a:r>
              <a:rPr lang="en-US" altLang="zh-CN" sz="2400" dirty="0" err="1"/>
              <a:t>ssh</a:t>
            </a:r>
            <a:r>
              <a:rPr lang="en-US" altLang="zh-CN" sz="2400" dirty="0"/>
              <a:t> </a:t>
            </a:r>
            <a:r>
              <a:rPr lang="zh-CN" altLang="en-US" sz="2400" dirty="0"/>
              <a:t>），取代</a:t>
            </a:r>
            <a:r>
              <a:rPr lang="en-US" altLang="zh-CN" sz="2400" dirty="0" err="1"/>
              <a:t>getty</a:t>
            </a:r>
            <a:r>
              <a:rPr lang="zh-CN" altLang="en-US" sz="2400" dirty="0"/>
              <a:t>和</a:t>
            </a:r>
            <a:r>
              <a:rPr lang="en-US" altLang="zh-CN" sz="2400" dirty="0"/>
              <a:t>login</a:t>
            </a:r>
            <a:r>
              <a:rPr lang="zh-CN" altLang="en-US" sz="2400" dirty="0"/>
              <a:t>，然后启动</a:t>
            </a:r>
            <a:r>
              <a:rPr lang="en-US" altLang="zh-CN" sz="2400" dirty="0"/>
              <a:t>shell</a:t>
            </a:r>
          </a:p>
          <a:p>
            <a:pPr marL="514350" indent="-514350">
              <a:buFont typeface="+mj-lt"/>
              <a:buAutoNum type="arabicPeriod"/>
            </a:pPr>
            <a:endParaRPr lang="zh-CN" altLang="en-US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图形界面登录：</a:t>
            </a:r>
            <a:r>
              <a:rPr lang="en-US" altLang="zh-CN" sz="2400" dirty="0" err="1"/>
              <a:t>init</a:t>
            </a:r>
            <a:r>
              <a:rPr lang="zh-CN" altLang="en-US" sz="2400" dirty="0"/>
              <a:t>进程调用显示管理器，</a:t>
            </a:r>
            <a:r>
              <a:rPr lang="en-US" altLang="zh-CN" sz="2400" dirty="0"/>
              <a:t>Gnome</a:t>
            </a:r>
            <a:r>
              <a:rPr lang="zh-CN" altLang="en-US" sz="2400" dirty="0"/>
              <a:t>图形界面对应的显示管理器为</a:t>
            </a:r>
            <a:r>
              <a:rPr lang="en-US" altLang="zh-CN" sz="2400" dirty="0" err="1"/>
              <a:t>gdm</a:t>
            </a:r>
            <a:r>
              <a:rPr lang="zh-CN" altLang="en-US" sz="2400" dirty="0"/>
              <a:t>（</a:t>
            </a:r>
            <a:r>
              <a:rPr lang="en-US" altLang="zh-CN" sz="2400" dirty="0"/>
              <a:t>GNOME Display Manager</a:t>
            </a:r>
            <a:r>
              <a:rPr lang="zh-CN" altLang="en-US" sz="2400" dirty="0"/>
              <a:t>），然后用户输入用户名和密码。如果密码正确，就读取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/gdm3/</a:t>
            </a:r>
            <a:r>
              <a:rPr lang="en-US" altLang="zh-CN" sz="2400" dirty="0" err="1"/>
              <a:t>Xsession</a:t>
            </a:r>
            <a:r>
              <a:rPr lang="zh-CN" altLang="en-US" sz="2400" dirty="0"/>
              <a:t>，启动用户的会话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230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E5455-7889-6345-A12F-E42EE649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环境变量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5407FB-2C2E-CB47-824A-FAD28652C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命令行登录：首先读入 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/profile</a:t>
            </a:r>
            <a:r>
              <a:rPr lang="zh-CN" altLang="en-US" dirty="0"/>
              <a:t>，这是对所有用户都有效的配置；然后依次寻找下面三个文件，这是针对当前用户的配置，完成环境变量配置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　</a:t>
            </a:r>
            <a:r>
              <a:rPr lang="en-US" altLang="zh-CN" dirty="0"/>
              <a:t>~/.</a:t>
            </a:r>
            <a:r>
              <a:rPr lang="en-US" altLang="zh-CN" dirty="0" err="1"/>
              <a:t>bash_profile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~/.</a:t>
            </a:r>
            <a:r>
              <a:rPr lang="en-US" altLang="zh-CN" dirty="0" err="1"/>
              <a:t>bash_login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~/.profile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1162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2D4B8-9354-4D48-9B06-F9E415A3C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Systemd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8D98C-A689-6444-BFBD-566EE3B06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Systemd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Linux </a:t>
            </a:r>
            <a:r>
              <a:rPr lang="zh-CN" altLang="en-US" dirty="0"/>
              <a:t>系统工具，用来启动</a:t>
            </a:r>
            <a:r>
              <a:rPr lang="zh-CN" altLang="en-US" u="sng" dirty="0">
                <a:hlinkClick r:id="rId2"/>
              </a:rPr>
              <a:t>守护进程</a:t>
            </a:r>
            <a:r>
              <a:rPr lang="zh-CN" altLang="en-US" dirty="0"/>
              <a:t>，已成为大多数发行版的标准配置</a:t>
            </a: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lang="zh-CN" altLang="en-US" dirty="0"/>
              <a:t>历史上，</a:t>
            </a:r>
            <a:r>
              <a:rPr lang="en-US" altLang="zh-CN" u="sng" dirty="0">
                <a:hlinkClick r:id="rId3"/>
              </a:rPr>
              <a:t>Linux </a:t>
            </a:r>
            <a:r>
              <a:rPr lang="zh-CN" altLang="en-US" u="sng" dirty="0">
                <a:hlinkClick r:id="rId3"/>
              </a:rPr>
              <a:t>的启动</a:t>
            </a:r>
            <a:r>
              <a:rPr lang="zh-CN" altLang="en-US" dirty="0"/>
              <a:t>一直采用</a:t>
            </a:r>
            <a:r>
              <a:rPr lang="en-US" altLang="zh-CN" u="sng" dirty="0">
                <a:hlinkClick r:id="rId4"/>
              </a:rPr>
              <a:t>init</a:t>
            </a:r>
            <a:r>
              <a:rPr lang="zh-CN" altLang="en-US" dirty="0"/>
              <a:t>进程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$ </a:t>
            </a:r>
            <a:r>
              <a:rPr lang="en-US" altLang="zh-CN" dirty="0" err="1"/>
              <a:t>sudo</a:t>
            </a:r>
            <a:r>
              <a:rPr lang="en-US" altLang="zh-CN" dirty="0"/>
              <a:t>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init.d</a:t>
            </a:r>
            <a:r>
              <a:rPr lang="en-US" altLang="zh-CN" dirty="0"/>
              <a:t>/apache2 start</a:t>
            </a:r>
          </a:p>
          <a:p>
            <a:pPr marL="0" indent="0">
              <a:buNone/>
            </a:pPr>
            <a:r>
              <a:rPr lang="en-US" altLang="zh-CN" dirty="0"/>
              <a:t>$ service apache2 start</a:t>
            </a:r>
          </a:p>
          <a:p>
            <a:pPr marL="0" indent="0">
              <a:buNone/>
            </a:pPr>
            <a:r>
              <a:rPr lang="zh-CN" altLang="en-US" dirty="0"/>
              <a:t>这种方法有两个缺点。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1700" dirty="0"/>
              <a:t>启动时间长。</a:t>
            </a:r>
            <a:r>
              <a:rPr lang="en-US" altLang="zh-CN" sz="1700" dirty="0" err="1"/>
              <a:t>init</a:t>
            </a:r>
            <a:r>
              <a:rPr lang="zh-CN" altLang="en-US" sz="1700" dirty="0"/>
              <a:t>进程是串行启动，只有前一个进程启动完，才会启动下一个进程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1700" dirty="0"/>
              <a:t>启动脚本复杂。</a:t>
            </a:r>
            <a:r>
              <a:rPr lang="en-US" altLang="zh-CN" sz="1700" dirty="0" err="1"/>
              <a:t>init</a:t>
            </a:r>
            <a:r>
              <a:rPr lang="zh-CN" altLang="en-US" sz="1700" dirty="0"/>
              <a:t>进程只是执行启动脚本，不管其他事情。脚本需要自己处理各种情况，这往往使得脚本变得很长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04655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8DCA4-881A-9542-9EB6-85A0B6AF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Systemd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A8471B-182B-7F49-98B8-AC2529519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早期的</a:t>
            </a:r>
            <a:r>
              <a:rPr kumimoji="1" lang="en-US" altLang="zh-CN" dirty="0" err="1"/>
              <a:t>init</a:t>
            </a:r>
            <a:r>
              <a:rPr kumimoji="1" lang="zh-CN" altLang="en-US" dirty="0"/>
              <a:t>启动服务叫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V</a:t>
            </a:r>
          </a:p>
          <a:p>
            <a:pPr marL="0" indent="0">
              <a:buNone/>
            </a:pPr>
            <a:r>
              <a:rPr kumimoji="1" lang="zh-CN" altLang="en-US" dirty="0"/>
              <a:t>后来</a:t>
            </a:r>
            <a:r>
              <a:rPr kumimoji="1" lang="en-US" altLang="zh-CN" dirty="0" err="1"/>
              <a:t>Ubunt</a:t>
            </a:r>
            <a:r>
              <a:rPr kumimoji="1" lang="zh-CN" altLang="en-US" dirty="0"/>
              <a:t>有一个</a:t>
            </a:r>
            <a:r>
              <a:rPr kumimoji="1" lang="en-US" altLang="zh-CN" dirty="0" err="1"/>
              <a:t>UpStart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现在都用</a:t>
            </a:r>
            <a:r>
              <a:rPr kumimoji="1" lang="en-US" altLang="zh-CN" dirty="0" err="1"/>
              <a:t>Systemd</a:t>
            </a:r>
            <a:r>
              <a:rPr kumimoji="1" lang="en-US" altLang="zh-CN" dirty="0"/>
              <a:t>,</a:t>
            </a:r>
            <a:r>
              <a:rPr kumimoji="1" lang="zh-CN" altLang="en-US" dirty="0"/>
              <a:t> 作者来自</a:t>
            </a:r>
            <a:r>
              <a:rPr kumimoji="1" lang="en-US" altLang="zh-CN" dirty="0"/>
              <a:t>RedHat</a:t>
            </a:r>
            <a:r>
              <a:rPr kumimoji="1" lang="zh-CN" altLang="en-US" dirty="0"/>
              <a:t>的工程师</a:t>
            </a:r>
            <a:r>
              <a:rPr lang="en-US" altLang="zh-CN" u="sng" dirty="0">
                <a:hlinkClick r:id="rId2"/>
              </a:rPr>
              <a:t>Lennart Poettering</a:t>
            </a:r>
            <a:endParaRPr lang="en-US" altLang="zh-CN" u="sng" dirty="0"/>
          </a:p>
          <a:p>
            <a:pPr marL="0" indent="0">
              <a:buNone/>
            </a:pPr>
            <a:endParaRPr kumimoji="1" lang="en-US" altLang="zh-CN" u="sng" dirty="0"/>
          </a:p>
          <a:p>
            <a:pPr marL="0" indent="0">
              <a:buNone/>
            </a:pPr>
            <a:r>
              <a:rPr kumimoji="1" lang="zh-CN" altLang="en-US" dirty="0"/>
              <a:t>如果你想管好你的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服务，学学</a:t>
            </a:r>
            <a:r>
              <a:rPr kumimoji="1" lang="en-US" altLang="zh-CN" dirty="0" err="1"/>
              <a:t>Systemd</a:t>
            </a:r>
            <a:r>
              <a:rPr kumimoji="1" lang="zh-CN" altLang="en-US" dirty="0"/>
              <a:t>这个工具吧。</a:t>
            </a:r>
            <a:endParaRPr kumimoji="1" lang="en-US" altLang="zh-CN" dirty="0"/>
          </a:p>
          <a:p>
            <a:pPr marL="0" indent="0">
              <a:buNone/>
            </a:pPr>
            <a:r>
              <a:rPr lang="en-US" altLang="zh-CN" dirty="0" err="1"/>
              <a:t>systemctl</a:t>
            </a:r>
            <a:r>
              <a:rPr lang="zh-CN" altLang="en-US" dirty="0"/>
              <a:t>是 </a:t>
            </a:r>
            <a:r>
              <a:rPr lang="en-US" altLang="zh-CN" dirty="0" err="1"/>
              <a:t>Systemd</a:t>
            </a:r>
            <a:r>
              <a:rPr lang="en-US" altLang="zh-CN" dirty="0"/>
              <a:t> </a:t>
            </a:r>
            <a:r>
              <a:rPr lang="zh-CN" altLang="en-US" dirty="0"/>
              <a:t>的主命令，用于管理系统，</a:t>
            </a:r>
            <a:endParaRPr lang="en-US" altLang="zh-CN" dirty="0"/>
          </a:p>
          <a:p>
            <a:pPr marL="0" indent="0">
              <a:buNone/>
            </a:pPr>
            <a:r>
              <a:rPr kumimoji="1" lang="zh-CN" altLang="en-US" dirty="0"/>
              <a:t>至于自己做服务，那需要写它的配置脚本了</a:t>
            </a:r>
          </a:p>
        </p:txBody>
      </p:sp>
    </p:spTree>
    <p:extLst>
      <p:ext uri="{BB962C8B-B14F-4D97-AF65-F5344CB8AC3E}">
        <p14:creationId xmlns:p14="http://schemas.microsoft.com/office/powerpoint/2010/main" val="777097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0157B-7227-0345-B79C-F3D0787A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ARM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的启动过程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19FB88-7C39-EA46-9653-854332A49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/>
              <a:t>ARM</a:t>
            </a:r>
            <a:r>
              <a:rPr kumimoji="1" lang="zh-CN" altLang="en-US" dirty="0"/>
              <a:t> </a:t>
            </a:r>
            <a:r>
              <a:rPr kumimoji="1" lang="en-US" altLang="zh-CN" dirty="0"/>
              <a:t>MCU</a:t>
            </a:r>
            <a:r>
              <a:rPr kumimoji="1" lang="zh-CN" altLang="en-US" dirty="0"/>
              <a:t>没有</a:t>
            </a:r>
            <a:r>
              <a:rPr kumimoji="1" lang="en-US" altLang="zh-CN" dirty="0"/>
              <a:t>BIOS</a:t>
            </a:r>
            <a:r>
              <a:rPr kumimoji="1" lang="zh-CN" altLang="en-US" dirty="0"/>
              <a:t>，但是有</a:t>
            </a:r>
            <a:r>
              <a:rPr kumimoji="1" lang="en-US" altLang="zh-CN" dirty="0" err="1"/>
              <a:t>BootLoader</a:t>
            </a:r>
            <a:r>
              <a:rPr kumimoji="1" lang="en-US" altLang="zh-CN" dirty="0"/>
              <a:t>.</a:t>
            </a:r>
          </a:p>
          <a:p>
            <a:pPr marL="514350" indent="-514350">
              <a:buAutoNum type="arabicPeriod"/>
            </a:pPr>
            <a:r>
              <a:rPr kumimoji="1" lang="zh-CN" altLang="en-US" dirty="0"/>
              <a:t>首先选择启动介质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zh-CN" altLang="en-US" dirty="0"/>
              <a:t>引导介质中的</a:t>
            </a:r>
            <a:r>
              <a:rPr kumimoji="1" lang="en-US" altLang="zh-CN" dirty="0" err="1"/>
              <a:t>BootLoader</a:t>
            </a:r>
            <a:r>
              <a:rPr kumimoji="1" lang="zh-CN" altLang="en-US" dirty="0"/>
              <a:t>，现在常常用</a:t>
            </a:r>
            <a:r>
              <a:rPr kumimoji="1" lang="en-US" altLang="zh-CN" dirty="0" err="1"/>
              <a:t>Uboot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en-US" altLang="zh-CN" dirty="0" err="1"/>
              <a:t>Uboot</a:t>
            </a:r>
            <a:r>
              <a:rPr kumimoji="1" lang="zh-CN" altLang="en-US" dirty="0"/>
              <a:t>配置相关引导参数找到</a:t>
            </a:r>
            <a:r>
              <a:rPr kumimoji="1" lang="en-US" altLang="zh-CN" dirty="0"/>
              <a:t>Kernel</a:t>
            </a:r>
          </a:p>
          <a:p>
            <a:pPr marL="514350" indent="-514350">
              <a:buAutoNum type="arabicPeriod"/>
            </a:pPr>
            <a:r>
              <a:rPr kumimoji="1" lang="en-US" altLang="zh-CN" dirty="0"/>
              <a:t>Kernel</a:t>
            </a:r>
            <a:r>
              <a:rPr kumimoji="1" lang="zh-CN" altLang="en-US" dirty="0"/>
              <a:t>引导，加载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内核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zh-CN" altLang="en-US" dirty="0"/>
              <a:t>检查各类硬件设备，加载驱动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zh-CN" altLang="en-US" dirty="0"/>
              <a:t>挂装根文件系统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zh-CN" altLang="en-US" dirty="0"/>
              <a:t>执行</a:t>
            </a:r>
            <a:r>
              <a:rPr kumimoji="1" lang="en-US" altLang="zh-CN" dirty="0" err="1"/>
              <a:t>init</a:t>
            </a:r>
            <a:r>
              <a:rPr kumimoji="1" lang="zh-CN" altLang="en-US" dirty="0"/>
              <a:t>进程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zh-CN" altLang="en-US" dirty="0"/>
              <a:t>启动运行脚本。。。</a:t>
            </a:r>
            <a:endParaRPr kumimoji="1" lang="en-US" altLang="zh-CN" dirty="0"/>
          </a:p>
          <a:p>
            <a:pPr marL="514350" indent="-514350">
              <a:buAutoNum type="arabicPeriod"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17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6DF61-9B9B-AB47-9777-FE8C9D56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x86</a:t>
            </a:r>
            <a:r>
              <a:rPr kumimoji="1" lang="zh-CN" altLang="en-US" dirty="0"/>
              <a:t> </a:t>
            </a:r>
            <a:r>
              <a:rPr kumimoji="1" lang="en-US" altLang="zh-CN" dirty="0"/>
              <a:t>PC</a:t>
            </a:r>
            <a:r>
              <a:rPr kumimoji="1" lang="zh-CN" altLang="en-US" dirty="0"/>
              <a:t> 启动过程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35FE8-EA41-B344-8077-7B9648139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ea typeface="方正楷体简体" charset="-122"/>
              </a:rPr>
              <a:t>其过程可以分为</a:t>
            </a:r>
            <a:r>
              <a:rPr lang="en-US" altLang="zh-CN" dirty="0">
                <a:ea typeface="方正楷体简体" charset="-122"/>
              </a:rPr>
              <a:t>5</a:t>
            </a:r>
            <a:r>
              <a:rPr lang="zh-CN" altLang="en-US" dirty="0">
                <a:ea typeface="方正楷体简体" charset="-122"/>
              </a:rPr>
              <a:t>个阶段</a:t>
            </a:r>
            <a:r>
              <a:rPr lang="en-US" altLang="zh-CN" dirty="0">
                <a:ea typeface="方正楷体简体" charset="-122"/>
              </a:rPr>
              <a:t>:</a:t>
            </a:r>
          </a:p>
          <a:p>
            <a:pPr marL="0" indent="0">
              <a:buNone/>
            </a:pPr>
            <a:endParaRPr lang="zh-CN" altLang="en-US" dirty="0">
              <a:ea typeface="方正楷体简体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ea typeface="方正楷体简体" charset="-122"/>
              </a:rPr>
              <a:t>BIOS</a:t>
            </a:r>
            <a:r>
              <a:rPr lang="zh-CN" altLang="en-US" dirty="0">
                <a:ea typeface="方正楷体简体" charset="-122"/>
              </a:rPr>
              <a:t>加电自检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ea typeface="方正楷体简体" charset="-122"/>
              </a:rPr>
              <a:t>加载主引导加载程序（</a:t>
            </a:r>
            <a:r>
              <a:rPr lang="en-US" altLang="zh-CN" dirty="0">
                <a:ea typeface="方正楷体简体" charset="-122"/>
              </a:rPr>
              <a:t>MBR</a:t>
            </a:r>
            <a:r>
              <a:rPr lang="zh-CN" altLang="en-US" dirty="0">
                <a:ea typeface="方正楷体简体" charset="-122"/>
              </a:rPr>
              <a:t>）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ea typeface="方正楷体简体" charset="-122"/>
              </a:rPr>
              <a:t>加载次引导加载程序（</a:t>
            </a:r>
            <a:r>
              <a:rPr lang="en-US" altLang="zh-CN" dirty="0">
                <a:ea typeface="方正楷体简体" charset="-122"/>
              </a:rPr>
              <a:t>GRUB</a:t>
            </a:r>
            <a:r>
              <a:rPr lang="zh-CN" altLang="en-US" dirty="0">
                <a:ea typeface="方正楷体简体" charset="-122"/>
              </a:rPr>
              <a:t>）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ea typeface="方正楷体简体" charset="-122"/>
              </a:rPr>
              <a:t>Linux</a:t>
            </a:r>
            <a:r>
              <a:rPr lang="zh-CN" altLang="en-US" dirty="0">
                <a:ea typeface="方正楷体简体" charset="-122"/>
              </a:rPr>
              <a:t>内核映像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ea typeface="方正楷体简体" charset="-122"/>
              </a:rPr>
              <a:t>init</a:t>
            </a:r>
            <a:r>
              <a:rPr lang="zh-CN" altLang="en-US" dirty="0">
                <a:ea typeface="方正楷体简体" charset="-122"/>
              </a:rPr>
              <a:t>进程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651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DCEB6-E58B-714A-BB4F-BBCAE2E6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249" y="64029"/>
            <a:ext cx="7427751" cy="1325563"/>
          </a:xfrm>
        </p:spPr>
        <p:txBody>
          <a:bodyPr/>
          <a:lstStyle/>
          <a:p>
            <a:r>
              <a:rPr kumimoji="1" lang="en-US" altLang="zh-CN" dirty="0"/>
              <a:t>x86</a:t>
            </a:r>
            <a:r>
              <a:rPr kumimoji="1" lang="zh-CN" altLang="en-US" dirty="0"/>
              <a:t> </a:t>
            </a:r>
            <a:r>
              <a:rPr kumimoji="1" lang="en-US" altLang="zh-CN" dirty="0"/>
              <a:t>PC</a:t>
            </a:r>
            <a:r>
              <a:rPr kumimoji="1" lang="zh-CN" altLang="en-US" dirty="0"/>
              <a:t> 启动过程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CDC87ED-0520-134D-9E16-C0EB1F8C3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4764249" cy="6858000"/>
          </a:xfr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CN" sz="16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BIOS 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加电自检 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( Power On Self Test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，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POST )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，内存地址为 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0ffff:0000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将硬盘第一个扇区 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(0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头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0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道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1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扇区， 也就是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Boot Sector)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读入内存地址 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0000:7c00 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处。</a:t>
            </a:r>
            <a:endParaRPr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检查 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(WORD) 0000:7dfe 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是否等于 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0xaa55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， 若不等于则转去尝试其他启动介质， 如果没有其他启动介质则显示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"No ROM BASIC" 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然后死机。</a:t>
            </a:r>
            <a:endParaRPr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跳转到 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0000:7c00 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处执行 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MBR 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中的程序</a:t>
            </a:r>
            <a:endParaRPr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MBR 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首先将自己复制到 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0000:0600 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处， 然后继续执行。</a:t>
            </a:r>
            <a:endParaRPr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在主分区表中搜索标志为活动的分区。 如果发现没有活动分区或有不止一个活动分区， 则停止。</a:t>
            </a:r>
            <a:endParaRPr lang="en-US" altLang="zh-CN" sz="16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将活动分区的第一个扇区读入内存地址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0000:7c00 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处。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检查 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(WORD) 0000:7dfe 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是否等于 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0xaa55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， 若不等于则显示 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"Missing Operating System" 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然后停止， 或尝试软盘启动。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跳转到</a:t>
            </a:r>
            <a:r>
              <a:rPr lang="en-US" altLang="zh-CN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0000:7c00 </a:t>
            </a: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处继续执行特定系统的启动程序。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latin typeface="FangSong" panose="02010609060101010101" pitchFamily="49" charset="-122"/>
                <a:ea typeface="FangSong" panose="02010609060101010101" pitchFamily="49" charset="-122"/>
              </a:rPr>
              <a:t>启动系统。</a:t>
            </a:r>
          </a:p>
          <a:p>
            <a:pPr>
              <a:buFont typeface="Wingdings" pitchFamily="2" charset="2"/>
              <a:buChar char="ü"/>
            </a:pPr>
            <a:endParaRPr lang="zh-CN" altLang="en-US" sz="16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 typeface="Wingdings" pitchFamily="2" charset="2"/>
              <a:buChar char="ü"/>
            </a:pPr>
            <a:endParaRPr lang="zh-CN" altLang="en-US" sz="1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 typeface="Wingdings" pitchFamily="2" charset="2"/>
              <a:buChar char="ü"/>
            </a:pPr>
            <a:endParaRPr lang="en-US" altLang="zh-CN" sz="1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A7EFE0-847D-D84F-91BA-4E888EFE1685}"/>
              </a:ext>
            </a:extLst>
          </p:cNvPr>
          <p:cNvSpPr/>
          <p:nvPr/>
        </p:nvSpPr>
        <p:spPr>
          <a:xfrm>
            <a:off x="6903833" y="2154535"/>
            <a:ext cx="3290034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BIOS</a:t>
            </a:r>
            <a:r>
              <a:rPr lang="zh-CN" alt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上电自检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7715D2-9E7A-3E46-BD79-DE6A335DD80A}"/>
              </a:ext>
            </a:extLst>
          </p:cNvPr>
          <p:cNvSpPr/>
          <p:nvPr/>
        </p:nvSpPr>
        <p:spPr>
          <a:xfrm>
            <a:off x="6903833" y="2909953"/>
            <a:ext cx="3290034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加载主引导程序</a:t>
            </a:r>
            <a:r>
              <a:rPr lang="en-US" altLang="zh-CN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MBR</a:t>
            </a:r>
            <a:endParaRPr lang="zh-CN" altLang="en-US"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0B14B7-C6A7-1F41-97BA-F5ABD9082783}"/>
              </a:ext>
            </a:extLst>
          </p:cNvPr>
          <p:cNvSpPr/>
          <p:nvPr/>
        </p:nvSpPr>
        <p:spPr>
          <a:xfrm>
            <a:off x="6903833" y="3601921"/>
            <a:ext cx="3290034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加载主次导程序</a:t>
            </a:r>
            <a:r>
              <a:rPr lang="en-US" altLang="zh-CN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GRUB</a:t>
            </a:r>
            <a:endParaRPr lang="zh-CN" altLang="en-US"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965CD56-B414-2842-81EE-46ADC76E6573}"/>
              </a:ext>
            </a:extLst>
          </p:cNvPr>
          <p:cNvSpPr/>
          <p:nvPr/>
        </p:nvSpPr>
        <p:spPr>
          <a:xfrm>
            <a:off x="6903833" y="4315354"/>
            <a:ext cx="3290034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2400" dirty="0">
                <a:ea typeface="方正楷体简体" charset="-122"/>
              </a:rPr>
              <a:t>加载</a:t>
            </a:r>
            <a:r>
              <a:rPr lang="en-US" altLang="zh-CN" sz="2400" dirty="0">
                <a:ea typeface="方正楷体简体" charset="-122"/>
              </a:rPr>
              <a:t>Linux</a:t>
            </a:r>
            <a:r>
              <a:rPr lang="zh-CN" altLang="en-US" sz="2400" dirty="0">
                <a:ea typeface="方正楷体简体" charset="-122"/>
              </a:rPr>
              <a:t>内核映像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9299A0-5EFD-3E4C-9582-B019208896CF}"/>
              </a:ext>
            </a:extLst>
          </p:cNvPr>
          <p:cNvSpPr/>
          <p:nvPr/>
        </p:nvSpPr>
        <p:spPr>
          <a:xfrm>
            <a:off x="6903833" y="5015325"/>
            <a:ext cx="3290034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2400" dirty="0">
                <a:ea typeface="方正楷体简体" charset="-122"/>
              </a:rPr>
              <a:t>运行</a:t>
            </a:r>
            <a:r>
              <a:rPr lang="en-US" altLang="zh-CN" sz="2400" dirty="0" err="1">
                <a:ea typeface="方正楷体简体" charset="-122"/>
              </a:rPr>
              <a:t>init</a:t>
            </a:r>
            <a:r>
              <a:rPr lang="zh-CN" altLang="en-US" sz="2400" dirty="0">
                <a:ea typeface="方正楷体简体" charset="-122"/>
              </a:rPr>
              <a:t>进程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9975A41-B56E-2048-B437-ED650E6F7906}"/>
              </a:ext>
            </a:extLst>
          </p:cNvPr>
          <p:cNvSpPr txBox="1"/>
          <p:nvPr/>
        </p:nvSpPr>
        <p:spPr>
          <a:xfrm>
            <a:off x="4764249" y="1984735"/>
            <a:ext cx="191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启动计算机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F8FF439-3ECE-C540-A556-EABA58056691}"/>
              </a:ext>
            </a:extLst>
          </p:cNvPr>
          <p:cNvSpPr txBox="1"/>
          <p:nvPr/>
        </p:nvSpPr>
        <p:spPr>
          <a:xfrm>
            <a:off x="6197600" y="5715296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系统登录</a:t>
            </a: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9E84CA5D-94BD-7B48-BD10-65A14F262389}"/>
              </a:ext>
            </a:extLst>
          </p:cNvPr>
          <p:cNvCxnSpPr/>
          <p:nvPr/>
        </p:nvCxnSpPr>
        <p:spPr>
          <a:xfrm>
            <a:off x="5288168" y="2343833"/>
            <a:ext cx="1332765" cy="3371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06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5BD3C-343C-3F48-A69D-DE639C610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搞清楚几件事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1CE6B-45C0-C147-BC58-70F80EBA1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en-US" altLang="zh-CN" dirty="0"/>
              <a:t>x86</a:t>
            </a:r>
            <a:r>
              <a:rPr kumimoji="1" lang="zh-CN" altLang="en-US" dirty="0"/>
              <a:t> </a:t>
            </a:r>
            <a:r>
              <a:rPr kumimoji="1" lang="en-US" altLang="zh-CN" dirty="0"/>
              <a:t>CPU</a:t>
            </a:r>
            <a:r>
              <a:rPr kumimoji="1" lang="zh-CN" altLang="en-US" dirty="0"/>
              <a:t>上电后 </a:t>
            </a:r>
            <a:r>
              <a:rPr kumimoji="1" lang="en-US" altLang="zh-CN" dirty="0"/>
              <a:t>IP</a:t>
            </a:r>
            <a:r>
              <a:rPr kumimoji="1" lang="zh-CN" altLang="en-US" dirty="0"/>
              <a:t> 寄存器默认值？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en-US" altLang="zh-CN" dirty="0"/>
              <a:t>BIOS</a:t>
            </a:r>
            <a:r>
              <a:rPr kumimoji="1" lang="zh-CN" altLang="en-US" dirty="0"/>
              <a:t> 怎么和</a:t>
            </a:r>
            <a:r>
              <a:rPr kumimoji="1" lang="en-US" altLang="zh-CN" dirty="0"/>
              <a:t>CPU</a:t>
            </a:r>
            <a:r>
              <a:rPr kumimoji="1" lang="zh-CN" altLang="en-US" dirty="0"/>
              <a:t>联系到一起？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zh-CN" altLang="en-US" dirty="0"/>
              <a:t>磁盘的</a:t>
            </a:r>
            <a:r>
              <a:rPr kumimoji="1" lang="en-US" altLang="zh-CN" dirty="0"/>
              <a:t>MBR</a:t>
            </a:r>
            <a:r>
              <a:rPr kumimoji="1" lang="zh-CN" altLang="en-US" dirty="0"/>
              <a:t>存放了什么？</a:t>
            </a:r>
            <a:endParaRPr kumimoji="1" lang="en-US" altLang="zh-CN" dirty="0"/>
          </a:p>
          <a:p>
            <a:pPr marL="514350" indent="-514350">
              <a:buAutoNum type="arabicPeriod"/>
            </a:pPr>
            <a:r>
              <a:rPr kumimoji="1" lang="zh-CN" altLang="en-US" dirty="0"/>
              <a:t>磁盘分区表放到了哪里？</a:t>
            </a:r>
          </a:p>
        </p:txBody>
      </p:sp>
    </p:spTree>
    <p:extLst>
      <p:ext uri="{BB962C8B-B14F-4D97-AF65-F5344CB8AC3E}">
        <p14:creationId xmlns:p14="http://schemas.microsoft.com/office/powerpoint/2010/main" val="1719087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21206-391B-6D45-B890-A85A0199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80386</a:t>
            </a:r>
            <a:r>
              <a:rPr kumimoji="1" lang="zh-CN" altLang="en-US" dirty="0"/>
              <a:t>的影子寄存器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1DB0D-400B-6D48-A353-587095E5C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8086</a:t>
            </a:r>
            <a:r>
              <a:rPr kumimoji="1" lang="zh-CN" altLang="en-US" dirty="0"/>
              <a:t>生产大约</a:t>
            </a:r>
            <a:r>
              <a:rPr kumimoji="1" lang="en-US" altLang="zh-CN" dirty="0"/>
              <a:t>7</a:t>
            </a:r>
            <a:r>
              <a:rPr kumimoji="1" lang="zh-CN" altLang="en-US" dirty="0"/>
              <a:t>年后，</a:t>
            </a:r>
            <a:r>
              <a:rPr kumimoji="1" lang="en-US" altLang="zh-CN" dirty="0"/>
              <a:t>intel</a:t>
            </a:r>
            <a:r>
              <a:rPr kumimoji="1" lang="zh-CN" altLang="en-US" dirty="0"/>
              <a:t>新一代</a:t>
            </a:r>
            <a:r>
              <a:rPr kumimoji="1" lang="en-US" altLang="zh-CN" dirty="0"/>
              <a:t>32</a:t>
            </a:r>
            <a:r>
              <a:rPr kumimoji="1" lang="zh-CN" altLang="en-US" dirty="0"/>
              <a:t>位的微处理器芯片</a:t>
            </a:r>
            <a:r>
              <a:rPr kumimoji="1" lang="en-US" altLang="zh-CN" dirty="0"/>
              <a:t>80386</a:t>
            </a:r>
            <a:r>
              <a:rPr kumimoji="1" lang="zh-CN" altLang="en-US" dirty="0"/>
              <a:t>开始问世。此时地址总线和数据总线都是</a:t>
            </a:r>
            <a:r>
              <a:rPr kumimoji="1" lang="en-US" altLang="zh-CN" dirty="0"/>
              <a:t>32</a:t>
            </a:r>
            <a:r>
              <a:rPr kumimoji="1" lang="zh-CN" altLang="en-US" dirty="0"/>
              <a:t>位，为了向下兼容，体系一脉传承，</a:t>
            </a:r>
            <a:r>
              <a:rPr kumimoji="1" lang="en-US" altLang="zh-CN" dirty="0"/>
              <a:t>EIP</a:t>
            </a:r>
            <a:r>
              <a:rPr kumimoji="1" lang="zh-CN" altLang="en-US" dirty="0"/>
              <a:t>为</a:t>
            </a:r>
            <a:r>
              <a:rPr kumimoji="1" lang="en-US" altLang="zh-CN" dirty="0"/>
              <a:t>32</a:t>
            </a:r>
            <a:r>
              <a:rPr kumimoji="1" lang="zh-CN" altLang="en-US" dirty="0"/>
              <a:t>为，而其</a:t>
            </a:r>
            <a:r>
              <a:rPr kumimoji="1" lang="en-US" altLang="zh-CN" dirty="0"/>
              <a:t>CS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ES</a:t>
            </a:r>
            <a:r>
              <a:rPr kumimoji="1" lang="zh-CN" altLang="en-US" dirty="0"/>
              <a:t>仍然设置为</a:t>
            </a:r>
            <a:r>
              <a:rPr kumimoji="1" lang="en-US" altLang="zh-CN" dirty="0"/>
              <a:t>16</a:t>
            </a:r>
            <a:r>
              <a:rPr kumimoji="1" lang="zh-CN" altLang="en-US" dirty="0"/>
              <a:t>位</a:t>
            </a:r>
            <a:r>
              <a:rPr kumimoji="1" lang="en-US" altLang="zh-CN" dirty="0"/>
              <a:t>(</a:t>
            </a:r>
            <a:r>
              <a:rPr kumimoji="1" lang="zh-CN" altLang="en-US" dirty="0"/>
              <a:t>程序员可见部分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，此时段寄存器存放的都是段选择子，段基址和限长等信息都存储在影子寄存器中</a:t>
            </a:r>
            <a:r>
              <a:rPr kumimoji="1" lang="en-US" altLang="zh-CN" dirty="0"/>
              <a:t>(</a:t>
            </a:r>
            <a:r>
              <a:rPr kumimoji="1" lang="zh-CN" altLang="en-US" dirty="0"/>
              <a:t>程序员不可见部分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73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E2C42-F5FD-704B-8069-B190DAED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x86</a:t>
            </a:r>
            <a:r>
              <a:rPr kumimoji="1" lang="zh-CN" altLang="en-US" dirty="0"/>
              <a:t> </a:t>
            </a:r>
            <a:r>
              <a:rPr kumimoji="1" lang="en-US" altLang="zh-CN" dirty="0"/>
              <a:t>CPU</a:t>
            </a:r>
            <a:r>
              <a:rPr kumimoji="1" lang="zh-CN" altLang="en-US" dirty="0"/>
              <a:t> 的复位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12367-DCD6-2E4F-826D-904AD2ECE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这时通过硬件逻辑将</a:t>
            </a:r>
            <a:r>
              <a:rPr kumimoji="1" lang="en-US" altLang="zh-CN" dirty="0"/>
              <a:t>CS</a:t>
            </a:r>
            <a:r>
              <a:rPr kumimoji="1" lang="zh-CN" altLang="en-US" dirty="0"/>
              <a:t>写死为</a:t>
            </a:r>
            <a:r>
              <a:rPr kumimoji="1" lang="en-US" altLang="zh-CN" dirty="0"/>
              <a:t>0xF000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EIP</a:t>
            </a:r>
            <a:r>
              <a:rPr kumimoji="1" lang="zh-CN" altLang="en-US" dirty="0"/>
              <a:t>写死为</a:t>
            </a:r>
            <a:r>
              <a:rPr kumimoji="1" lang="en-US" altLang="zh-CN" dirty="0"/>
              <a:t>0x0000FFF0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CS</a:t>
            </a:r>
            <a:r>
              <a:rPr kumimoji="1" lang="zh-CN" altLang="en-US" dirty="0"/>
              <a:t>的影子寄存器（存放段基址）写死为</a:t>
            </a:r>
            <a:r>
              <a:rPr kumimoji="1" lang="en-US" altLang="zh-CN" dirty="0"/>
              <a:t>0xFFFF0000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8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2F2AA-E192-A441-89B3-F7F142DE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x86</a:t>
            </a:r>
            <a:r>
              <a:rPr kumimoji="1" lang="zh-CN" altLang="en-US" dirty="0"/>
              <a:t> </a:t>
            </a:r>
            <a:r>
              <a:rPr kumimoji="1" lang="en-US" altLang="zh-CN" dirty="0"/>
              <a:t>CPU</a:t>
            </a:r>
            <a:r>
              <a:rPr kumimoji="1" lang="zh-CN" altLang="en-US" dirty="0"/>
              <a:t> 的复位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13B82A-3959-F442-839F-1572A001F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CPU</a:t>
            </a:r>
            <a:r>
              <a:rPr kumimoji="1" lang="zh-CN" altLang="en-US" dirty="0"/>
              <a:t>按照段基址</a:t>
            </a:r>
            <a:r>
              <a:rPr kumimoji="1" lang="en-US" altLang="zh-CN" dirty="0"/>
              <a:t>:</a:t>
            </a:r>
            <a:r>
              <a:rPr kumimoji="1" lang="zh-CN" altLang="en-US" dirty="0"/>
              <a:t>偏移的执行方式来执行指令，因此</a:t>
            </a:r>
            <a:r>
              <a:rPr kumimoji="1" lang="en-US" altLang="zh-CN" dirty="0"/>
              <a:t>intel</a:t>
            </a:r>
            <a:r>
              <a:rPr kumimoji="1" lang="zh-CN" altLang="en-US" dirty="0"/>
              <a:t>工程师在</a:t>
            </a:r>
            <a:r>
              <a:rPr kumimoji="1" lang="en-US" altLang="zh-CN" dirty="0"/>
              <a:t>0xFFFF0000+0x0000FFF0</a:t>
            </a:r>
            <a:r>
              <a:rPr kumimoji="1" lang="zh-CN" altLang="en-US" dirty="0"/>
              <a:t>的地址处存放了一条指令”</a:t>
            </a:r>
            <a:r>
              <a:rPr kumimoji="1" lang="en-US" altLang="zh-CN" dirty="0" err="1"/>
              <a:t>jmp</a:t>
            </a:r>
            <a:r>
              <a:rPr kumimoji="1" lang="en-US" altLang="zh-CN" dirty="0"/>
              <a:t> F000:E05B”</a:t>
            </a:r>
            <a:r>
              <a:rPr kumimoji="1" lang="zh-CN" altLang="en-US" dirty="0"/>
              <a:t>，这条指令执行完后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5346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2781</Words>
  <Application>Microsoft Macintosh PowerPoint</Application>
  <PresentationFormat>宽屏</PresentationFormat>
  <Paragraphs>218</Paragraphs>
  <Slides>36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等线</vt:lpstr>
      <vt:lpstr>等线 Light</vt:lpstr>
      <vt:lpstr>方正大标宋简体</vt:lpstr>
      <vt:lpstr>FangSong</vt:lpstr>
      <vt:lpstr>Apple Chancery</vt:lpstr>
      <vt:lpstr>Arial</vt:lpstr>
      <vt:lpstr>Wingdings</vt:lpstr>
      <vt:lpstr>Office 主题​​</vt:lpstr>
      <vt:lpstr>嵌入式应用系统设计 embedded application system design</vt:lpstr>
      <vt:lpstr>第三章 Linux基础知识</vt:lpstr>
      <vt:lpstr>Linux的启动过程</vt:lpstr>
      <vt:lpstr>x86 PC 启动过程</vt:lpstr>
      <vt:lpstr>x86 PC 启动过程</vt:lpstr>
      <vt:lpstr>搞清楚几件事</vt:lpstr>
      <vt:lpstr>80386的影子寄存器</vt:lpstr>
      <vt:lpstr>x86 CPU 的复位</vt:lpstr>
      <vt:lpstr>x86 CPU 的复位</vt:lpstr>
      <vt:lpstr>x86 CPU 的复位</vt:lpstr>
      <vt:lpstr>x86 CPU 的复位</vt:lpstr>
      <vt:lpstr>一些参考</vt:lpstr>
      <vt:lpstr>硬盘参数</vt:lpstr>
      <vt:lpstr>硬盘参数</vt:lpstr>
      <vt:lpstr>INT 13</vt:lpstr>
      <vt:lpstr>引导扇区 Boot Sector</vt:lpstr>
      <vt:lpstr>引导扇区 Boot Sector</vt:lpstr>
      <vt:lpstr>Linux的引导过程</vt:lpstr>
      <vt:lpstr>Linux的引导过程</vt:lpstr>
      <vt:lpstr>Linux的引导过程</vt:lpstr>
      <vt:lpstr>GRUB配置</vt:lpstr>
      <vt:lpstr>系统初始化</vt:lpstr>
      <vt:lpstr>init进程</vt:lpstr>
      <vt:lpstr>运行级别</vt:lpstr>
      <vt:lpstr>运行级别</vt:lpstr>
      <vt:lpstr>开机脚本</vt:lpstr>
      <vt:lpstr>开机脚本</vt:lpstr>
      <vt:lpstr>开机脚本</vt:lpstr>
      <vt:lpstr>init.d目录</vt:lpstr>
      <vt:lpstr>init.d</vt:lpstr>
      <vt:lpstr>用户登录</vt:lpstr>
      <vt:lpstr>用户登录</vt:lpstr>
      <vt:lpstr>环境变量</vt:lpstr>
      <vt:lpstr>Systemd</vt:lpstr>
      <vt:lpstr>Systemd</vt:lpstr>
      <vt:lpstr>ARM Linux的启动过程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嵌入式应用系统设计 embedded application system design</dc:title>
  <dc:creator>黄 建伟</dc:creator>
  <cp:lastModifiedBy>黄 建伟</cp:lastModifiedBy>
  <cp:revision>9</cp:revision>
  <dcterms:created xsi:type="dcterms:W3CDTF">2020-04-11T08:51:44Z</dcterms:created>
  <dcterms:modified xsi:type="dcterms:W3CDTF">2020-04-11T09:13:44Z</dcterms:modified>
</cp:coreProperties>
</file>