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97" r:id="rId8"/>
    <p:sldId id="264" r:id="rId9"/>
    <p:sldId id="265" r:id="rId10"/>
    <p:sldId id="266" r:id="rId11"/>
    <p:sldId id="299" r:id="rId12"/>
    <p:sldId id="300" r:id="rId13"/>
    <p:sldId id="298" r:id="rId14"/>
    <p:sldId id="267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5CD63-2E0D-7245-A104-F99DA4E5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A2C33-5211-554D-B5C5-67C7FF188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A3CC7-804F-5D4C-BE28-9589EBE7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C0426-E990-814D-BD44-5683B1D8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D41FE-C7C1-DF4D-A712-F2E9B0FA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2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DF40-0E57-A943-99AA-F976271F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560C9-2437-C548-AA9F-75A1F558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38C8-089E-F54D-9469-D82F3FDB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8A518-EFBF-3943-BCC3-0B82A0F5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9BC75-06CF-1947-9FCF-DB54669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9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C792DE-4C72-8B42-860E-3FFD98C9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6A721-F1BB-2A47-977D-55FC56F1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A13BA-4270-2A48-A3C5-0F96EE3C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5E3E-D470-354B-A343-7ECA80B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B2C1E-984D-7A4E-BB84-D2110355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1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FA7E4-8289-5443-908E-B6AE1FA5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EB313-9C23-8240-912D-E10A2F91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E74BB-44B7-8F4A-A130-9128A415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CEF10-7438-3048-9D0A-C65F062F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FE1A5-0ADD-774F-9D2C-0FF070D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84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4E8A-157C-3D43-94E9-B9B1DB3F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FB7B9-FF63-FA4A-89F7-47756B67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0CDE9-5C05-E145-B909-AAED4ED2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0B1E2-F754-1C49-911D-7D9BB44B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C7EFC-6BFA-3843-AC6F-6E7D5A04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2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FB56-C7BE-E647-8AB3-D36ACE96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01711-5327-694A-99CC-CFF5C8CB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672CC-3D29-3840-AE86-0332BCB44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6EBC0-D263-D54D-8F1B-986E353D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05C52-2C59-CD42-AF3D-1D6B272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A51E6-107B-8C4D-A255-D6D85B3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AC63-1B74-3445-8534-85073513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AFE72-7A89-914A-800A-80F44806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D4D10-4198-894B-87CA-64E32F1F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AA05F-1171-F641-BD57-505924C23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D383F-3356-6846-90D6-90300C92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226BDA-2207-A14C-BC18-6CBBCF52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31530-13A0-0B40-835C-6FA42A1C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5C1198-C962-6D4E-A442-2972EE11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11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D9AB2-3F6F-7E4B-AD1F-684B3DA8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1A524-4B81-404A-A798-0D49D81D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8F6D7-C8FD-7B4D-90ED-29F397B1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50E07-87B4-9941-9504-7A8AE88D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1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65529E-F36C-FD41-975A-D4AAEEFF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14BC9C-4D48-7B46-B5A7-56EC4BC5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2AF24-E3C2-A044-9041-6DCAB8A3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36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D5AD1-C53D-9F45-8118-23293984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E3CA4-5544-FE43-BA1A-67DDF79F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217B9-7009-5A4D-ABAF-484E99ECB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9F607-492B-D043-9C3F-06E9A48C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E7FC2-5585-F24B-A2FC-2089CAB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FA417-C060-0041-A185-4268D6C1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6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2FBA-0D05-0C44-86A0-E62AE7C8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E109C-AC7C-9E42-8B9C-4C11DA8CD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FAF8E-03F1-3844-8D79-4D3CF1648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48078-6CD3-6740-84DB-0892E034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B0413-AA64-AB46-8F00-00961148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AD7EB-DB19-064C-BFF6-509384C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6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4DCF9-71F7-C844-BDA7-2F26486B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61D29-F67C-3642-AC79-3E7A8DB5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E2C71-108B-7F46-98FA-EDF49550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494C-2D6E-5F49-A2F0-D8DDE55AC58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5E011-1021-4044-B63E-8F037C010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A5DFB-2528-114A-9610-4A398874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91FF-E580-7E48-B7DA-E82BFBAD5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8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220DB-65F9-634D-925A-C3B8E996C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B1B9A-06BA-9447-985B-09524B646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EA8D1-0E76-7A43-BD09-E1A50FFCB319}"/>
              </a:ext>
            </a:extLst>
          </p:cNvPr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193032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2550-3AAF-0748-8250-E89F61F9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B6E44-6658-944D-ADEF-B29A798B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函数名是什么类型的变量？</a:t>
            </a:r>
          </a:p>
        </p:txBody>
      </p:sp>
    </p:spTree>
    <p:extLst>
      <p:ext uri="{BB962C8B-B14F-4D97-AF65-F5344CB8AC3E}">
        <p14:creationId xmlns:p14="http://schemas.microsoft.com/office/powerpoint/2010/main" val="182359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88919-7851-324D-8212-F3CA145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77E0A-1166-8242-8409-0A5CFED39E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#include &lt;</a:t>
            </a:r>
            <a:r>
              <a:rPr lang="en-US" altLang="zh-CN" dirty="0" err="1">
                <a:solidFill>
                  <a:schemeClr val="bg1"/>
                </a:solidFill>
              </a:rPr>
              <a:t>stdio.h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int max(int </a:t>
            </a:r>
            <a:r>
              <a:rPr lang="en-US" altLang="zh-CN" dirty="0" err="1">
                <a:solidFill>
                  <a:schemeClr val="bg1"/>
                </a:solidFill>
              </a:rPr>
              <a:t>a,int</a:t>
            </a:r>
            <a:r>
              <a:rPr lang="en-US" altLang="zh-CN" dirty="0">
                <a:solidFill>
                  <a:schemeClr val="bg1"/>
                </a:solidFill>
              </a:rPr>
              <a:t> b) {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return a&gt;b ? a : b;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int a = 2, b=3;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int (*c)(</a:t>
            </a:r>
            <a:r>
              <a:rPr lang="en-US" altLang="zh-CN" dirty="0" err="1">
                <a:solidFill>
                  <a:schemeClr val="bg1"/>
                </a:solidFill>
              </a:rPr>
              <a:t>int,int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c = max;</a:t>
            </a:r>
          </a:p>
          <a:p>
            <a:pPr marL="0" indent="0">
              <a:buNone/>
            </a:pP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("%</a:t>
            </a:r>
            <a:r>
              <a:rPr lang="en-US" altLang="zh-CN" dirty="0" err="1">
                <a:solidFill>
                  <a:schemeClr val="bg1"/>
                </a:solidFill>
              </a:rPr>
              <a:t>d",c</a:t>
            </a:r>
            <a:r>
              <a:rPr lang="en-US" altLang="zh-CN" dirty="0">
                <a:solidFill>
                  <a:schemeClr val="bg1"/>
                </a:solidFill>
              </a:rPr>
              <a:t>(2,3));</a:t>
            </a:r>
          </a:p>
          <a:p>
            <a:pPr marL="0" indent="0">
              <a:buNone/>
            </a:pP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12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2550-3AAF-0748-8250-E89F61F9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B6E44-6658-944D-ADEF-B29A798B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函数名是什么类型的变量？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答案：函数名一个变量！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另外函数名的类型应该是一个指针，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指向了内存函数入口地址，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</a:t>
            </a:r>
            <a:r>
              <a:rPr kumimoji="1" lang="zh-CN" altLang="en-US" dirty="0">
                <a:solidFill>
                  <a:srgbClr val="C00000"/>
                </a:solidFill>
              </a:rPr>
              <a:t>函数名就是一个函数指针类型的实例化值！！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661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EC046-FD2A-7547-8BA2-1D04D0C9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3DF0A-C5E9-EE4D-941A-EC1B286B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概念：指向某函数原型的指针类型变量；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函数作为变量类型，可以用做其他函数的参数，也可以是返回值，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甚至是数组中的元素。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一般函数的定义，其实是省略了变量声明部分，可以理解为直接进行了变量赋值操作，而且是对函数指针类型的变量赋值操作。</a:t>
            </a:r>
          </a:p>
        </p:txBody>
      </p:sp>
    </p:spTree>
    <p:extLst>
      <p:ext uri="{BB962C8B-B14F-4D97-AF65-F5344CB8AC3E}">
        <p14:creationId xmlns:p14="http://schemas.microsoft.com/office/powerpoint/2010/main" val="279542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BB1A-4A7C-AA4B-A325-5CDE433C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B2F056-DBDE-B544-9ACE-01950448A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690688"/>
            <a:ext cx="690879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9D70-5BD0-6E44-ABD5-6C3AF4E7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26EC1-FDB8-5E4D-B209-26336E98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如果函数可以是变量类型，那么我们可以延后实现；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函数指针可以仅仅声明，赋值交给第三方软件人员实现；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函数指针可以作为结构体的成员变量，实现面向对象特性；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函数指针可以实现事件机制，如</a:t>
            </a:r>
            <a:r>
              <a:rPr kumimoji="1" lang="en-US" altLang="zh-CN" dirty="0"/>
              <a:t>MFC</a:t>
            </a:r>
            <a:r>
              <a:rPr kumimoji="1" lang="zh-CN" altLang="en-US" dirty="0"/>
              <a:t>中的消息处理；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用函数指针我们可以模仿</a:t>
            </a:r>
            <a:r>
              <a:rPr kumimoji="1" lang="en-US" altLang="zh-CN" dirty="0" err="1"/>
              <a:t>rtos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70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05058-BB98-8049-8A38-6A1C51E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课内练习题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A116C-4896-7C41-9152-598D0E17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kumimoji="1" lang="en-US" altLang="zh-CN" dirty="0"/>
              <a:t>Stm32</a:t>
            </a:r>
            <a:r>
              <a:rPr kumimoji="1" lang="zh-CN" altLang="en-US" dirty="0"/>
              <a:t>其串口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中断函数为</a:t>
            </a:r>
            <a:r>
              <a:rPr kumimoji="1" lang="en-US" altLang="zh-CN" dirty="0"/>
              <a:t>USART1_IRQHandler,</a:t>
            </a:r>
            <a:r>
              <a:rPr kumimoji="1" lang="zh-CN" altLang="en-US" dirty="0"/>
              <a:t>试着写一个环形队列接收数据，当接收到数据长度大于</a:t>
            </a:r>
            <a:r>
              <a:rPr kumimoji="1" lang="en-US" altLang="zh-CN" dirty="0"/>
              <a:t>16</a:t>
            </a:r>
            <a:r>
              <a:rPr kumimoji="1" lang="zh-CN" altLang="en-US" dirty="0"/>
              <a:t>时候，以回调函数的方式加以处理。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void USART1_IRQHandler(void) 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{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    u16 data;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    if(</a:t>
            </a:r>
            <a:r>
              <a:rPr kumimoji="1" lang="en-US" altLang="zh-CN" dirty="0" err="1">
                <a:solidFill>
                  <a:srgbClr val="C00000"/>
                </a:solidFill>
              </a:rPr>
              <a:t>USART_GetITStatus</a:t>
            </a:r>
            <a:r>
              <a:rPr kumimoji="1" lang="en-US" altLang="zh-CN" dirty="0">
                <a:solidFill>
                  <a:srgbClr val="C00000"/>
                </a:solidFill>
              </a:rPr>
              <a:t>(USART1,USART_IT_RXNE))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    {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        data=</a:t>
            </a:r>
            <a:r>
              <a:rPr kumimoji="1" lang="en-US" altLang="zh-CN" dirty="0" err="1">
                <a:solidFill>
                  <a:srgbClr val="C00000"/>
                </a:solidFill>
              </a:rPr>
              <a:t>USART_ReceiveData</a:t>
            </a:r>
            <a:r>
              <a:rPr kumimoji="1" lang="en-US" altLang="zh-CN" dirty="0">
                <a:solidFill>
                  <a:srgbClr val="C00000"/>
                </a:solidFill>
              </a:rPr>
              <a:t>(USART1);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        //</a:t>
            </a:r>
            <a:r>
              <a:rPr kumimoji="1" lang="zh-CN" altLang="en-US" dirty="0">
                <a:solidFill>
                  <a:srgbClr val="C00000"/>
                </a:solidFill>
              </a:rPr>
              <a:t>添加函数处理过程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kumimoji="1" lang="zh-CN" altLang="en-US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        </a:t>
            </a:r>
            <a:r>
              <a:rPr kumimoji="1" lang="en-US" altLang="zh-CN" dirty="0">
                <a:solidFill>
                  <a:srgbClr val="C00000"/>
                </a:solidFill>
              </a:rPr>
              <a:t>//…</a:t>
            </a:r>
            <a:r>
              <a:rPr kumimoji="1" lang="zh-CN" altLang="en-US" dirty="0">
                <a:solidFill>
                  <a:srgbClr val="C00000"/>
                </a:solidFill>
              </a:rPr>
              <a:t>		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    }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}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0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7D88A-062C-4E4D-AD89-26AFF466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课内练习题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7F5C-1032-2548-B9DE-C62316D0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接着第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题提问，如果处理好的数据要进行网络发送（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），同时要在</a:t>
            </a:r>
            <a:r>
              <a:rPr kumimoji="1" lang="en-US" altLang="zh-CN" dirty="0"/>
              <a:t>LCD</a:t>
            </a:r>
            <a:r>
              <a:rPr kumimoji="1" lang="zh-CN" altLang="en-US" dirty="0"/>
              <a:t>上显示（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）请用代码模拟。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kumimoji="1" lang="zh-CN" altLang="en-US" dirty="0"/>
              <a:t>接着第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问提问，如果处理好的数据不知道会有多少用途，你能否利用某种机制让别人优雅的处理？</a:t>
            </a:r>
          </a:p>
        </p:txBody>
      </p:sp>
    </p:spTree>
    <p:extLst>
      <p:ext uri="{BB962C8B-B14F-4D97-AF65-F5344CB8AC3E}">
        <p14:creationId xmlns:p14="http://schemas.microsoft.com/office/powerpoint/2010/main" val="102181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5EBAE-C637-E147-B3E8-3A15846B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函数指针的思考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E8137-EAB9-8F4E-B757-AFBB35B9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能否用函数指针实现事件机制（设计模式中的观察者设计模式）？</a:t>
            </a:r>
            <a:endParaRPr kumimoji="1" lang="en-US" altLang="zh-CN" b="1" dirty="0"/>
          </a:p>
          <a:p>
            <a:r>
              <a:rPr kumimoji="1" lang="en-US" altLang="zh-CN" b="1" dirty="0"/>
              <a:t>Windows</a:t>
            </a:r>
            <a:r>
              <a:rPr kumimoji="1" lang="zh-CN" altLang="en-US" b="1" dirty="0"/>
              <a:t>编程中</a:t>
            </a:r>
            <a:r>
              <a:rPr kumimoji="1" lang="en-US" altLang="zh-CN" b="1" dirty="0"/>
              <a:t>MFC</a:t>
            </a:r>
            <a:r>
              <a:rPr kumimoji="1" lang="zh-CN" altLang="en-US" b="1" dirty="0"/>
              <a:t>的事件处理函数是如何实现的？</a:t>
            </a:r>
            <a:endParaRPr kumimoji="1" lang="en-US" altLang="zh-CN" b="1" dirty="0"/>
          </a:p>
          <a:p>
            <a:r>
              <a:rPr lang="en-US" altLang="zh-CN" b="1" dirty="0"/>
              <a:t>QT</a:t>
            </a:r>
            <a:r>
              <a:rPr lang="zh-CN" altLang="en-US" b="1" dirty="0"/>
              <a:t>信号与槽机机制？</a:t>
            </a:r>
            <a:endParaRPr lang="en-US" altLang="zh-CN" b="1" dirty="0"/>
          </a:p>
          <a:p>
            <a:r>
              <a:rPr lang="en-US" altLang="zh-CN" b="1" dirty="0"/>
              <a:t>C#/Java</a:t>
            </a:r>
            <a:r>
              <a:rPr lang="zh-CN" altLang="en-US" b="1" dirty="0"/>
              <a:t>语言中的</a:t>
            </a:r>
            <a:r>
              <a:rPr lang="en-US" altLang="zh-CN" b="1" dirty="0"/>
              <a:t>Delegate?</a:t>
            </a:r>
          </a:p>
          <a:p>
            <a:r>
              <a:rPr lang="zh-CN" altLang="en-US" b="1" dirty="0"/>
              <a:t>物联网中的</a:t>
            </a:r>
            <a:r>
              <a:rPr lang="en-US" altLang="zh-CN" b="1" dirty="0"/>
              <a:t>MQTT</a:t>
            </a:r>
            <a:r>
              <a:rPr lang="zh-CN" altLang="en-US" b="1" dirty="0"/>
              <a:t>协议的订阅机制？</a:t>
            </a:r>
          </a:p>
        </p:txBody>
      </p:sp>
    </p:spTree>
    <p:extLst>
      <p:ext uri="{BB962C8B-B14F-4D97-AF65-F5344CB8AC3E}">
        <p14:creationId xmlns:p14="http://schemas.microsoft.com/office/powerpoint/2010/main" val="232344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EA6E6-5AB0-EE48-AFA9-044EFF2A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函数指针数组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D7F58-7BB2-C240-BC5B-101A5504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概念：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如果函数可以理解是一个任务，那么操作系统中任务的队列就可以看成函数指针数组。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注意：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实际中任务队列还要考虑资源竞争问题，所有没有那么简单。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如果有资源冲突，一般都是用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汇编去解决死锁问题。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一般最任务调度最少需要一个硬件定时器，时间片轮训</a:t>
            </a:r>
            <a:r>
              <a:rPr lang="en-US" altLang="zh-CN" dirty="0"/>
              <a:t>(Round Robin</a:t>
            </a:r>
            <a:r>
              <a:rPr lang="zh-CN" altLang="en-US" dirty="0"/>
              <a:t> </a:t>
            </a:r>
            <a:r>
              <a:rPr lang="en-US" altLang="zh-CN" dirty="0"/>
              <a:t>PR)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9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C0E3-104C-3C41-BBFD-B93D86BF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语言知识回顾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B46E8-29AC-3445-8B0A-A076FA33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语言的数据类型及基本语法知识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语言中库函数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语言中的宏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语言的头文件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</a:rPr>
              <a:t>语言的指针、函数指针、函数指针数组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/>
              <a:t>GCC</a:t>
            </a:r>
            <a:r>
              <a:rPr kumimoji="1" lang="zh-CN" altLang="en-US" dirty="0"/>
              <a:t>编译链介绍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文件介绍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Scons</a:t>
            </a:r>
            <a:r>
              <a:rPr kumimoji="1" lang="zh-CN" altLang="en-US" dirty="0"/>
              <a:t>编译介绍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78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8C62-8795-3943-97F6-5DBAA59E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38A5D-E49F-9740-A871-91DA6FF0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Z-Stack</a:t>
            </a:r>
            <a:r>
              <a:rPr kumimoji="1" lang="zh-CN" altLang="en-US" dirty="0"/>
              <a:t>协议栈中，</a:t>
            </a:r>
            <a:r>
              <a:rPr kumimoji="1" lang="en-US" altLang="zh-CN" dirty="0" err="1"/>
              <a:t>osal</a:t>
            </a:r>
            <a:r>
              <a:rPr kumimoji="1" lang="zh-CN" altLang="en-US" dirty="0"/>
              <a:t>的任务可以描述为一个常量函数指针数组。</a:t>
            </a:r>
          </a:p>
        </p:txBody>
      </p:sp>
    </p:spTree>
    <p:extLst>
      <p:ext uri="{BB962C8B-B14F-4D97-AF65-F5344CB8AC3E}">
        <p14:creationId xmlns:p14="http://schemas.microsoft.com/office/powerpoint/2010/main" val="79356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04486-B1B0-EE4B-9064-4FD7AB6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8B0E6-0EE6-FA47-B233-395D252B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用函数指针数组模拟：某个浏览器可以识别</a:t>
            </a:r>
            <a:r>
              <a:rPr kumimoji="1" lang="en-US" altLang="zh-CN" dirty="0" err="1"/>
              <a:t>bmp,png,jpg</a:t>
            </a:r>
            <a:r>
              <a:rPr kumimoji="1" lang="zh-CN" altLang="en-US" dirty="0"/>
              <a:t>图像，如果给定网络传输的图像数据</a:t>
            </a:r>
            <a:r>
              <a:rPr kumimoji="1" lang="en-US" altLang="zh-CN" dirty="0" err="1"/>
              <a:t>data,data</a:t>
            </a:r>
            <a:r>
              <a:rPr kumimoji="1" lang="en-US" altLang="zh-CN" dirty="0"/>
              <a:t>[0]</a:t>
            </a:r>
            <a:r>
              <a:rPr kumimoji="1" lang="zh-CN" altLang="en-US" dirty="0"/>
              <a:t>代表数据类型，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bmp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png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jpg,</a:t>
            </a:r>
            <a:r>
              <a:rPr kumimoji="1" lang="zh-CN" altLang="en-US" dirty="0"/>
              <a:t>   </a:t>
            </a:r>
            <a:r>
              <a:rPr kumimoji="1" lang="en-US" altLang="zh-CN" dirty="0"/>
              <a:t>data[1]</a:t>
            </a:r>
            <a:r>
              <a:rPr kumimoji="1" lang="zh-CN" altLang="en-US" dirty="0"/>
              <a:t>到最后的数据代表图像数据，</a:t>
            </a:r>
            <a:r>
              <a:rPr kumimoji="1" lang="en-US" altLang="zh-CN" dirty="0"/>
              <a:t> unsigned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 </a:t>
            </a:r>
            <a:r>
              <a:rPr kumimoji="1" lang="en-US" altLang="zh-CN" dirty="0" err="1"/>
              <a:t>decodeXXX</a:t>
            </a:r>
            <a:r>
              <a:rPr kumimoji="1" lang="en-US" altLang="zh-CN" dirty="0"/>
              <a:t>(unsigned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/>
              <a:t>,int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),</a:t>
            </a:r>
            <a:r>
              <a:rPr kumimoji="1" lang="zh-CN" altLang="en-US" dirty="0"/>
              <a:t>代表</a:t>
            </a:r>
            <a:r>
              <a:rPr kumimoji="1" lang="en-US" altLang="zh-CN" dirty="0"/>
              <a:t>XXX</a:t>
            </a:r>
            <a:r>
              <a:rPr kumimoji="1" lang="zh-CN" altLang="en-US" dirty="0"/>
              <a:t>图像解码程序</a:t>
            </a:r>
            <a:r>
              <a:rPr kumimoji="1" lang="en-US" altLang="zh-CN" dirty="0"/>
              <a:t>,</a:t>
            </a:r>
            <a:r>
              <a:rPr kumimoji="1" lang="zh-CN" altLang="en-US" dirty="0"/>
              <a:t> 试着用一个函数</a:t>
            </a:r>
            <a:r>
              <a:rPr kumimoji="1" lang="en-US" altLang="zh-CN" dirty="0"/>
              <a:t>decode,</a:t>
            </a:r>
            <a:r>
              <a:rPr kumimoji="1" lang="zh-CN" altLang="en-US" dirty="0"/>
              <a:t>他最后参数是函数指针数组，去解码图像数值。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实现一个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结构体，此结构体的成员方法可实现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型变量的入栈、出栈、栈空、栈满判断；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（选做）用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语言实现观察者设计模式；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8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9EB3-1E46-5344-A06E-60D34D83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语言的指针</a:t>
            </a:r>
          </a:p>
        </p:txBody>
      </p:sp>
      <p:grpSp>
        <p:nvGrpSpPr>
          <p:cNvPr id="4" name="Group 106">
            <a:extLst>
              <a:ext uri="{FF2B5EF4-FFF2-40B4-BE49-F238E27FC236}">
                <a16:creationId xmlns:a16="http://schemas.microsoft.com/office/drawing/2014/main" id="{73636C7F-43F5-4448-92F2-BF06909F15C6}"/>
              </a:ext>
            </a:extLst>
          </p:cNvPr>
          <p:cNvGrpSpPr>
            <a:grpSpLocks/>
          </p:cNvGrpSpPr>
          <p:nvPr/>
        </p:nvGrpSpPr>
        <p:grpSpPr bwMode="auto">
          <a:xfrm>
            <a:off x="1677148" y="2711451"/>
            <a:ext cx="750888" cy="1760538"/>
            <a:chOff x="664" y="1813"/>
            <a:chExt cx="473" cy="1109"/>
          </a:xfrm>
        </p:grpSpPr>
        <p:sp>
          <p:nvSpPr>
            <p:cNvPr id="5" name="Oval 105">
              <a:extLst>
                <a:ext uri="{FF2B5EF4-FFF2-40B4-BE49-F238E27FC236}">
                  <a16:creationId xmlns:a16="http://schemas.microsoft.com/office/drawing/2014/main" id="{00FDDAAF-99A8-344E-8B33-383BFD59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270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" name="Oval 104">
              <a:extLst>
                <a:ext uri="{FF2B5EF4-FFF2-40B4-BE49-F238E27FC236}">
                  <a16:creationId xmlns:a16="http://schemas.microsoft.com/office/drawing/2014/main" id="{ED160B9F-D2B3-C94F-AABA-B93F6E501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813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" name="Text Box 69">
            <a:extLst>
              <a:ext uri="{FF2B5EF4-FFF2-40B4-BE49-F238E27FC236}">
                <a16:creationId xmlns:a16="http://schemas.microsoft.com/office/drawing/2014/main" id="{E2CA2141-AC7F-514F-A305-4F245D45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235" y="2461409"/>
            <a:ext cx="2364750" cy="954107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a typeface="隶书" pitchFamily="49" charset="-122"/>
              </a:rPr>
              <a:t>程序中</a:t>
            </a:r>
            <a:r>
              <a:rPr lang="en-US" altLang="zh-CN"/>
              <a:t>:   int  i; </a:t>
            </a:r>
          </a:p>
          <a:p>
            <a:pPr algn="ctr"/>
            <a:r>
              <a:rPr lang="en-US" altLang="zh-CN"/>
              <a:t>                    </a:t>
            </a:r>
          </a:p>
          <a:p>
            <a:pPr algn="ctr"/>
            <a:r>
              <a:rPr lang="en-US" altLang="zh-CN"/>
              <a:t>                     float  k;</a:t>
            </a:r>
            <a:r>
              <a:rPr lang="en-US" altLang="zh-CN" sz="2000"/>
              <a:t>  </a:t>
            </a:r>
          </a:p>
        </p:txBody>
      </p:sp>
      <p:sp>
        <p:nvSpPr>
          <p:cNvPr id="8" name="AutoShape 70">
            <a:extLst>
              <a:ext uri="{FF2B5EF4-FFF2-40B4-BE49-F238E27FC236}">
                <a16:creationId xmlns:a16="http://schemas.microsoft.com/office/drawing/2014/main" id="{5AFFDD7B-6273-5D4D-B3F5-59E55AFB2474}"/>
              </a:ext>
            </a:extLst>
          </p:cNvPr>
          <p:cNvSpPr>
            <a:spLocks/>
          </p:cNvSpPr>
          <p:nvPr/>
        </p:nvSpPr>
        <p:spPr bwMode="auto">
          <a:xfrm>
            <a:off x="2920870" y="1300132"/>
            <a:ext cx="4416595" cy="400110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/>
              <a:t>内存中每个字节有一个编号</a:t>
            </a:r>
            <a:r>
              <a:rPr lang="en-US" altLang="zh-CN" sz="2000"/>
              <a:t>-----</a:t>
            </a:r>
            <a:r>
              <a:rPr lang="zh-CN" altLang="en-US" sz="2000">
                <a:solidFill>
                  <a:srgbClr val="0000FF"/>
                </a:solidFill>
              </a:rPr>
              <a:t>地址</a:t>
            </a:r>
            <a:endParaRPr lang="zh-CN" altLang="en-US" sz="2000"/>
          </a:p>
        </p:txBody>
      </p:sp>
      <p:grpSp>
        <p:nvGrpSpPr>
          <p:cNvPr id="9" name="Group 71">
            <a:extLst>
              <a:ext uri="{FF2B5EF4-FFF2-40B4-BE49-F238E27FC236}">
                <a16:creationId xmlns:a16="http://schemas.microsoft.com/office/drawing/2014/main" id="{F55DAB28-90F6-E84C-BCAA-91A4283FC57A}"/>
              </a:ext>
            </a:extLst>
          </p:cNvPr>
          <p:cNvGrpSpPr>
            <a:grpSpLocks/>
          </p:cNvGrpSpPr>
          <p:nvPr/>
        </p:nvGrpSpPr>
        <p:grpSpPr bwMode="auto">
          <a:xfrm>
            <a:off x="1683216" y="1557367"/>
            <a:ext cx="2835275" cy="5000625"/>
            <a:chOff x="302" y="864"/>
            <a:chExt cx="1786" cy="3150"/>
          </a:xfrm>
        </p:grpSpPr>
        <p:sp>
          <p:nvSpPr>
            <p:cNvPr id="10" name="Freeform 72">
              <a:extLst>
                <a:ext uri="{FF2B5EF4-FFF2-40B4-BE49-F238E27FC236}">
                  <a16:creationId xmlns:a16="http://schemas.microsoft.com/office/drawing/2014/main" id="{6EA8F8E3-A5D5-7244-9044-C739F0246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B17D80A5-BA01-EF42-B293-2C14E4A76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74">
              <a:extLst>
                <a:ext uri="{FF2B5EF4-FFF2-40B4-BE49-F238E27FC236}">
                  <a16:creationId xmlns:a16="http://schemas.microsoft.com/office/drawing/2014/main" id="{244FD942-0A1B-E944-99B9-1F57F819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" name="Line 75">
              <a:extLst>
                <a:ext uri="{FF2B5EF4-FFF2-40B4-BE49-F238E27FC236}">
                  <a16:creationId xmlns:a16="http://schemas.microsoft.com/office/drawing/2014/main" id="{3335F82A-F9AE-FB41-B721-6C55EC69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6">
              <a:extLst>
                <a:ext uri="{FF2B5EF4-FFF2-40B4-BE49-F238E27FC236}">
                  <a16:creationId xmlns:a16="http://schemas.microsoft.com/office/drawing/2014/main" id="{E08D8437-C344-C64B-8E89-105658927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167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8">
              <a:extLst>
                <a:ext uri="{FF2B5EF4-FFF2-40B4-BE49-F238E27FC236}">
                  <a16:creationId xmlns:a16="http://schemas.microsoft.com/office/drawing/2014/main" id="{A5CDED9C-0FAC-3948-B361-7A51F259E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25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80">
              <a:extLst>
                <a:ext uri="{FF2B5EF4-FFF2-40B4-BE49-F238E27FC236}">
                  <a16:creationId xmlns:a16="http://schemas.microsoft.com/office/drawing/2014/main" id="{730DD2D2-D352-0F4B-ACC9-629D3A9C9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281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81">
              <a:extLst>
                <a:ext uri="{FF2B5EF4-FFF2-40B4-BE49-F238E27FC236}">
                  <a16:creationId xmlns:a16="http://schemas.microsoft.com/office/drawing/2014/main" id="{41A85C84-82E8-F44B-A39F-B7E5FBD7B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82">
              <a:extLst>
                <a:ext uri="{FF2B5EF4-FFF2-40B4-BE49-F238E27FC236}">
                  <a16:creationId xmlns:a16="http://schemas.microsoft.com/office/drawing/2014/main" id="{00D91EDF-DE07-7841-B0A9-318142556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83">
              <a:extLst>
                <a:ext uri="{FF2B5EF4-FFF2-40B4-BE49-F238E27FC236}">
                  <a16:creationId xmlns:a16="http://schemas.microsoft.com/office/drawing/2014/main" id="{7F3E5CA2-FCB5-C044-9637-08F7D66BA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84">
              <a:extLst>
                <a:ext uri="{FF2B5EF4-FFF2-40B4-BE49-F238E27FC236}">
                  <a16:creationId xmlns:a16="http://schemas.microsoft.com/office/drawing/2014/main" id="{0DEC9262-BADA-5F43-BA5C-76E89A800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416"/>
              <a:ext cx="310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3" name="Text Box 85">
              <a:extLst>
                <a:ext uri="{FF2B5EF4-FFF2-40B4-BE49-F238E27FC236}">
                  <a16:creationId xmlns:a16="http://schemas.microsoft.com/office/drawing/2014/main" id="{AD7D29E1-395B-0B4A-9CA3-871E46F0C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3393"/>
              <a:ext cx="310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24" name="Text Box 86">
              <a:extLst>
                <a:ext uri="{FF2B5EF4-FFF2-40B4-BE49-F238E27FC236}">
                  <a16:creationId xmlns:a16="http://schemas.microsoft.com/office/drawing/2014/main" id="{C31144D2-F412-DD46-BFD9-41C373CA7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1556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2000</a:t>
              </a:r>
            </a:p>
          </p:txBody>
        </p:sp>
        <p:sp>
          <p:nvSpPr>
            <p:cNvPr id="25" name="Text Box 87">
              <a:extLst>
                <a:ext uri="{FF2B5EF4-FFF2-40B4-BE49-F238E27FC236}">
                  <a16:creationId xmlns:a16="http://schemas.microsoft.com/office/drawing/2014/main" id="{75D3861D-F518-0448-A7FC-F35F5F34D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62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2001</a:t>
              </a:r>
            </a:p>
          </p:txBody>
        </p:sp>
        <p:sp>
          <p:nvSpPr>
            <p:cNvPr id="26" name="Text Box 88">
              <a:extLst>
                <a:ext uri="{FF2B5EF4-FFF2-40B4-BE49-F238E27FC236}">
                  <a16:creationId xmlns:a16="http://schemas.microsoft.com/office/drawing/2014/main" id="{BF0876F6-751B-5E45-AC30-DA7936EF1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" y="1947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2002</a:t>
              </a:r>
            </a:p>
          </p:txBody>
        </p:sp>
        <p:sp>
          <p:nvSpPr>
            <p:cNvPr id="27" name="Text Box 89">
              <a:extLst>
                <a:ext uri="{FF2B5EF4-FFF2-40B4-BE49-F238E27FC236}">
                  <a16:creationId xmlns:a16="http://schemas.microsoft.com/office/drawing/2014/main" id="{F7EE773A-21FF-E54D-85BB-A6D3CC3C3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3176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2008</a:t>
              </a:r>
            </a:p>
          </p:txBody>
        </p:sp>
        <p:sp>
          <p:nvSpPr>
            <p:cNvPr id="28" name="Text Box 90">
              <a:extLst>
                <a:ext uri="{FF2B5EF4-FFF2-40B4-BE49-F238E27FC236}">
                  <a16:creationId xmlns:a16="http://schemas.microsoft.com/office/drawing/2014/main" id="{9441337F-BB88-B24D-B2F5-A23203444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内存</a:t>
              </a:r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27A7A49C-461C-0643-82B1-3E57759F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91"/>
              <a:ext cx="2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30" name="Text Box 92">
              <a:extLst>
                <a:ext uri="{FF2B5EF4-FFF2-40B4-BE49-F238E27FC236}">
                  <a16:creationId xmlns:a16="http://schemas.microsoft.com/office/drawing/2014/main" id="{FB968409-89DB-4F48-9C66-F7E721C1C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443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/>
                <a:t>2004</a:t>
              </a:r>
            </a:p>
          </p:txBody>
        </p:sp>
        <p:sp>
          <p:nvSpPr>
            <p:cNvPr id="31" name="Line 93">
              <a:extLst>
                <a:ext uri="{FF2B5EF4-FFF2-40B4-BE49-F238E27FC236}">
                  <a16:creationId xmlns:a16="http://schemas.microsoft.com/office/drawing/2014/main" id="{ABCB8E71-DEFE-8A4E-B1AC-287B1247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94">
            <a:extLst>
              <a:ext uri="{FF2B5EF4-FFF2-40B4-BE49-F238E27FC236}">
                <a16:creationId xmlns:a16="http://schemas.microsoft.com/office/drawing/2014/main" id="{26B3C841-4E19-1A4E-8717-848905343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322" y="3224212"/>
            <a:ext cx="264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33" name="Text Box 95">
            <a:extLst>
              <a:ext uri="{FF2B5EF4-FFF2-40B4-BE49-F238E27FC236}">
                <a16:creationId xmlns:a16="http://schemas.microsoft.com/office/drawing/2014/main" id="{F9C4606C-5E9C-B840-89B8-4D952579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322" y="43862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k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34" name="Text Box 96">
            <a:extLst>
              <a:ext uri="{FF2B5EF4-FFF2-40B4-BE49-F238E27FC236}">
                <a16:creationId xmlns:a16="http://schemas.microsoft.com/office/drawing/2014/main" id="{4F1BD6EB-72F6-AE46-8267-830E61526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922" y="3857625"/>
            <a:ext cx="4358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/>
              <a:t> </a:t>
            </a:r>
            <a:r>
              <a:rPr lang="zh-CN" altLang="zh-CN" sz="2000"/>
              <a:t>编译或函数调用时为其分配内存单元</a:t>
            </a:r>
            <a:endParaRPr lang="zh-CN" altLang="en-US" sz="2000"/>
          </a:p>
        </p:txBody>
      </p:sp>
      <p:grpSp>
        <p:nvGrpSpPr>
          <p:cNvPr id="35" name="Group 97">
            <a:extLst>
              <a:ext uri="{FF2B5EF4-FFF2-40B4-BE49-F238E27FC236}">
                <a16:creationId xmlns:a16="http://schemas.microsoft.com/office/drawing/2014/main" id="{4BFE47A9-BBEB-E440-840F-03A3DB01ABA3}"/>
              </a:ext>
            </a:extLst>
          </p:cNvPr>
          <p:cNvGrpSpPr>
            <a:grpSpLocks/>
          </p:cNvGrpSpPr>
          <p:nvPr/>
        </p:nvGrpSpPr>
        <p:grpSpPr bwMode="auto">
          <a:xfrm>
            <a:off x="4471147" y="2719387"/>
            <a:ext cx="3543300" cy="400050"/>
            <a:chOff x="2076" y="1512"/>
            <a:chExt cx="2232" cy="252"/>
          </a:xfrm>
        </p:grpSpPr>
        <p:sp>
          <p:nvSpPr>
            <p:cNvPr id="36" name="Line 98">
              <a:extLst>
                <a:ext uri="{FF2B5EF4-FFF2-40B4-BE49-F238E27FC236}">
                  <a16:creationId xmlns:a16="http://schemas.microsoft.com/office/drawing/2014/main" id="{369A3111-4769-5546-A22D-981CD7648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99">
              <a:extLst>
                <a:ext uri="{FF2B5EF4-FFF2-40B4-BE49-F238E27FC236}">
                  <a16:creationId xmlns:a16="http://schemas.microsoft.com/office/drawing/2014/main" id="{62460A10-4127-FC47-AF11-75FC0F7E1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100">
            <a:extLst>
              <a:ext uri="{FF2B5EF4-FFF2-40B4-BE49-F238E27FC236}">
                <a16:creationId xmlns:a16="http://schemas.microsoft.com/office/drawing/2014/main" id="{A3EE5D3F-C8F0-4C47-8115-BFE20653F9E5}"/>
              </a:ext>
            </a:extLst>
          </p:cNvPr>
          <p:cNvGrpSpPr>
            <a:grpSpLocks/>
          </p:cNvGrpSpPr>
          <p:nvPr/>
        </p:nvGrpSpPr>
        <p:grpSpPr bwMode="auto">
          <a:xfrm>
            <a:off x="4523255" y="3414805"/>
            <a:ext cx="3829050" cy="847725"/>
            <a:chOff x="2076" y="1722"/>
            <a:chExt cx="2412" cy="534"/>
          </a:xfrm>
        </p:grpSpPr>
        <p:sp>
          <p:nvSpPr>
            <p:cNvPr id="39" name="Line 101">
              <a:extLst>
                <a:ext uri="{FF2B5EF4-FFF2-40B4-BE49-F238E27FC236}">
                  <a16:creationId xmlns:a16="http://schemas.microsoft.com/office/drawing/2014/main" id="{B570EC9C-F8E5-8F4D-BF38-D9CC39860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02">
              <a:extLst>
                <a:ext uri="{FF2B5EF4-FFF2-40B4-BE49-F238E27FC236}">
                  <a16:creationId xmlns:a16="http://schemas.microsoft.com/office/drawing/2014/main" id="{043B5C8B-C8C0-B840-9D62-F06A11272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8" y="1722"/>
              <a:ext cx="0" cy="53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88">
            <a:extLst>
              <a:ext uri="{FF2B5EF4-FFF2-40B4-BE49-F238E27FC236}">
                <a16:creationId xmlns:a16="http://schemas.microsoft.com/office/drawing/2014/main" id="{A9E5A1E6-C142-BD48-84E3-7A810083D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41" y="3603655"/>
            <a:ext cx="723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/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8025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32" grpId="0" autoUpdateAnimBg="0"/>
      <p:bldP spid="33" grpId="0" build="p" autoUpdateAnimBg="0" advAuto="0"/>
      <p:bldP spid="34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FBF3-7411-9642-8187-BAF77E43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关于指针的思考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C000C-A8EF-2D4E-9605-87F2FED0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指针可理解为</a:t>
            </a:r>
            <a:r>
              <a:rPr kumimoji="1" lang="zh-CN" altLang="en-US" dirty="0">
                <a:solidFill>
                  <a:srgbClr val="C00000"/>
                </a:solidFill>
              </a:rPr>
              <a:t>指向某变量地址的变量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kumimoji="1" lang="zh-CN" altLang="en-US" dirty="0"/>
              <a:t>指针自身所占的内存一般与</a:t>
            </a:r>
            <a:r>
              <a:rPr kumimoji="1" lang="en-US" altLang="zh-CN" dirty="0"/>
              <a:t>int</a:t>
            </a:r>
            <a:r>
              <a:rPr kumimoji="1" lang="zh-CN" altLang="en-US" dirty="0"/>
              <a:t>一样大，</a:t>
            </a:r>
            <a:r>
              <a:rPr kumimoji="1" lang="zh-CN" altLang="en-US" dirty="0">
                <a:solidFill>
                  <a:srgbClr val="C00000"/>
                </a:solidFill>
              </a:rPr>
              <a:t>一般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和体系架构位宽一样大（</a:t>
            </a:r>
            <a:r>
              <a:rPr kumimoji="1" lang="en-US" altLang="zh-CN" dirty="0">
                <a:solidFill>
                  <a:srgbClr val="C00000"/>
                </a:solidFill>
              </a:rPr>
              <a:t>32</a:t>
            </a:r>
            <a:r>
              <a:rPr kumimoji="1" lang="zh-CN" altLang="en-US" dirty="0">
                <a:solidFill>
                  <a:srgbClr val="C00000"/>
                </a:solidFill>
              </a:rPr>
              <a:t>位</a:t>
            </a:r>
            <a:r>
              <a:rPr kumimoji="1" lang="en-US" altLang="zh-CN" dirty="0">
                <a:solidFill>
                  <a:srgbClr val="C00000"/>
                </a:solidFill>
              </a:rPr>
              <a:t>CPU</a:t>
            </a:r>
            <a:r>
              <a:rPr kumimoji="1" lang="zh-CN" altLang="en-US" dirty="0">
                <a:solidFill>
                  <a:srgbClr val="C00000"/>
                </a:solidFill>
              </a:rPr>
              <a:t>体系中，一个指针占</a:t>
            </a:r>
            <a:r>
              <a:rPr kumimoji="1" lang="en-US" altLang="zh-CN" dirty="0">
                <a:solidFill>
                  <a:srgbClr val="C00000"/>
                </a:solidFill>
              </a:rPr>
              <a:t>32</a:t>
            </a:r>
            <a:r>
              <a:rPr kumimoji="1" lang="zh-CN" altLang="en-US" dirty="0">
                <a:solidFill>
                  <a:srgbClr val="C00000"/>
                </a:solidFill>
              </a:rPr>
              <a:t>位，</a:t>
            </a:r>
            <a:r>
              <a:rPr kumimoji="1" lang="en-US" altLang="zh-CN" dirty="0">
                <a:solidFill>
                  <a:srgbClr val="C00000"/>
                </a:solidFill>
              </a:rPr>
              <a:t>4</a:t>
            </a:r>
            <a:r>
              <a:rPr kumimoji="1" lang="zh-CN" altLang="en-US" dirty="0">
                <a:solidFill>
                  <a:srgbClr val="C00000"/>
                </a:solidFill>
              </a:rPr>
              <a:t>个字节）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buAutoNum type="arabicPeriod" startAt="3"/>
            </a:pPr>
            <a:r>
              <a:rPr kumimoji="1" lang="en-US" altLang="zh-CN" dirty="0"/>
              <a:t>void</a:t>
            </a:r>
            <a:r>
              <a:rPr kumimoji="1" lang="zh-CN" altLang="en-US" dirty="0"/>
              <a:t> * 是</a:t>
            </a:r>
            <a:r>
              <a:rPr kumimoji="1" lang="zh-CN" altLang="en-US" dirty="0">
                <a:solidFill>
                  <a:srgbClr val="C00000"/>
                </a:solidFill>
              </a:rPr>
              <a:t>无类型指针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malloc</a:t>
            </a:r>
            <a:r>
              <a:rPr kumimoji="1" lang="zh-CN" altLang="en-US" dirty="0"/>
              <a:t>返回值</a:t>
            </a:r>
            <a:endParaRPr kumimoji="1" lang="en-US" altLang="zh-CN" dirty="0"/>
          </a:p>
          <a:p>
            <a:pPr marL="514350" indent="-514350">
              <a:buAutoNum type="arabicPeriod" startAt="3"/>
            </a:pPr>
            <a:r>
              <a:rPr kumimoji="1" lang="zh-CN" altLang="en-US" dirty="0"/>
              <a:t>有类型指针，如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*，他们的</a:t>
            </a:r>
            <a:r>
              <a:rPr kumimoji="1" lang="en-US" altLang="zh-CN" dirty="0"/>
              <a:t>++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--</a:t>
            </a:r>
            <a:r>
              <a:rPr kumimoji="1" lang="zh-CN" altLang="en-US" dirty="0"/>
              <a:t>是编译器自 身维系的，</a:t>
            </a:r>
            <a:r>
              <a:rPr kumimoji="1" lang="en-US" altLang="zh-CN" dirty="0">
                <a:solidFill>
                  <a:srgbClr val="C00000"/>
                </a:solidFill>
              </a:rPr>
              <a:t>++</a:t>
            </a:r>
            <a:r>
              <a:rPr kumimoji="1" lang="zh-CN" altLang="en-US" dirty="0">
                <a:solidFill>
                  <a:srgbClr val="C00000"/>
                </a:solidFill>
              </a:rPr>
              <a:t>的结果跟具体类型内存大小相关的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buAutoNum type="arabicPeriod" startAt="3"/>
            </a:pPr>
            <a:r>
              <a:rPr kumimoji="1" lang="zh-CN" altLang="en-US" dirty="0"/>
              <a:t>推荐写法：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*  </a:t>
            </a:r>
            <a:r>
              <a:rPr kumimoji="1" lang="en-US" altLang="zh-CN" dirty="0">
                <a:solidFill>
                  <a:srgbClr val="C00000"/>
                </a:solidFill>
              </a:rPr>
              <a:t>a</a:t>
            </a:r>
            <a:r>
              <a:rPr kumimoji="1" lang="zh-CN" altLang="en-US" dirty="0"/>
              <a:t>，不推荐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*</a:t>
            </a:r>
            <a:r>
              <a:rPr kumimoji="1" lang="en-US" altLang="zh-CN" dirty="0"/>
              <a:t>a</a:t>
            </a:r>
            <a:r>
              <a:rPr kumimoji="1" lang="zh-CN" altLang="en-US" dirty="0"/>
              <a:t>。（个人观点）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10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88919-7851-324D-8212-F3CA145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一个例子（注意我的电脑是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77E0A-1166-8242-8409-0A5CFED39E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#include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stdio.h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main()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int *p = &amp;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long q = (long)(p);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("0x%lx\r\</a:t>
            </a:r>
            <a:r>
              <a:rPr lang="en-US" altLang="zh-CN" dirty="0" err="1">
                <a:solidFill>
                  <a:schemeClr val="bg1"/>
                </a:solidFill>
              </a:rPr>
              <a:t>n",q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("%p\r\</a:t>
            </a:r>
            <a:r>
              <a:rPr lang="en-US" altLang="zh-CN" dirty="0" err="1">
                <a:solidFill>
                  <a:schemeClr val="bg1"/>
                </a:solidFill>
              </a:rPr>
              <a:t>n",p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return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3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77C28-FF37-274E-95FB-D4E81FFE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再看一个（你感觉结果是一样的吗？）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CB417-66A3-7143-ACB0-B551082FF39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#include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stdio.h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main()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int *p = &amp;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long q = (long)(p);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("0x%lx\r\n",q+4);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(“%p\r\n",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++p);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return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0;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13" name="Group 37">
            <a:extLst>
              <a:ext uri="{FF2B5EF4-FFF2-40B4-BE49-F238E27FC236}">
                <a16:creationId xmlns:a16="http://schemas.microsoft.com/office/drawing/2014/main" id="{783227E2-720F-BE44-A8A9-13797958EA3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6263"/>
            <a:ext cx="8675688" cy="5381625"/>
            <a:chOff x="133" y="687"/>
            <a:chExt cx="5465" cy="3390"/>
          </a:xfrm>
        </p:grpSpPr>
        <p:grpSp>
          <p:nvGrpSpPr>
            <p:cNvPr id="50179" name="Group 3">
              <a:extLst>
                <a:ext uri="{FF2B5EF4-FFF2-40B4-BE49-F238E27FC236}">
                  <a16:creationId xmlns:a16="http://schemas.microsoft.com/office/drawing/2014/main" id="{6E3C17F4-A92B-2A40-BE26-79596C53A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" y="988"/>
              <a:ext cx="5465" cy="3089"/>
              <a:chOff x="133" y="988"/>
              <a:chExt cx="5465" cy="3089"/>
            </a:xfrm>
          </p:grpSpPr>
          <p:sp>
            <p:nvSpPr>
              <p:cNvPr id="50180" name="Rectangle 4">
                <a:extLst>
                  <a:ext uri="{FF2B5EF4-FFF2-40B4-BE49-F238E27FC236}">
                    <a16:creationId xmlns:a16="http://schemas.microsoft.com/office/drawing/2014/main" id="{810DC5B3-8993-E446-A3A5-8DC46E7EA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" y="988"/>
                <a:ext cx="5457" cy="308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0181" name="Line 5">
                <a:extLst>
                  <a:ext uri="{FF2B5EF4-FFF2-40B4-BE49-F238E27FC236}">
                    <a16:creationId xmlns:a16="http://schemas.microsoft.com/office/drawing/2014/main" id="{3C87E976-E238-9642-9AFE-14954EC1D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" y="1266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2" name="Line 6">
                <a:extLst>
                  <a:ext uri="{FF2B5EF4-FFF2-40B4-BE49-F238E27FC236}">
                    <a16:creationId xmlns:a16="http://schemas.microsoft.com/office/drawing/2014/main" id="{614632E2-9C25-624A-B420-CBFB8E719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" y="1540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3" name="Line 7">
                <a:extLst>
                  <a:ext uri="{FF2B5EF4-FFF2-40B4-BE49-F238E27FC236}">
                    <a16:creationId xmlns:a16="http://schemas.microsoft.com/office/drawing/2014/main" id="{08A81144-9567-F349-A120-6E9FAB3F5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" y="1840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4" name="Line 8">
                <a:extLst>
                  <a:ext uri="{FF2B5EF4-FFF2-40B4-BE49-F238E27FC236}">
                    <a16:creationId xmlns:a16="http://schemas.microsoft.com/office/drawing/2014/main" id="{F2B1CF04-0F32-6446-A715-956411C1A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" y="2151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5" name="Line 9">
                <a:extLst>
                  <a:ext uri="{FF2B5EF4-FFF2-40B4-BE49-F238E27FC236}">
                    <a16:creationId xmlns:a16="http://schemas.microsoft.com/office/drawing/2014/main" id="{47D5CB51-C972-BC4C-A88A-4C75BBF46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" y="2473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6" name="Line 10">
                <a:extLst>
                  <a:ext uri="{FF2B5EF4-FFF2-40B4-BE49-F238E27FC236}">
                    <a16:creationId xmlns:a16="http://schemas.microsoft.com/office/drawing/2014/main" id="{327F81C2-FE44-064D-A7D7-339BC8A50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" y="2773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7" name="Line 11">
                <a:extLst>
                  <a:ext uri="{FF2B5EF4-FFF2-40B4-BE49-F238E27FC236}">
                    <a16:creationId xmlns:a16="http://schemas.microsoft.com/office/drawing/2014/main" id="{0E0D20DC-86C4-0945-BE24-70B24EE66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" y="3106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8" name="Line 12">
                <a:extLst>
                  <a:ext uri="{FF2B5EF4-FFF2-40B4-BE49-F238E27FC236}">
                    <a16:creationId xmlns:a16="http://schemas.microsoft.com/office/drawing/2014/main" id="{1FA3B269-2437-344D-9E08-0C3A46727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" y="3429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9" name="Line 13">
                <a:extLst>
                  <a:ext uri="{FF2B5EF4-FFF2-40B4-BE49-F238E27FC236}">
                    <a16:creationId xmlns:a16="http://schemas.microsoft.com/office/drawing/2014/main" id="{7C103165-FFD1-8F4E-82B7-7A5F79679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" y="3762"/>
                <a:ext cx="544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0" name="Line 14">
                <a:extLst>
                  <a:ext uri="{FF2B5EF4-FFF2-40B4-BE49-F238E27FC236}">
                    <a16:creationId xmlns:a16="http://schemas.microsoft.com/office/drawing/2014/main" id="{00DFB455-4171-484C-B0A9-405399331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8" y="989"/>
                <a:ext cx="0" cy="308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1" name="Text Box 15">
                <a:extLst>
                  <a:ext uri="{FF2B5EF4-FFF2-40B4-BE49-F238E27FC236}">
                    <a16:creationId xmlns:a16="http://schemas.microsoft.com/office/drawing/2014/main" id="{39305DC6-6928-7048-BFB4-F8CA6D0DA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" y="100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定义</a:t>
                </a:r>
              </a:p>
            </p:txBody>
          </p:sp>
          <p:sp>
            <p:nvSpPr>
              <p:cNvPr id="50192" name="Text Box 16">
                <a:extLst>
                  <a:ext uri="{FF2B5EF4-FFF2-40B4-BE49-F238E27FC236}">
                    <a16:creationId xmlns:a16="http://schemas.microsoft.com/office/drawing/2014/main" id="{08E048E6-0429-884E-A4C3-B4BF25ED0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99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含义</a:t>
                </a:r>
              </a:p>
            </p:txBody>
          </p:sp>
          <p:sp>
            <p:nvSpPr>
              <p:cNvPr id="50193" name="Text Box 17">
                <a:extLst>
                  <a:ext uri="{FF2B5EF4-FFF2-40B4-BE49-F238E27FC236}">
                    <a16:creationId xmlns:a16="http://schemas.microsoft.com/office/drawing/2014/main" id="{4290BE12-AA41-5348-A001-D200841AA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1286"/>
                <a:ext cx="4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i;</a:t>
                </a:r>
              </a:p>
            </p:txBody>
          </p:sp>
          <p:sp>
            <p:nvSpPr>
              <p:cNvPr id="50194" name="Text Box 18">
                <a:extLst>
                  <a:ext uri="{FF2B5EF4-FFF2-40B4-BE49-F238E27FC236}">
                    <a16:creationId xmlns:a16="http://schemas.microsoft.com/office/drawing/2014/main" id="{6EE08E13-2BDA-A74F-8253-319B1E82A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" y="1592"/>
                <a:ext cx="5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*p;</a:t>
                </a:r>
              </a:p>
            </p:txBody>
          </p:sp>
          <p:sp>
            <p:nvSpPr>
              <p:cNvPr id="50195" name="Text Box 19">
                <a:extLst>
                  <a:ext uri="{FF2B5EF4-FFF2-40B4-BE49-F238E27FC236}">
                    <a16:creationId xmlns:a16="http://schemas.microsoft.com/office/drawing/2014/main" id="{0D4EB9A8-2998-2648-98DE-CE28C53CD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" y="1881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int  a[n];</a:t>
                </a:r>
              </a:p>
            </p:txBody>
          </p:sp>
          <p:sp>
            <p:nvSpPr>
              <p:cNvPr id="50196" name="Text Box 20">
                <a:extLst>
                  <a:ext uri="{FF2B5EF4-FFF2-40B4-BE49-F238E27FC236}">
                    <a16:creationId xmlns:a16="http://schemas.microsoft.com/office/drawing/2014/main" id="{DE9A5FEB-7E6D-F448-85F3-C2629FE11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2204"/>
                <a:ext cx="7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*p[n];</a:t>
                </a:r>
              </a:p>
            </p:txBody>
          </p:sp>
          <p:sp>
            <p:nvSpPr>
              <p:cNvPr id="50197" name="Text Box 21">
                <a:extLst>
                  <a:ext uri="{FF2B5EF4-FFF2-40B4-BE49-F238E27FC236}">
                    <a16:creationId xmlns:a16="http://schemas.microsoft.com/office/drawing/2014/main" id="{4D43839D-0EB9-C44D-8401-845D11054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2500"/>
                <a:ext cx="8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 (*p)[n];</a:t>
                </a:r>
              </a:p>
            </p:txBody>
          </p:sp>
          <p:sp>
            <p:nvSpPr>
              <p:cNvPr id="50198" name="Text Box 22">
                <a:extLst>
                  <a:ext uri="{FF2B5EF4-FFF2-40B4-BE49-F238E27FC236}">
                    <a16:creationId xmlns:a16="http://schemas.microsoft.com/office/drawing/2014/main" id="{47A25E3D-542B-0A4D-965C-B55C98F5A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2796"/>
                <a:ext cx="5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f();</a:t>
                </a:r>
              </a:p>
            </p:txBody>
          </p:sp>
          <p:sp>
            <p:nvSpPr>
              <p:cNvPr id="50199" name="Text Box 23">
                <a:extLst>
                  <a:ext uri="{FF2B5EF4-FFF2-40B4-BE49-F238E27FC236}">
                    <a16:creationId xmlns:a16="http://schemas.microsoft.com/office/drawing/2014/main" id="{6AC1317C-F456-774F-AE9B-2CDF3874E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3126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*p();</a:t>
                </a:r>
              </a:p>
            </p:txBody>
          </p:sp>
          <p:sp>
            <p:nvSpPr>
              <p:cNvPr id="50200" name="Text Box 24">
                <a:extLst>
                  <a:ext uri="{FF2B5EF4-FFF2-40B4-BE49-F238E27FC236}">
                    <a16:creationId xmlns:a16="http://schemas.microsoft.com/office/drawing/2014/main" id="{277B90D4-3F6E-E64C-86AA-0E62979A6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3477"/>
                <a:ext cx="7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(*p)();</a:t>
                </a:r>
              </a:p>
            </p:txBody>
          </p:sp>
          <p:sp>
            <p:nvSpPr>
              <p:cNvPr id="50201" name="Text Box 25">
                <a:extLst>
                  <a:ext uri="{FF2B5EF4-FFF2-40B4-BE49-F238E27FC236}">
                    <a16:creationId xmlns:a16="http://schemas.microsoft.com/office/drawing/2014/main" id="{EBADF196-0EEC-334F-9C8E-67561D4CF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" y="3811"/>
                <a:ext cx="6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int **p;</a:t>
                </a:r>
              </a:p>
            </p:txBody>
          </p:sp>
          <p:sp>
            <p:nvSpPr>
              <p:cNvPr id="50202" name="Text Box 26">
                <a:extLst>
                  <a:ext uri="{FF2B5EF4-FFF2-40B4-BE49-F238E27FC236}">
                    <a16:creationId xmlns:a16="http://schemas.microsoft.com/office/drawing/2014/main" id="{A87CBADA-FC95-B14E-B8B7-C6235E8EE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1297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/>
                  <a:t>定义整型变量</a:t>
                </a:r>
                <a:r>
                  <a:rPr lang="en-US" altLang="zh-CN" sz="2000" dirty="0" err="1"/>
                  <a:t>i</a:t>
                </a:r>
                <a:endParaRPr lang="en-US" altLang="zh-CN" sz="2000" dirty="0"/>
              </a:p>
            </p:txBody>
          </p:sp>
          <p:sp>
            <p:nvSpPr>
              <p:cNvPr id="50203" name="Text Box 27">
                <a:extLst>
                  <a:ext uri="{FF2B5EF4-FFF2-40B4-BE49-F238E27FC236}">
                    <a16:creationId xmlns:a16="http://schemas.microsoft.com/office/drawing/2014/main" id="{B61EF846-2843-264E-B63D-0A6256BE2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8" y="1563"/>
                <a:ext cx="214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p</a:t>
                </a:r>
                <a:r>
                  <a:rPr lang="zh-CN" altLang="zh-CN" sz="2000" dirty="0"/>
                  <a:t>为指向整型数据的指针变量</a:t>
                </a:r>
                <a:endParaRPr lang="zh-CN" altLang="en-US" sz="2000" dirty="0"/>
              </a:p>
            </p:txBody>
          </p:sp>
          <p:sp>
            <p:nvSpPr>
              <p:cNvPr id="50204" name="Text Box 28">
                <a:extLst>
                  <a:ext uri="{FF2B5EF4-FFF2-40B4-BE49-F238E27FC236}">
                    <a16:creationId xmlns:a16="http://schemas.microsoft.com/office/drawing/2014/main" id="{75F82D22-70B3-2448-B4F2-1B08A479E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7" y="1885"/>
                <a:ext cx="206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/>
                  <a:t>定义含</a:t>
                </a:r>
                <a:r>
                  <a:rPr lang="en-US" altLang="zh-CN" sz="2000"/>
                  <a:t>n</a:t>
                </a:r>
                <a:r>
                  <a:rPr lang="zh-CN" altLang="zh-CN" sz="2000"/>
                  <a:t>个元素的整型数组</a:t>
                </a:r>
                <a:r>
                  <a:rPr lang="en-US" altLang="zh-CN" sz="2000"/>
                  <a:t>a</a:t>
                </a:r>
              </a:p>
            </p:txBody>
          </p:sp>
          <p:sp>
            <p:nvSpPr>
              <p:cNvPr id="50205" name="Text Box 29">
                <a:extLst>
                  <a:ext uri="{FF2B5EF4-FFF2-40B4-BE49-F238E27FC236}">
                    <a16:creationId xmlns:a16="http://schemas.microsoft.com/office/drawing/2014/main" id="{6B40ED7C-A24C-204B-B4BF-C5B0169FE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" y="2197"/>
                <a:ext cx="33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/>
                  <a:t>n</a:t>
                </a:r>
                <a:r>
                  <a:rPr lang="zh-CN" altLang="zh-CN" sz="2000" dirty="0"/>
                  <a:t>个指向整型数据的指针变量组成的指针数组</a:t>
                </a:r>
                <a:r>
                  <a:rPr lang="en-US" altLang="zh-CN" sz="2000" dirty="0"/>
                  <a:t>p</a:t>
                </a:r>
              </a:p>
            </p:txBody>
          </p:sp>
          <p:sp>
            <p:nvSpPr>
              <p:cNvPr id="50206" name="Text Box 30">
                <a:extLst>
                  <a:ext uri="{FF2B5EF4-FFF2-40B4-BE49-F238E27FC236}">
                    <a16:creationId xmlns:a16="http://schemas.microsoft.com/office/drawing/2014/main" id="{5FD88DC6-4D10-314D-B91F-845EAEFB8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" y="2507"/>
                <a:ext cx="33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为指向含</a:t>
                </a:r>
                <a:r>
                  <a:rPr lang="en-US" altLang="zh-CN" sz="2000"/>
                  <a:t>n</a:t>
                </a:r>
                <a:r>
                  <a:rPr lang="zh-CN" altLang="zh-CN" sz="2000"/>
                  <a:t>个元素的一维整型数组的指针变量</a:t>
                </a:r>
                <a:endParaRPr lang="zh-CN" altLang="en-US" sz="2000"/>
              </a:p>
            </p:txBody>
          </p:sp>
          <p:sp>
            <p:nvSpPr>
              <p:cNvPr id="50207" name="Text Box 31">
                <a:extLst>
                  <a:ext uri="{FF2B5EF4-FFF2-40B4-BE49-F238E27FC236}">
                    <a16:creationId xmlns:a16="http://schemas.microsoft.com/office/drawing/2014/main" id="{9809BD4B-008D-3944-8149-7AE78E72D1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2842"/>
                <a:ext cx="16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f</a:t>
                </a:r>
                <a:r>
                  <a:rPr lang="zh-CN" altLang="zh-CN" sz="2000"/>
                  <a:t>为返回整型数的函数</a:t>
                </a:r>
                <a:endParaRPr lang="zh-CN" altLang="en-US" sz="2000"/>
              </a:p>
            </p:txBody>
          </p:sp>
          <p:sp>
            <p:nvSpPr>
              <p:cNvPr id="50208" name="Text Box 32">
                <a:extLst>
                  <a:ext uri="{FF2B5EF4-FFF2-40B4-BE49-F238E27FC236}">
                    <a16:creationId xmlns:a16="http://schemas.microsoft.com/office/drawing/2014/main" id="{AF63827F-43AF-834F-9C74-574B9B69B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8" y="3152"/>
                <a:ext cx="34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为返回指针的函数，该指针指向一个整型数据</a:t>
                </a:r>
                <a:endParaRPr lang="zh-CN" altLang="en-US" sz="2000"/>
              </a:p>
            </p:txBody>
          </p:sp>
          <p:sp>
            <p:nvSpPr>
              <p:cNvPr id="50209" name="Text Box 33">
                <a:extLst>
                  <a:ext uri="{FF2B5EF4-FFF2-40B4-BE49-F238E27FC236}">
                    <a16:creationId xmlns:a16="http://schemas.microsoft.com/office/drawing/2014/main" id="{300AA612-E2D6-B947-BA89-085FF4660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3529"/>
                <a:ext cx="327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为指向函数的指针变量，该函数返回整型数</a:t>
                </a:r>
                <a:endParaRPr lang="zh-CN" altLang="en-US" sz="2000"/>
              </a:p>
            </p:txBody>
          </p:sp>
          <p:sp>
            <p:nvSpPr>
              <p:cNvPr id="50210" name="Text Box 34">
                <a:extLst>
                  <a:ext uri="{FF2B5EF4-FFF2-40B4-BE49-F238E27FC236}">
                    <a16:creationId xmlns:a16="http://schemas.microsoft.com/office/drawing/2014/main" id="{B50672C7-C405-974F-A5AD-CD792912B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" y="3785"/>
                <a:ext cx="376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/>
                  <a:t>p</a:t>
                </a:r>
                <a:r>
                  <a:rPr lang="zh-CN" altLang="zh-CN" sz="2000"/>
                  <a:t>为指针变量，它指向一个指向整型数据的指针变量</a:t>
                </a:r>
                <a:endParaRPr lang="zh-CN" altLang="en-US" sz="2000"/>
              </a:p>
            </p:txBody>
          </p:sp>
        </p:grpSp>
        <p:sp>
          <p:nvSpPr>
            <p:cNvPr id="50212" name="Text Box 36">
              <a:extLst>
                <a:ext uri="{FF2B5EF4-FFF2-40B4-BE49-F238E27FC236}">
                  <a16:creationId xmlns:a16="http://schemas.microsoft.com/office/drawing/2014/main" id="{4A635D70-479E-9742-93A9-AC2C0759B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687"/>
              <a:ext cx="113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ea typeface="隶书" pitchFamily="49" charset="-122"/>
                </a:rPr>
                <a:t>指针的数据类型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58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73406-EB63-204C-B256-5872BD5C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4DBA4-7B99-334B-B273-1B320B9F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定义一个变量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zh-CN" altLang="zh-CN" dirty="0"/>
              <a:t>指向整型数据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zh-CN" altLang="zh-CN" dirty="0"/>
              <a:t>的指针变量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定义一个变量</a:t>
            </a:r>
            <a:r>
              <a:rPr lang="en-US" altLang="zh-CN" dirty="0"/>
              <a:t>q,</a:t>
            </a:r>
            <a:r>
              <a:rPr lang="zh-CN" altLang="en-US" dirty="0"/>
              <a:t>   </a:t>
            </a:r>
            <a:r>
              <a:rPr lang="zh-CN" altLang="zh-CN" dirty="0"/>
              <a:t>指向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zh-CN" altLang="zh-CN" dirty="0"/>
              <a:t>指针变量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定义一个数组</a:t>
            </a:r>
            <a:r>
              <a:rPr lang="en-US" altLang="zh-CN" dirty="0"/>
              <a:t>w</a:t>
            </a:r>
            <a:r>
              <a:rPr lang="zh-CN" altLang="en-US" dirty="0"/>
              <a:t>，数组元素都是</a:t>
            </a:r>
            <a:r>
              <a:rPr lang="zh-CN" altLang="zh-CN" dirty="0"/>
              <a:t>整型</a:t>
            </a:r>
            <a:r>
              <a:rPr lang="zh-CN" altLang="en-US" dirty="0"/>
              <a:t>指针类型；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定义一个变量</a:t>
            </a:r>
            <a:r>
              <a:rPr lang="en-US" altLang="zh-CN" dirty="0"/>
              <a:t>s,</a:t>
            </a:r>
            <a:r>
              <a:rPr lang="zh-CN" altLang="en-US" dirty="0"/>
              <a:t>    </a:t>
            </a:r>
            <a:r>
              <a:rPr lang="zh-CN" altLang="zh-CN" dirty="0"/>
              <a:t>指向</a:t>
            </a:r>
            <a:r>
              <a:rPr lang="en-US" altLang="zh-CN" dirty="0"/>
              <a:t>w</a:t>
            </a:r>
            <a:r>
              <a:rPr lang="zh-CN" altLang="en-US" dirty="0"/>
              <a:t>的</a:t>
            </a:r>
            <a:r>
              <a:rPr lang="zh-CN" altLang="zh-CN" dirty="0"/>
              <a:t>指针变量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定义一个函数</a:t>
            </a:r>
            <a:r>
              <a:rPr kumimoji="1" lang="en-US" altLang="zh-CN" dirty="0"/>
              <a:t>f,</a:t>
            </a:r>
            <a:r>
              <a:rPr kumimoji="1" lang="zh-CN" altLang="en-US" dirty="0"/>
              <a:t>    返回值是指针类型；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定义一个变量</a:t>
            </a:r>
            <a:r>
              <a:rPr kumimoji="1" lang="en-US" altLang="zh-CN" dirty="0"/>
              <a:t>c,</a:t>
            </a:r>
            <a:r>
              <a:rPr kumimoji="1" lang="zh-CN" altLang="en-US" dirty="0"/>
              <a:t>    指向某种函数原型（如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  <a:r>
              <a:rPr kumimoji="1" lang="zh-CN" altLang="en-US" dirty="0"/>
              <a:t>）的指针变量</a:t>
            </a:r>
          </a:p>
        </p:txBody>
      </p:sp>
    </p:spTree>
    <p:extLst>
      <p:ext uri="{BB962C8B-B14F-4D97-AF65-F5344CB8AC3E}">
        <p14:creationId xmlns:p14="http://schemas.microsoft.com/office/powerpoint/2010/main" val="9859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C8CD-E632-724D-9FCE-DE51D3D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97221-C420-2247-A5D8-27962564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int</a:t>
            </a:r>
            <a:r>
              <a:rPr kumimoji="1" lang="zh-CN" altLang="en-US" dirty="0"/>
              <a:t>*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int</a:t>
            </a:r>
            <a:r>
              <a:rPr kumimoji="1" lang="zh-CN" altLang="en-US" dirty="0"/>
              <a:t>** 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&amp;p;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int</a:t>
            </a:r>
            <a:r>
              <a:rPr kumimoji="1" lang="zh-CN" altLang="en-US" dirty="0"/>
              <a:t> *</a:t>
            </a:r>
            <a:r>
              <a:rPr kumimoji="1" lang="en-US" altLang="zh-CN" dirty="0"/>
              <a:t>w[n];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int</a:t>
            </a:r>
            <a:r>
              <a:rPr kumimoji="1" lang="zh-CN" altLang="en-US" dirty="0"/>
              <a:t>** 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&amp;(w[0]);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void</a:t>
            </a:r>
            <a:r>
              <a:rPr kumimoji="1" lang="zh-CN" altLang="en-US" dirty="0"/>
              <a:t>* </a:t>
            </a:r>
            <a:r>
              <a:rPr kumimoji="1" lang="en-US" altLang="zh-CN" dirty="0"/>
              <a:t>f();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*</a:t>
            </a:r>
            <a:r>
              <a:rPr kumimoji="1" lang="en-US" altLang="zh-CN" dirty="0"/>
              <a:t>c)(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);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6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1448</Words>
  <Application>Microsoft Macintosh PowerPoint</Application>
  <PresentationFormat>宽屏</PresentationFormat>
  <Paragraphs>172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Apple Chancery</vt:lpstr>
      <vt:lpstr>Arial</vt:lpstr>
      <vt:lpstr>Wingdings</vt:lpstr>
      <vt:lpstr>Office 主题​​</vt:lpstr>
      <vt:lpstr>嵌入式应用系统设计 embedded application system design</vt:lpstr>
      <vt:lpstr>第二章 C语言知识回顾</vt:lpstr>
      <vt:lpstr>C语言的指针</vt:lpstr>
      <vt:lpstr>关于指针的思考</vt:lpstr>
      <vt:lpstr>一个例子（注意我的电脑是64位的）</vt:lpstr>
      <vt:lpstr>再看一个（你感觉结果是一样的吗？）</vt:lpstr>
      <vt:lpstr>PowerPoint 演示文稿</vt:lpstr>
      <vt:lpstr>问题</vt:lpstr>
      <vt:lpstr>答案</vt:lpstr>
      <vt:lpstr>思考</vt:lpstr>
      <vt:lpstr>一个例子</vt:lpstr>
      <vt:lpstr>思考</vt:lpstr>
      <vt:lpstr>函数指针</vt:lpstr>
      <vt:lpstr>例子1：</vt:lpstr>
      <vt:lpstr>关于函数指针</vt:lpstr>
      <vt:lpstr>课内练习题</vt:lpstr>
      <vt:lpstr>课内练习题</vt:lpstr>
      <vt:lpstr>函数指针的思考</vt:lpstr>
      <vt:lpstr>函数指针数组</vt:lpstr>
      <vt:lpstr>比如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61</cp:revision>
  <dcterms:created xsi:type="dcterms:W3CDTF">2020-04-06T13:14:27Z</dcterms:created>
  <dcterms:modified xsi:type="dcterms:W3CDTF">2020-04-06T16:25:16Z</dcterms:modified>
</cp:coreProperties>
</file>