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F2C72-C8CA-694E-A5C7-95D559029E7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F1B6EB4-5DCA-3344-B1DC-55500F5F1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1E81A77-815A-B647-A1E7-F96E5569C56F}"/>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5" name="页脚占位符 4">
            <a:extLst>
              <a:ext uri="{FF2B5EF4-FFF2-40B4-BE49-F238E27FC236}">
                <a16:creationId xmlns:a16="http://schemas.microsoft.com/office/drawing/2014/main" id="{01605290-AE04-8E4A-878D-2E425A47FBC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C70DF25-B06A-AF46-AE18-62643FF4961F}"/>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285520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84B18-D219-EA41-8605-3E6D6C911CA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7127A9C-3D85-934D-9850-5C13F0121CD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51B202-9449-424C-83AC-013FE2B8247C}"/>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5" name="页脚占位符 4">
            <a:extLst>
              <a:ext uri="{FF2B5EF4-FFF2-40B4-BE49-F238E27FC236}">
                <a16:creationId xmlns:a16="http://schemas.microsoft.com/office/drawing/2014/main" id="{4AA33C72-1D49-0F48-8F9C-4D9305F974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B6FD82-9D81-4549-8FEE-78B9E7368FC1}"/>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127155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A427FB-AF3E-8D4F-9D14-051122415B3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9D0FFD6-F1AE-B44B-9C72-A04F600E068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0B812C1-AE23-554E-83BA-3CBBD0B90C31}"/>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5" name="页脚占位符 4">
            <a:extLst>
              <a:ext uri="{FF2B5EF4-FFF2-40B4-BE49-F238E27FC236}">
                <a16:creationId xmlns:a16="http://schemas.microsoft.com/office/drawing/2014/main" id="{F62E6124-260B-F44D-8BB4-A576E8ED7CF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A87C55-BEEC-6B4F-85F7-F9DBC146E10F}"/>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419712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7357E-0C3E-B049-9202-F0853D9417F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05B282D-AB31-2A4A-A692-4BD617F7D37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BA5E18-DB26-7346-9F65-5403F85FF9C0}"/>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5" name="页脚占位符 4">
            <a:extLst>
              <a:ext uri="{FF2B5EF4-FFF2-40B4-BE49-F238E27FC236}">
                <a16:creationId xmlns:a16="http://schemas.microsoft.com/office/drawing/2014/main" id="{22D8A8B8-D242-ED4C-8DF1-8947D345CC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1325B4-B6CE-7044-88DD-96C9FC568292}"/>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184377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F63F6-D027-4348-BDD9-FF16B56BB3C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312F761-9971-0544-8502-5530059FD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849D32B-316A-1B46-9722-BDFF5E28E2AD}"/>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5" name="页脚占位符 4">
            <a:extLst>
              <a:ext uri="{FF2B5EF4-FFF2-40B4-BE49-F238E27FC236}">
                <a16:creationId xmlns:a16="http://schemas.microsoft.com/office/drawing/2014/main" id="{9EDA06E7-EBB2-274D-8E9B-2D03BA975D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516AE5-178C-3542-9063-339672FD15BF}"/>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79330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BF19B-B9F5-E74B-923F-F96B15D04B5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F49C5B5-103F-184F-9C3B-6FB3767CAAA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C76FA9D-6AFF-F849-BF3E-AF6F96502E4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24A666F-B41B-DC43-AC30-FEE6EFFC88F0}"/>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6" name="页脚占位符 5">
            <a:extLst>
              <a:ext uri="{FF2B5EF4-FFF2-40B4-BE49-F238E27FC236}">
                <a16:creationId xmlns:a16="http://schemas.microsoft.com/office/drawing/2014/main" id="{0FD88C5B-DC80-9544-8695-A18E77B938C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920B39F-5769-2B47-91B0-902CD7B85B1B}"/>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362903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0E79D-C700-2C48-88C3-F489D26EBB3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412C37E-6BA7-0644-8183-8E37E4A1E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9E213C9-2C55-604A-B1F6-2736EC31C54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CEC73C2-401A-1F4D-9581-77DC570A9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7B19C5F-E424-1447-9E61-4972CD9A07A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23814B5-4F67-1340-A504-A72F9F292D48}"/>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8" name="页脚占位符 7">
            <a:extLst>
              <a:ext uri="{FF2B5EF4-FFF2-40B4-BE49-F238E27FC236}">
                <a16:creationId xmlns:a16="http://schemas.microsoft.com/office/drawing/2014/main" id="{9D7B5760-0B12-D343-9DF4-8060F11F203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CD8859F-21A6-D64C-A4F4-968DB51CF15B}"/>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158122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5E39D-9246-0F4C-A7B0-DC85D714485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C0B559C-D3EB-3B46-9628-2609EDFBBF7A}"/>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4" name="页脚占位符 3">
            <a:extLst>
              <a:ext uri="{FF2B5EF4-FFF2-40B4-BE49-F238E27FC236}">
                <a16:creationId xmlns:a16="http://schemas.microsoft.com/office/drawing/2014/main" id="{B71EF641-CAB3-064A-9363-DBC55B25315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4CE9903-6838-5747-A6C2-90FFEF482AEC}"/>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78879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50D9A-746E-4D4D-B5A0-95AC2C8AC03B}"/>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3" name="页脚占位符 2">
            <a:extLst>
              <a:ext uri="{FF2B5EF4-FFF2-40B4-BE49-F238E27FC236}">
                <a16:creationId xmlns:a16="http://schemas.microsoft.com/office/drawing/2014/main" id="{EAEA09E0-C841-5C45-882E-975D6CD8B19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F4F4A0F-CA5F-BA4A-9947-101EE7E1D923}"/>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3704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3123E-F281-9140-A7D4-D0C0AC3C617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1BEF708-F3F3-B54C-BC98-0073C4F61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0F64613-6FD1-8B4D-B166-34C68A803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8293570-C7F2-7A4F-B171-2EAF78D76273}"/>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6" name="页脚占位符 5">
            <a:extLst>
              <a:ext uri="{FF2B5EF4-FFF2-40B4-BE49-F238E27FC236}">
                <a16:creationId xmlns:a16="http://schemas.microsoft.com/office/drawing/2014/main" id="{59392219-0CA7-E74D-91C1-68E211AF5F8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50B325F-856D-5D48-A44D-831E6E5A8067}"/>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153432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15616-3D9E-D744-9CEF-037E27B23DB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EA13763-6BEA-3F47-ABF1-3E4D3B315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90D6D22-F373-6F48-828E-48C482068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321C054-3B55-6A48-97EA-156A8683AAA2}"/>
              </a:ext>
            </a:extLst>
          </p:cNvPr>
          <p:cNvSpPr>
            <a:spLocks noGrp="1"/>
          </p:cNvSpPr>
          <p:nvPr>
            <p:ph type="dt" sz="half" idx="10"/>
          </p:nvPr>
        </p:nvSpPr>
        <p:spPr/>
        <p:txBody>
          <a:bodyPr/>
          <a:lstStyle/>
          <a:p>
            <a:fld id="{FAF4E254-E94B-EA4A-BE78-62637856C762}" type="datetimeFigureOut">
              <a:rPr kumimoji="1" lang="zh-CN" altLang="en-US" smtClean="0"/>
              <a:t>2020/3/24</a:t>
            </a:fld>
            <a:endParaRPr kumimoji="1" lang="zh-CN" altLang="en-US"/>
          </a:p>
        </p:txBody>
      </p:sp>
      <p:sp>
        <p:nvSpPr>
          <p:cNvPr id="6" name="页脚占位符 5">
            <a:extLst>
              <a:ext uri="{FF2B5EF4-FFF2-40B4-BE49-F238E27FC236}">
                <a16:creationId xmlns:a16="http://schemas.microsoft.com/office/drawing/2014/main" id="{95A58026-E04D-4546-95D7-58007444E56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6DFDCE6-60FD-DC40-9AB8-EB07BF559286}"/>
              </a:ext>
            </a:extLst>
          </p:cNvPr>
          <p:cNvSpPr>
            <a:spLocks noGrp="1"/>
          </p:cNvSpPr>
          <p:nvPr>
            <p:ph type="sldNum" sz="quarter" idx="12"/>
          </p:nvPr>
        </p:nvSpPr>
        <p:spPr/>
        <p:txBody>
          <a:body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96809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7E0A4F-C2B1-9141-9DF3-F7AEB0F0E4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C3842A3-0CA2-D84C-B911-FA0739E9F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E48D9C5-D4D4-504D-A3E0-B75B49795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4E254-E94B-EA4A-BE78-62637856C762}" type="datetimeFigureOut">
              <a:rPr kumimoji="1" lang="zh-CN" altLang="en-US" smtClean="0"/>
              <a:t>2020/3/24</a:t>
            </a:fld>
            <a:endParaRPr kumimoji="1" lang="zh-CN" altLang="en-US"/>
          </a:p>
        </p:txBody>
      </p:sp>
      <p:sp>
        <p:nvSpPr>
          <p:cNvPr id="5" name="页脚占位符 4">
            <a:extLst>
              <a:ext uri="{FF2B5EF4-FFF2-40B4-BE49-F238E27FC236}">
                <a16:creationId xmlns:a16="http://schemas.microsoft.com/office/drawing/2014/main" id="{B77D08D1-C30E-E744-880C-286E44F1E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B15F827-01E7-5840-9587-5EC3EDDBF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B46EA-D6AE-934E-B053-730884BE6CB3}" type="slidenum">
              <a:rPr kumimoji="1" lang="zh-CN" altLang="en-US" smtClean="0"/>
              <a:t>‹#›</a:t>
            </a:fld>
            <a:endParaRPr kumimoji="1" lang="zh-CN" altLang="en-US"/>
          </a:p>
        </p:txBody>
      </p:sp>
    </p:spTree>
    <p:extLst>
      <p:ext uri="{BB962C8B-B14F-4D97-AF65-F5344CB8AC3E}">
        <p14:creationId xmlns:p14="http://schemas.microsoft.com/office/powerpoint/2010/main" val="357356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aike.baidu.com/item/ATMEL%E5%85%AC%E5%8F%B8"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aike.baidu.com/item/%E5%AD%98%E5%82%A8%E5%99%A8"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220DB-65F9-634D-925A-C3B8E996C6C7}"/>
              </a:ext>
            </a:extLst>
          </p:cNvPr>
          <p:cNvSpPr>
            <a:spLocks noGrp="1"/>
          </p:cNvSpPr>
          <p:nvPr>
            <p:ph type="ctrTitle"/>
          </p:nvPr>
        </p:nvSpPr>
        <p:spPr/>
        <p:txBody>
          <a:bodyPr>
            <a:normAutofit/>
          </a:bodyPr>
          <a:lstStyle/>
          <a:p>
            <a:r>
              <a:rPr kumimoji="1" lang="zh-CN" altLang="en-US" dirty="0"/>
              <a:t>嵌入式应用系统设计</a:t>
            </a:r>
            <a:br>
              <a:rPr kumimoji="1" lang="en-US" altLang="zh-CN" dirty="0"/>
            </a:br>
            <a:r>
              <a:rPr kumimoji="1" lang="en-US" altLang="zh-CN" sz="3200" dirty="0">
                <a:latin typeface="Apple Chancery" panose="03020702040506060504" pitchFamily="66" charset="-79"/>
                <a:cs typeface="Apple Chancery" panose="03020702040506060504" pitchFamily="66" charset="-79"/>
              </a:rPr>
              <a:t>embedded application system</a:t>
            </a:r>
            <a:r>
              <a:rPr kumimoji="1" lang="zh-CN" altLang="en-US" sz="3200" dirty="0">
                <a:latin typeface="Apple Chancery" panose="03020702040506060504" pitchFamily="66" charset="-79"/>
                <a:cs typeface="Apple Chancery" panose="03020702040506060504" pitchFamily="66" charset="-79"/>
              </a:rPr>
              <a:t> </a:t>
            </a:r>
            <a:r>
              <a:rPr kumimoji="1" lang="en-US" altLang="zh-CN" sz="3200" dirty="0">
                <a:latin typeface="Apple Chancery" panose="03020702040506060504" pitchFamily="66" charset="-79"/>
                <a:cs typeface="Apple Chancery" panose="03020702040506060504" pitchFamily="66" charset="-79"/>
              </a:rPr>
              <a:t>design</a:t>
            </a:r>
            <a:endParaRPr kumimoji="1" lang="zh-CN" altLang="en-US" sz="3200" dirty="0">
              <a:latin typeface="Apple Chancery" panose="03020702040506060504" pitchFamily="66" charset="-79"/>
              <a:cs typeface="Apple Chancery" panose="03020702040506060504" pitchFamily="66" charset="-79"/>
            </a:endParaRPr>
          </a:p>
        </p:txBody>
      </p:sp>
      <p:sp>
        <p:nvSpPr>
          <p:cNvPr id="3" name="副标题 2">
            <a:extLst>
              <a:ext uri="{FF2B5EF4-FFF2-40B4-BE49-F238E27FC236}">
                <a16:creationId xmlns:a16="http://schemas.microsoft.com/office/drawing/2014/main" id="{92AB1B9A-06BA-9447-985B-09524B6469A1}"/>
              </a:ext>
            </a:extLst>
          </p:cNvPr>
          <p:cNvSpPr>
            <a:spLocks noGrp="1"/>
          </p:cNvSpPr>
          <p:nvPr>
            <p:ph type="subTitle" idx="1"/>
          </p:nvPr>
        </p:nvSpPr>
        <p:spPr/>
        <p:txBody>
          <a:bodyPr/>
          <a:lstStyle/>
          <a:p>
            <a:endParaRPr kumimoji="1" lang="en-US" altLang="zh-CN" dirty="0"/>
          </a:p>
          <a:p>
            <a:r>
              <a:rPr kumimoji="1" lang="zh-CN" altLang="en-US" dirty="0"/>
              <a:t>主讲教师：黄建伟</a:t>
            </a:r>
          </a:p>
        </p:txBody>
      </p:sp>
      <p:sp>
        <p:nvSpPr>
          <p:cNvPr id="4" name="文本框 3">
            <a:extLst>
              <a:ext uri="{FF2B5EF4-FFF2-40B4-BE49-F238E27FC236}">
                <a16:creationId xmlns:a16="http://schemas.microsoft.com/office/drawing/2014/main" id="{C03EA8D1-0E76-7A43-BD09-E1A50FFCB319}"/>
              </a:ext>
            </a:extLst>
          </p:cNvPr>
          <p:cNvSpPr txBox="1"/>
          <p:nvPr/>
        </p:nvSpPr>
        <p:spPr>
          <a:xfrm>
            <a:off x="470647" y="309282"/>
            <a:ext cx="2837330" cy="369332"/>
          </a:xfrm>
          <a:prstGeom prst="rect">
            <a:avLst/>
          </a:prstGeom>
          <a:noFill/>
        </p:spPr>
        <p:txBody>
          <a:bodyPr wrap="square" rtlCol="0">
            <a:spAutoFit/>
          </a:bodyPr>
          <a:lstStyle/>
          <a:p>
            <a:r>
              <a:rPr kumimoji="1" lang="zh-CN" altLang="en-US" dirty="0"/>
              <a:t>内工大研究生专业选修课</a:t>
            </a:r>
          </a:p>
        </p:txBody>
      </p:sp>
    </p:spTree>
    <p:extLst>
      <p:ext uri="{BB962C8B-B14F-4D97-AF65-F5344CB8AC3E}">
        <p14:creationId xmlns:p14="http://schemas.microsoft.com/office/powerpoint/2010/main" val="243175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D9C19-F721-6249-8730-310CABF9B6C1}"/>
              </a:ext>
            </a:extLst>
          </p:cNvPr>
          <p:cNvSpPr>
            <a:spLocks noGrp="1"/>
          </p:cNvSpPr>
          <p:nvPr>
            <p:ph type="title"/>
          </p:nvPr>
        </p:nvSpPr>
        <p:spPr/>
        <p:txBody>
          <a:bodyPr/>
          <a:lstStyle/>
          <a:p>
            <a:r>
              <a:rPr kumimoji="1" lang="zh-CN" altLang="en-US" dirty="0"/>
              <a:t>嵌入式系统的定义</a:t>
            </a:r>
          </a:p>
        </p:txBody>
      </p:sp>
      <p:sp>
        <p:nvSpPr>
          <p:cNvPr id="3" name="内容占位符 2">
            <a:extLst>
              <a:ext uri="{FF2B5EF4-FFF2-40B4-BE49-F238E27FC236}">
                <a16:creationId xmlns:a16="http://schemas.microsoft.com/office/drawing/2014/main" id="{5D41F78C-8B4A-B34E-9DF6-A7BC8E2A6061}"/>
              </a:ext>
            </a:extLst>
          </p:cNvPr>
          <p:cNvSpPr>
            <a:spLocks noGrp="1"/>
          </p:cNvSpPr>
          <p:nvPr>
            <p:ph idx="1"/>
          </p:nvPr>
        </p:nvSpPr>
        <p:spPr/>
        <p:txBody>
          <a:bodyPr>
            <a:normAutofit/>
          </a:bodyPr>
          <a:lstStyle/>
          <a:p>
            <a:pPr marL="0" indent="0">
              <a:buNone/>
            </a:pPr>
            <a:r>
              <a:rPr lang="zh-CN" altLang="en-US" sz="2100" dirty="0"/>
              <a:t>可以看出，虽然各种书籍对嵌入式系统的定义稍有差异，但是基本的思想和理解是相同的。我们可以从以下几个方面来理解嵌入式系统的含义：</a:t>
            </a:r>
          </a:p>
          <a:p>
            <a:pPr>
              <a:buClr>
                <a:schemeClr val="tx1"/>
              </a:buClr>
              <a:buFont typeface="Wingdings" pitchFamily="2" charset="2"/>
              <a:buChar char="ü"/>
            </a:pPr>
            <a:r>
              <a:rPr lang="zh-CN" altLang="en-US" sz="2100" dirty="0">
                <a:solidFill>
                  <a:srgbClr val="FF0000"/>
                </a:solidFill>
                <a:sym typeface="Wingdings 2" pitchFamily="2" charset="2"/>
              </a:rPr>
              <a:t>嵌入式系统是面向用户、面向产品、面向应用的</a:t>
            </a:r>
            <a:r>
              <a:rPr lang="zh-CN" altLang="en-US" sz="2100" dirty="0">
                <a:sym typeface="Wingdings 2" pitchFamily="2" charset="2"/>
              </a:rPr>
              <a:t>，必须与具体应用相结合才会具有生命力。正因为与具体应用的紧密结合，嵌入式系统才具有很强的专用性。</a:t>
            </a:r>
          </a:p>
          <a:p>
            <a:pPr>
              <a:buClr>
                <a:schemeClr val="tx1"/>
              </a:buClr>
              <a:buFont typeface="Wingdings" pitchFamily="2" charset="2"/>
              <a:buChar char="ü"/>
            </a:pPr>
            <a:r>
              <a:rPr lang="zh-CN" altLang="en-US" sz="2100" dirty="0">
                <a:solidFill>
                  <a:srgbClr val="FF0000"/>
                </a:solidFill>
                <a:sym typeface="Wingdings 2" pitchFamily="2" charset="2"/>
              </a:rPr>
              <a:t>嵌入式系统将先进的半导体技术、计算机技术和电子技术，以及各个行业的具体应用相结合</a:t>
            </a:r>
            <a:r>
              <a:rPr lang="zh-CN" altLang="en-US" sz="2100" dirty="0">
                <a:sym typeface="Wingdings 2" pitchFamily="2" charset="2"/>
              </a:rPr>
              <a:t>，是一个技术密集、资金密集、学科交叉和不断创新的知识集成系统。</a:t>
            </a:r>
          </a:p>
          <a:p>
            <a:pPr>
              <a:buClr>
                <a:schemeClr val="tx1"/>
              </a:buClr>
              <a:buFont typeface="Wingdings" pitchFamily="2" charset="2"/>
              <a:buChar char="ü"/>
            </a:pPr>
            <a:r>
              <a:rPr lang="zh-CN" altLang="en-US" sz="2100" dirty="0">
                <a:solidFill>
                  <a:srgbClr val="FF0000"/>
                </a:solidFill>
                <a:sym typeface="Wingdings 2" pitchFamily="2" charset="2"/>
              </a:rPr>
              <a:t>由于嵌入式系统必须根据应用需要对硬件和软件进行裁剪，以满足应用系统对功能、可靠性、成本、体积和功耗的要求</a:t>
            </a:r>
            <a:r>
              <a:rPr lang="zh-CN" altLang="en-US" sz="2100" dirty="0">
                <a:sym typeface="Wingdings 2" pitchFamily="2" charset="2"/>
              </a:rPr>
              <a:t>。</a:t>
            </a:r>
          </a:p>
          <a:p>
            <a:pPr marL="0" indent="0">
              <a:buNone/>
            </a:pPr>
            <a:r>
              <a:rPr lang="zh-CN" altLang="en-US" sz="2100" dirty="0">
                <a:sym typeface="Wingdings 2" pitchFamily="2" charset="2"/>
              </a:rPr>
              <a:t>因此，嵌入式系统的开发难度比较大，技术门槛较高。比较好的开发模式是：首先建立相对通用的硬件和软件基础，然后针对具体的应用做最少量的软硬件改动。</a:t>
            </a:r>
          </a:p>
          <a:p>
            <a:pPr marL="0" indent="0">
              <a:buNone/>
            </a:pPr>
            <a:r>
              <a:rPr lang="zh-CN" altLang="en-US" sz="2100" dirty="0">
                <a:sym typeface="Wingdings 2" pitchFamily="2" charset="2"/>
              </a:rPr>
              <a:t>由上述可以看出，嵌入式系统是一个外延极广的概念，凡是与产品结合在一起的、具有嵌入式系统特点的系统都可以称为嵌入式系统。</a:t>
            </a:r>
            <a:endParaRPr lang="zh-CN" altLang="en-US" sz="2100" dirty="0"/>
          </a:p>
          <a:p>
            <a:endParaRPr kumimoji="1" lang="zh-CN" altLang="en-US" dirty="0"/>
          </a:p>
        </p:txBody>
      </p:sp>
    </p:spTree>
    <p:extLst>
      <p:ext uri="{BB962C8B-B14F-4D97-AF65-F5344CB8AC3E}">
        <p14:creationId xmlns:p14="http://schemas.microsoft.com/office/powerpoint/2010/main" val="201094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4BC70-502D-F34F-94E1-1B2ADE97C6C1}"/>
              </a:ext>
            </a:extLst>
          </p:cNvPr>
          <p:cNvSpPr>
            <a:spLocks noGrp="1"/>
          </p:cNvSpPr>
          <p:nvPr>
            <p:ph type="title"/>
          </p:nvPr>
        </p:nvSpPr>
        <p:spPr/>
        <p:txBody>
          <a:bodyPr/>
          <a:lstStyle/>
          <a:p>
            <a:r>
              <a:rPr lang="zh-CN" altLang="en-US" dirty="0">
                <a:latin typeface="宋体" panose="02010600030101010101" pitchFamily="2" charset="-122"/>
              </a:rPr>
              <a:t>嵌入式系统的组成 </a:t>
            </a:r>
            <a:endParaRPr kumimoji="1" lang="zh-CN" altLang="en-US" dirty="0"/>
          </a:p>
        </p:txBody>
      </p:sp>
      <p:sp>
        <p:nvSpPr>
          <p:cNvPr id="3" name="内容占位符 2">
            <a:extLst>
              <a:ext uri="{FF2B5EF4-FFF2-40B4-BE49-F238E27FC236}">
                <a16:creationId xmlns:a16="http://schemas.microsoft.com/office/drawing/2014/main" id="{414F2353-2EC4-434B-8F83-639CBC72E262}"/>
              </a:ext>
            </a:extLst>
          </p:cNvPr>
          <p:cNvSpPr>
            <a:spLocks noGrp="1"/>
          </p:cNvSpPr>
          <p:nvPr>
            <p:ph idx="1"/>
          </p:nvPr>
        </p:nvSpPr>
        <p:spPr/>
        <p:txBody>
          <a:bodyPr/>
          <a:lstStyle/>
          <a:p>
            <a:pPr marL="0" indent="0">
              <a:buNone/>
            </a:pPr>
            <a:r>
              <a:rPr lang="zh-CN" altLang="en-US" sz="1600" dirty="0"/>
              <a:t>嵌入式系统一般有</a:t>
            </a:r>
            <a:r>
              <a:rPr lang="en-US" altLang="zh-CN" sz="1600" dirty="0"/>
              <a:t>3</a:t>
            </a:r>
            <a:r>
              <a:rPr lang="zh-CN" altLang="en-US" sz="1600" dirty="0"/>
              <a:t>个主要的组成部分：</a:t>
            </a:r>
          </a:p>
          <a:p>
            <a:pPr marL="0" indent="0">
              <a:buNone/>
            </a:pPr>
            <a:r>
              <a:rPr lang="en-US" altLang="zh-CN" sz="1600" dirty="0">
                <a:sym typeface="Wingdings 2" pitchFamily="2" charset="2"/>
              </a:rPr>
              <a:t></a:t>
            </a:r>
            <a:r>
              <a:rPr lang="en-US" altLang="zh-CN" sz="1600" dirty="0"/>
              <a:t> </a:t>
            </a:r>
            <a:r>
              <a:rPr lang="zh-CN" altLang="en-US" sz="1600" dirty="0">
                <a:sym typeface="Wingdings 2" pitchFamily="2" charset="2"/>
              </a:rPr>
              <a:t>硬件。图</a:t>
            </a:r>
            <a:r>
              <a:rPr lang="en-US" altLang="zh-CN" sz="1600" dirty="0">
                <a:sym typeface="Wingdings 2" pitchFamily="2" charset="2"/>
              </a:rPr>
              <a:t>1.1</a:t>
            </a:r>
            <a:r>
              <a:rPr lang="zh-CN" altLang="en-US" sz="1600" dirty="0">
                <a:sym typeface="Wingdings 2" pitchFamily="2" charset="2"/>
              </a:rPr>
              <a:t>给出了嵌入式系统的硬件组成。其中，处理器是系统的运算核心；存储器（</a:t>
            </a:r>
            <a:r>
              <a:rPr lang="en-US" altLang="zh-CN" sz="1600" dirty="0">
                <a:sym typeface="Wingdings 2" pitchFamily="2" charset="2"/>
              </a:rPr>
              <a:t>ROM</a:t>
            </a:r>
            <a:r>
              <a:rPr lang="zh-CN" altLang="en-US" sz="1600" dirty="0">
                <a:sym typeface="Wingdings 2" pitchFamily="2" charset="2"/>
              </a:rPr>
              <a:t>、</a:t>
            </a:r>
            <a:r>
              <a:rPr lang="en-US" altLang="zh-CN" sz="1600" dirty="0">
                <a:sym typeface="Wingdings 2" pitchFamily="2" charset="2"/>
              </a:rPr>
              <a:t>RAM</a:t>
            </a:r>
            <a:r>
              <a:rPr lang="zh-CN" altLang="en-US" sz="1600" dirty="0">
                <a:sym typeface="Wingdings 2" pitchFamily="2" charset="2"/>
              </a:rPr>
              <a:t>）用来保存可执行代码，以及中间结果；输入输出设备完成与系统外部的信息交换；其他部分辅助系统完成功能。</a:t>
            </a:r>
          </a:p>
          <a:p>
            <a:pPr marL="0" indent="0">
              <a:buNone/>
            </a:pPr>
            <a:r>
              <a:rPr lang="en-US" altLang="zh-CN" sz="1600" dirty="0">
                <a:sym typeface="Wingdings 2" pitchFamily="2" charset="2"/>
              </a:rPr>
              <a:t></a:t>
            </a:r>
            <a:r>
              <a:rPr lang="en-US" altLang="zh-CN" sz="1600" dirty="0"/>
              <a:t> </a:t>
            </a:r>
            <a:r>
              <a:rPr lang="zh-CN" altLang="en-US" sz="1600" dirty="0">
                <a:sym typeface="Wingdings 2" pitchFamily="2" charset="2"/>
              </a:rPr>
              <a:t>应用软件。应用软件是完成系统功能的主要软件，它可以由单独的一个任务来实现，也可以由多个并行的任务来实现。</a:t>
            </a:r>
          </a:p>
          <a:p>
            <a:pPr marL="0" indent="0">
              <a:buNone/>
            </a:pPr>
            <a:r>
              <a:rPr lang="en-US" altLang="zh-CN" sz="1600" dirty="0">
                <a:sym typeface="Wingdings 2" pitchFamily="2" charset="2"/>
              </a:rPr>
              <a:t></a:t>
            </a:r>
            <a:r>
              <a:rPr lang="en-US" altLang="zh-CN" sz="1600" dirty="0"/>
              <a:t> </a:t>
            </a:r>
            <a:r>
              <a:rPr lang="zh-CN" altLang="en-US" sz="1600" dirty="0">
                <a:sym typeface="Wingdings 2" pitchFamily="2" charset="2"/>
              </a:rPr>
              <a:t>实时操作系统（</a:t>
            </a:r>
            <a:r>
              <a:rPr lang="en-US" altLang="zh-CN" sz="1600" dirty="0">
                <a:sym typeface="Wingdings 2" pitchFamily="2" charset="2"/>
              </a:rPr>
              <a:t>Real-Time Operating System</a:t>
            </a:r>
            <a:r>
              <a:rPr lang="zh-CN" altLang="en-US" sz="1600" dirty="0">
                <a:sym typeface="Wingdings 2" pitchFamily="2" charset="2"/>
              </a:rPr>
              <a:t>，</a:t>
            </a:r>
            <a:r>
              <a:rPr lang="en-US" altLang="zh-CN" sz="1600" dirty="0">
                <a:sym typeface="Wingdings 2" pitchFamily="2" charset="2"/>
              </a:rPr>
              <a:t>RTOS</a:t>
            </a:r>
            <a:r>
              <a:rPr lang="zh-CN" altLang="en-US" sz="1600" dirty="0">
                <a:sym typeface="Wingdings 2" pitchFamily="2" charset="2"/>
              </a:rPr>
              <a:t>）。该系统用来管理应用软件，并提供一种机制，使得处理器分时地执行各个任务并完成一定的时限要求 。</a:t>
            </a:r>
          </a:p>
          <a:p>
            <a:endParaRPr kumimoji="1" lang="zh-CN" altLang="en-US" dirty="0"/>
          </a:p>
        </p:txBody>
      </p:sp>
      <p:pic>
        <p:nvPicPr>
          <p:cNvPr id="4" name="图片 3">
            <a:extLst>
              <a:ext uri="{FF2B5EF4-FFF2-40B4-BE49-F238E27FC236}">
                <a16:creationId xmlns:a16="http://schemas.microsoft.com/office/drawing/2014/main" id="{781682D0-24C9-1B46-B68A-65A496998B27}"/>
              </a:ext>
            </a:extLst>
          </p:cNvPr>
          <p:cNvPicPr>
            <a:picLocks noChangeAspect="1"/>
          </p:cNvPicPr>
          <p:nvPr/>
        </p:nvPicPr>
        <p:blipFill>
          <a:blip r:embed="rId2"/>
          <a:stretch>
            <a:fillRect/>
          </a:stretch>
        </p:blipFill>
        <p:spPr>
          <a:xfrm>
            <a:off x="4165600" y="3962400"/>
            <a:ext cx="4588933" cy="2895600"/>
          </a:xfrm>
          <a:prstGeom prst="rect">
            <a:avLst/>
          </a:prstGeom>
        </p:spPr>
      </p:pic>
    </p:spTree>
    <p:extLst>
      <p:ext uri="{BB962C8B-B14F-4D97-AF65-F5344CB8AC3E}">
        <p14:creationId xmlns:p14="http://schemas.microsoft.com/office/powerpoint/2010/main" val="208215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14AFA-C654-2045-BB58-0227B05AE22E}"/>
              </a:ext>
            </a:extLst>
          </p:cNvPr>
          <p:cNvSpPr>
            <a:spLocks noGrp="1"/>
          </p:cNvSpPr>
          <p:nvPr>
            <p:ph type="title"/>
          </p:nvPr>
        </p:nvSpPr>
        <p:spPr/>
        <p:txBody>
          <a:bodyPr/>
          <a:lstStyle/>
          <a:p>
            <a:r>
              <a:rPr kumimoji="1" lang="zh-CN" altLang="en-US" dirty="0"/>
              <a:t>嵌入式系统的组成</a:t>
            </a:r>
          </a:p>
        </p:txBody>
      </p:sp>
      <p:sp>
        <p:nvSpPr>
          <p:cNvPr id="3" name="内容占位符 2">
            <a:extLst>
              <a:ext uri="{FF2B5EF4-FFF2-40B4-BE49-F238E27FC236}">
                <a16:creationId xmlns:a16="http://schemas.microsoft.com/office/drawing/2014/main" id="{CB6769CE-2F73-FF4B-A9C2-B990A1B0AA0A}"/>
              </a:ext>
            </a:extLst>
          </p:cNvPr>
          <p:cNvSpPr>
            <a:spLocks noGrp="1"/>
          </p:cNvSpPr>
          <p:nvPr>
            <p:ph idx="1"/>
          </p:nvPr>
        </p:nvSpPr>
        <p:spPr/>
        <p:txBody>
          <a:bodyPr/>
          <a:lstStyle/>
          <a:p>
            <a:pPr marL="0" indent="0">
              <a:buNone/>
            </a:pPr>
            <a:r>
              <a:rPr lang="zh-CN" altLang="en-US" dirty="0">
                <a:latin typeface="Times New Roman" panose="02020603050405020304" pitchFamily="18" charset="0"/>
              </a:rPr>
              <a:t>注意：</a:t>
            </a:r>
            <a:endParaRPr lang="en-US" altLang="zh-CN" dirty="0">
              <a:latin typeface="Times New Roman" panose="02020603050405020304" pitchFamily="18" charset="0"/>
            </a:endParaRPr>
          </a:p>
          <a:p>
            <a:pPr marL="514350" indent="-514350">
              <a:buAutoNum type="arabicPeriod"/>
            </a:pPr>
            <a:r>
              <a:rPr lang="zh-CN" altLang="en-US" dirty="0">
                <a:latin typeface="Times New Roman" panose="02020603050405020304" pitchFamily="18" charset="0"/>
              </a:rPr>
              <a:t>嵌入式系统的</a:t>
            </a:r>
            <a:r>
              <a:rPr lang="zh-CN" altLang="en-US" dirty="0">
                <a:solidFill>
                  <a:srgbClr val="FF0000"/>
                </a:solidFill>
                <a:latin typeface="Times New Roman" panose="02020603050405020304" pitchFamily="18" charset="0"/>
              </a:rPr>
              <a:t>关键在于结合系统硬件电路与其特定的软件</a:t>
            </a:r>
            <a:r>
              <a:rPr lang="zh-CN" altLang="en-US" dirty="0">
                <a:latin typeface="Times New Roman" panose="02020603050405020304" pitchFamily="18" charset="0"/>
              </a:rPr>
              <a:t>，以达到系统运行性能成本的最高比</a:t>
            </a:r>
            <a:endParaRPr lang="en-US" altLang="zh-CN" dirty="0">
              <a:latin typeface="Times New Roman" panose="02020603050405020304" pitchFamily="18" charset="0"/>
            </a:endParaRPr>
          </a:p>
          <a:p>
            <a:pPr marL="514350" indent="-514350">
              <a:buAutoNum type="arabicPeriod"/>
            </a:pPr>
            <a:r>
              <a:rPr kumimoji="1" lang="zh-CN" altLang="en-US" dirty="0">
                <a:solidFill>
                  <a:srgbClr val="FF0000"/>
                </a:solidFill>
              </a:rPr>
              <a:t>优先选用带“片内外设”的</a:t>
            </a:r>
            <a:r>
              <a:rPr kumimoji="1" lang="en-US" altLang="zh-CN" dirty="0">
                <a:solidFill>
                  <a:srgbClr val="FF0000"/>
                </a:solidFill>
              </a:rPr>
              <a:t>MCU</a:t>
            </a:r>
            <a:r>
              <a:rPr kumimoji="1" lang="zh-CN" altLang="en-US" dirty="0"/>
              <a:t>，已提供更好的编程体验和运行效果</a:t>
            </a:r>
            <a:endParaRPr kumimoji="1" lang="en-US" altLang="zh-CN" dirty="0"/>
          </a:p>
          <a:p>
            <a:pPr marL="514350" indent="-514350">
              <a:buAutoNum type="arabicPeriod"/>
            </a:pPr>
            <a:r>
              <a:rPr lang="zh-CN" altLang="en-US" dirty="0">
                <a:latin typeface="Times New Roman" panose="02020603050405020304" pitchFamily="18" charset="0"/>
              </a:rPr>
              <a:t>嵌入式系统的硬件强调的不是执行速度而是功能稳定，因此硬件设计方面的技术瓶颈并不高，反而在软件组件方面要求</a:t>
            </a:r>
            <a:r>
              <a:rPr lang="zh-CN" altLang="en-US" dirty="0">
                <a:solidFill>
                  <a:srgbClr val="FF0000"/>
                </a:solidFill>
                <a:latin typeface="Times New Roman" panose="02020603050405020304" pitchFamily="18" charset="0"/>
              </a:rPr>
              <a:t>更高的编程技巧</a:t>
            </a:r>
            <a:r>
              <a:rPr lang="zh-CN" altLang="en-US" dirty="0">
                <a:latin typeface="Times New Roman" panose="02020603050405020304" pitchFamily="18" charset="0"/>
              </a:rPr>
              <a:t>。</a:t>
            </a:r>
            <a:endParaRPr kumimoji="1" lang="zh-CN" altLang="en-US" dirty="0"/>
          </a:p>
        </p:txBody>
      </p:sp>
    </p:spTree>
    <p:extLst>
      <p:ext uri="{BB962C8B-B14F-4D97-AF65-F5344CB8AC3E}">
        <p14:creationId xmlns:p14="http://schemas.microsoft.com/office/powerpoint/2010/main" val="189247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E1ECA-A166-544F-8228-ABDB44F97B4D}"/>
              </a:ext>
            </a:extLst>
          </p:cNvPr>
          <p:cNvSpPr>
            <a:spLocks noGrp="1"/>
          </p:cNvSpPr>
          <p:nvPr>
            <p:ph type="title"/>
          </p:nvPr>
        </p:nvSpPr>
        <p:spPr/>
        <p:txBody>
          <a:bodyPr/>
          <a:lstStyle/>
          <a:p>
            <a:r>
              <a:rPr lang="zh-CN" altLang="en-US" dirty="0">
                <a:latin typeface="宋体" panose="02010600030101010101" pitchFamily="2" charset="-122"/>
              </a:rPr>
              <a:t>嵌入式系统的特点</a:t>
            </a:r>
            <a:endParaRPr kumimoji="1" lang="zh-CN" altLang="en-US" dirty="0"/>
          </a:p>
        </p:txBody>
      </p:sp>
      <p:sp>
        <p:nvSpPr>
          <p:cNvPr id="3" name="内容占位符 2">
            <a:extLst>
              <a:ext uri="{FF2B5EF4-FFF2-40B4-BE49-F238E27FC236}">
                <a16:creationId xmlns:a16="http://schemas.microsoft.com/office/drawing/2014/main" id="{9594D48C-9BF4-E542-8A0B-EBAB2CFF9142}"/>
              </a:ext>
            </a:extLst>
          </p:cNvPr>
          <p:cNvSpPr>
            <a:spLocks noGrp="1"/>
          </p:cNvSpPr>
          <p:nvPr>
            <p:ph idx="1"/>
          </p:nvPr>
        </p:nvSpPr>
        <p:spPr/>
        <p:txBody>
          <a:bodyPr>
            <a:normAutofit/>
          </a:bodyPr>
          <a:lstStyle/>
          <a:p>
            <a:pPr marL="457200" indent="-457200">
              <a:buClr>
                <a:schemeClr val="tx1"/>
              </a:buClr>
              <a:buFont typeface="+mj-ea"/>
              <a:buAutoNum type="circleNumDbPlain"/>
            </a:pPr>
            <a:r>
              <a:rPr lang="zh-CN" altLang="en-US" sz="1900" dirty="0">
                <a:solidFill>
                  <a:srgbClr val="FF0000"/>
                </a:solidFill>
                <a:sym typeface="Wingdings 2" pitchFamily="2" charset="2"/>
              </a:rPr>
              <a:t>嵌入式系统通常是面向特定应用的</a:t>
            </a:r>
            <a:r>
              <a:rPr lang="zh-CN" altLang="en-US" sz="1900" dirty="0">
                <a:sym typeface="Wingdings 2" pitchFamily="2" charset="2"/>
              </a:rPr>
              <a:t>。嵌入式</a:t>
            </a:r>
            <a:r>
              <a:rPr lang="en-US" altLang="zh-CN" sz="1900" dirty="0">
                <a:sym typeface="Wingdings 2" pitchFamily="2" charset="2"/>
              </a:rPr>
              <a:t>CPU</a:t>
            </a:r>
            <a:r>
              <a:rPr lang="zh-CN" altLang="en-US" sz="1900" dirty="0">
                <a:sym typeface="Wingdings 2" pitchFamily="2" charset="2"/>
              </a:rPr>
              <a:t>大多工作在为特定用户群设计的系统中，它通常都具有低功耗、体积小、集成度高等特点。</a:t>
            </a:r>
          </a:p>
          <a:p>
            <a:pPr marL="457200" indent="-457200">
              <a:buClr>
                <a:schemeClr val="tx1"/>
              </a:buClr>
              <a:buFont typeface="+mj-ea"/>
              <a:buAutoNum type="circleNumDbPlain"/>
            </a:pPr>
            <a:r>
              <a:rPr lang="zh-CN" altLang="en-US" sz="1900" dirty="0">
                <a:solidFill>
                  <a:srgbClr val="FF0000"/>
                </a:solidFill>
                <a:sym typeface="Wingdings 2" pitchFamily="2" charset="2"/>
              </a:rPr>
              <a:t>嵌入式系统的硬件和软件都必须高效率地设计</a:t>
            </a:r>
            <a:r>
              <a:rPr lang="zh-CN" altLang="en-US" sz="1900" dirty="0">
                <a:sym typeface="Wingdings 2" pitchFamily="2" charset="2"/>
              </a:rPr>
              <a:t>，量体裁衣、去除冗余，力争在同样的硅片面积上实现更高的性能，这样才能完成功能、可靠性和功耗的苛刻要求。</a:t>
            </a:r>
          </a:p>
          <a:p>
            <a:pPr marL="457200" indent="-457200">
              <a:buClr>
                <a:schemeClr val="tx1"/>
              </a:buClr>
              <a:buFont typeface="+mj-ea"/>
              <a:buAutoNum type="circleNumDbPlain"/>
            </a:pPr>
            <a:r>
              <a:rPr lang="zh-CN" altLang="en-US" sz="1900" dirty="0">
                <a:solidFill>
                  <a:srgbClr val="FF0000"/>
                </a:solidFill>
                <a:sym typeface="Wingdings 2" pitchFamily="2" charset="2"/>
              </a:rPr>
              <a:t>实时操作系统支持</a:t>
            </a:r>
            <a:r>
              <a:rPr lang="zh-CN" altLang="en-US" sz="1900" dirty="0">
                <a:sym typeface="Wingdings 2" pitchFamily="2" charset="2"/>
              </a:rPr>
              <a:t>。嵌入式系统的应用程序可以不需要操作系统的支持直接运行，但是为了合理地调度多任务，充分利用系统资源，用户必须自行选配实时操作系统开发平台。</a:t>
            </a:r>
          </a:p>
          <a:p>
            <a:pPr marL="457200" indent="-457200">
              <a:buClr>
                <a:schemeClr val="tx1"/>
              </a:buClr>
              <a:buFont typeface="+mj-ea"/>
              <a:buAutoNum type="circleNumDbPlain"/>
            </a:pPr>
            <a:r>
              <a:rPr lang="zh-CN" altLang="en-US" sz="1900" dirty="0">
                <a:solidFill>
                  <a:srgbClr val="FF0000"/>
                </a:solidFill>
                <a:sym typeface="Wingdings 2" pitchFamily="2" charset="2"/>
              </a:rPr>
              <a:t>嵌入式系统与具体应用有机地结合在一起</a:t>
            </a:r>
            <a:r>
              <a:rPr lang="zh-CN" altLang="en-US" sz="1900" dirty="0">
                <a:sym typeface="Wingdings 2" pitchFamily="2" charset="2"/>
              </a:rPr>
              <a:t>，它的升级换代也是和具体产品同步进行的，因此嵌入式系统产品一旦进入市场，具有较长的生命周期。</a:t>
            </a:r>
          </a:p>
          <a:p>
            <a:pPr marL="457200" indent="-457200">
              <a:buClr>
                <a:schemeClr val="tx1"/>
              </a:buClr>
              <a:buFont typeface="+mj-ea"/>
              <a:buAutoNum type="circleNumDbPlain"/>
            </a:pPr>
            <a:r>
              <a:rPr lang="zh-CN" altLang="en-US" sz="1900" dirty="0">
                <a:solidFill>
                  <a:srgbClr val="FF0000"/>
                </a:solidFill>
                <a:sym typeface="Wingdings 2" pitchFamily="2" charset="2"/>
              </a:rPr>
              <a:t>嵌入式系统中的软件一般都固化在存储器芯片或单片机本身中</a:t>
            </a:r>
            <a:r>
              <a:rPr lang="zh-CN" altLang="en-US" sz="1900" dirty="0">
                <a:sym typeface="Wingdings 2" pitchFamily="2" charset="2"/>
              </a:rPr>
              <a:t>。</a:t>
            </a:r>
          </a:p>
          <a:p>
            <a:pPr marL="457200" indent="-457200">
              <a:buClr>
                <a:schemeClr val="tx1"/>
              </a:buClr>
              <a:buFont typeface="+mj-ea"/>
              <a:buAutoNum type="circleNumDbPlain"/>
            </a:pPr>
            <a:r>
              <a:rPr lang="zh-CN" altLang="en-US" sz="1900" dirty="0">
                <a:solidFill>
                  <a:srgbClr val="FF0000"/>
                </a:solidFill>
                <a:sym typeface="Wingdings 2" pitchFamily="2" charset="2"/>
              </a:rPr>
              <a:t>专门开发工具支持</a:t>
            </a:r>
            <a:r>
              <a:rPr lang="zh-CN" altLang="en-US" sz="1900" dirty="0">
                <a:sym typeface="Wingdings 2" pitchFamily="2" charset="2"/>
              </a:rPr>
              <a:t>。嵌入式系统本身不具备自主开发能力，即使在设计完成以后，用户通常也不能对程序功能进行修改，必须有一套开发工具和环境才能进行开发。 </a:t>
            </a:r>
          </a:p>
          <a:p>
            <a:endParaRPr kumimoji="1" lang="zh-CN" altLang="en-US" dirty="0"/>
          </a:p>
        </p:txBody>
      </p:sp>
    </p:spTree>
    <p:extLst>
      <p:ext uri="{BB962C8B-B14F-4D97-AF65-F5344CB8AC3E}">
        <p14:creationId xmlns:p14="http://schemas.microsoft.com/office/powerpoint/2010/main" val="72534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ADA29-922B-2840-AF84-63143794E57D}"/>
              </a:ext>
            </a:extLst>
          </p:cNvPr>
          <p:cNvSpPr>
            <a:spLocks noGrp="1"/>
          </p:cNvSpPr>
          <p:nvPr>
            <p:ph type="title"/>
          </p:nvPr>
        </p:nvSpPr>
        <p:spPr/>
        <p:txBody>
          <a:bodyPr/>
          <a:lstStyle/>
          <a:p>
            <a:r>
              <a:rPr kumimoji="1" lang="zh-CN" altLang="en-US" dirty="0"/>
              <a:t>注意：</a:t>
            </a:r>
          </a:p>
        </p:txBody>
      </p:sp>
      <p:sp>
        <p:nvSpPr>
          <p:cNvPr id="3" name="内容占位符 2">
            <a:extLst>
              <a:ext uri="{FF2B5EF4-FFF2-40B4-BE49-F238E27FC236}">
                <a16:creationId xmlns:a16="http://schemas.microsoft.com/office/drawing/2014/main" id="{9AEBDA6D-00F1-714A-8273-A65BC7FA8575}"/>
              </a:ext>
            </a:extLst>
          </p:cNvPr>
          <p:cNvSpPr>
            <a:spLocks noGrp="1"/>
          </p:cNvSpPr>
          <p:nvPr>
            <p:ph idx="1"/>
          </p:nvPr>
        </p:nvSpPr>
        <p:spPr/>
        <p:txBody>
          <a:bodyPr/>
          <a:lstStyle/>
          <a:p>
            <a:pPr marL="514350" indent="-514350">
              <a:buFont typeface="+mj-ea"/>
              <a:buAutoNum type="circleNumDbPlain"/>
            </a:pPr>
            <a:r>
              <a:rPr kumimoji="1" lang="zh-CN" altLang="en-US" dirty="0"/>
              <a:t>实际的产品都以盈利为主要目的，“面向应用”就是选择合适的成本，只要完成特定的功能就可以</a:t>
            </a:r>
            <a:endParaRPr kumimoji="1" lang="en-US" altLang="zh-CN" dirty="0"/>
          </a:p>
          <a:p>
            <a:pPr marL="514350" indent="-514350">
              <a:buFont typeface="+mj-ea"/>
              <a:buAutoNum type="circleNumDbPlain"/>
            </a:pPr>
            <a:r>
              <a:rPr kumimoji="1" lang="zh-CN" altLang="en-US" dirty="0"/>
              <a:t>学习的过程要掌握“本质”，大多数</a:t>
            </a:r>
            <a:r>
              <a:rPr kumimoji="1" lang="en-US" altLang="zh-CN" dirty="0"/>
              <a:t>MCU</a:t>
            </a:r>
            <a:r>
              <a:rPr kumimoji="1" lang="zh-CN" altLang="en-US" dirty="0"/>
              <a:t>都是有共性的东西</a:t>
            </a:r>
            <a:endParaRPr kumimoji="1" lang="en-US" altLang="zh-CN" dirty="0"/>
          </a:p>
          <a:p>
            <a:pPr marL="514350" indent="-514350">
              <a:buFont typeface="+mj-ea"/>
              <a:buAutoNum type="circleNumDbPlain"/>
            </a:pPr>
            <a:r>
              <a:rPr kumimoji="1" lang="zh-CN" altLang="en-US" dirty="0"/>
              <a:t>生态很重要（为什么国产</a:t>
            </a:r>
            <a:r>
              <a:rPr kumimoji="1" lang="en-US" altLang="zh-CN" dirty="0"/>
              <a:t>CPU</a:t>
            </a:r>
            <a:r>
              <a:rPr kumimoji="1" lang="zh-CN" altLang="en-US" dirty="0"/>
              <a:t>不能发展起来）</a:t>
            </a:r>
            <a:endParaRPr kumimoji="1" lang="en-US" altLang="zh-CN" dirty="0"/>
          </a:p>
          <a:p>
            <a:endParaRPr kumimoji="1" lang="zh-CN" altLang="en-US" dirty="0"/>
          </a:p>
        </p:txBody>
      </p:sp>
    </p:spTree>
    <p:extLst>
      <p:ext uri="{BB962C8B-B14F-4D97-AF65-F5344CB8AC3E}">
        <p14:creationId xmlns:p14="http://schemas.microsoft.com/office/powerpoint/2010/main" val="174400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FDD03-686D-ED47-B978-B2F35F86AB71}"/>
              </a:ext>
            </a:extLst>
          </p:cNvPr>
          <p:cNvSpPr>
            <a:spLocks noGrp="1"/>
          </p:cNvSpPr>
          <p:nvPr>
            <p:ph type="title"/>
          </p:nvPr>
        </p:nvSpPr>
        <p:spPr/>
        <p:txBody>
          <a:bodyPr/>
          <a:lstStyle/>
          <a:p>
            <a:r>
              <a:rPr lang="zh-CN" altLang="en-US" dirty="0"/>
              <a:t>嵌入式系统的发展 </a:t>
            </a:r>
            <a:endParaRPr kumimoji="1" lang="zh-CN" altLang="en-US" dirty="0"/>
          </a:p>
        </p:txBody>
      </p:sp>
      <p:sp>
        <p:nvSpPr>
          <p:cNvPr id="3" name="内容占位符 2">
            <a:extLst>
              <a:ext uri="{FF2B5EF4-FFF2-40B4-BE49-F238E27FC236}">
                <a16:creationId xmlns:a16="http://schemas.microsoft.com/office/drawing/2014/main" id="{3A3187A8-EDF7-6A4F-B773-509D24BAA920}"/>
              </a:ext>
            </a:extLst>
          </p:cNvPr>
          <p:cNvSpPr>
            <a:spLocks noGrp="1"/>
          </p:cNvSpPr>
          <p:nvPr>
            <p:ph idx="1"/>
          </p:nvPr>
        </p:nvSpPr>
        <p:spPr/>
        <p:txBody>
          <a:bodyPr/>
          <a:lstStyle/>
          <a:p>
            <a:pPr marL="0" indent="0">
              <a:buNone/>
            </a:pPr>
            <a:r>
              <a:rPr lang="zh-CN" altLang="en-US" dirty="0"/>
              <a:t>嵌入式系统的发展与通用计算机技术的发展密不可分，但是又有着自己独立发展的道路。由于应用目标的不同，使得这两种体系的发展方向有所不同。</a:t>
            </a:r>
          </a:p>
          <a:p>
            <a:pPr>
              <a:buFont typeface="Wingdings" pitchFamily="2" charset="2"/>
              <a:buChar char="ü"/>
            </a:pPr>
            <a:r>
              <a:rPr lang="zh-CN" altLang="en-US" dirty="0"/>
              <a:t>通用计算机系统的技术要求是高速、海量的数值计算；技术发展方向是总线速度的无限提升，存储容量的无限扩大</a:t>
            </a:r>
            <a:endParaRPr lang="en-US" altLang="zh-CN" dirty="0"/>
          </a:p>
          <a:p>
            <a:pPr>
              <a:buFont typeface="Wingdings" pitchFamily="2" charset="2"/>
              <a:buChar char="ü"/>
            </a:pPr>
            <a:endParaRPr lang="en-US" altLang="zh-CN" dirty="0"/>
          </a:p>
          <a:p>
            <a:pPr>
              <a:buFont typeface="Wingdings" pitchFamily="2" charset="2"/>
              <a:buChar char="ü"/>
            </a:pPr>
            <a:r>
              <a:rPr lang="zh-CN" altLang="en-US" dirty="0"/>
              <a:t>嵌入式系统的技术发展方向是与</a:t>
            </a:r>
            <a:r>
              <a:rPr lang="zh-CN" altLang="en-US" dirty="0">
                <a:solidFill>
                  <a:srgbClr val="FF0000"/>
                </a:solidFill>
              </a:rPr>
              <a:t>目标系统密切</a:t>
            </a:r>
            <a:r>
              <a:rPr lang="zh-CN" altLang="en-US" dirty="0"/>
              <a:t>相关的嵌入性能、控制能力与控制的可靠性</a:t>
            </a:r>
            <a:endParaRPr kumimoji="1" lang="zh-CN" altLang="en-US" dirty="0"/>
          </a:p>
        </p:txBody>
      </p:sp>
    </p:spTree>
    <p:extLst>
      <p:ext uri="{BB962C8B-B14F-4D97-AF65-F5344CB8AC3E}">
        <p14:creationId xmlns:p14="http://schemas.microsoft.com/office/powerpoint/2010/main" val="44676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4C8CF-5DA9-9848-B766-A9780E36FB4B}"/>
              </a:ext>
            </a:extLst>
          </p:cNvPr>
          <p:cNvSpPr>
            <a:spLocks noGrp="1"/>
          </p:cNvSpPr>
          <p:nvPr>
            <p:ph type="title"/>
          </p:nvPr>
        </p:nvSpPr>
        <p:spPr/>
        <p:txBody>
          <a:bodyPr/>
          <a:lstStyle/>
          <a:p>
            <a:r>
              <a:rPr lang="zh-CN" altLang="en-US" dirty="0"/>
              <a:t>嵌入式系统的发展 </a:t>
            </a:r>
            <a:endParaRPr kumimoji="1" lang="zh-CN" altLang="en-US" dirty="0"/>
          </a:p>
        </p:txBody>
      </p:sp>
      <p:sp>
        <p:nvSpPr>
          <p:cNvPr id="3" name="内容占位符 2">
            <a:extLst>
              <a:ext uri="{FF2B5EF4-FFF2-40B4-BE49-F238E27FC236}">
                <a16:creationId xmlns:a16="http://schemas.microsoft.com/office/drawing/2014/main" id="{BC2B0AFD-5A5B-0E4E-82B8-2418935D1A69}"/>
              </a:ext>
            </a:extLst>
          </p:cNvPr>
          <p:cNvSpPr>
            <a:spLocks noGrp="1"/>
          </p:cNvSpPr>
          <p:nvPr>
            <p:ph idx="1"/>
          </p:nvPr>
        </p:nvSpPr>
        <p:spPr/>
        <p:txBody>
          <a:bodyPr>
            <a:normAutofit/>
          </a:bodyPr>
          <a:lstStyle/>
          <a:p>
            <a:r>
              <a:rPr lang="en-US" altLang="zh-CN" sz="2400" dirty="0"/>
              <a:t>Intel</a:t>
            </a:r>
            <a:r>
              <a:rPr lang="zh-CN" altLang="en-US" sz="2400" dirty="0"/>
              <a:t>公司于</a:t>
            </a:r>
            <a:r>
              <a:rPr lang="en-US" altLang="zh-CN" sz="2400" dirty="0"/>
              <a:t>1971</a:t>
            </a:r>
            <a:r>
              <a:rPr lang="zh-CN" altLang="en-US" sz="2400" dirty="0"/>
              <a:t>年推出有史以来第一个</a:t>
            </a:r>
            <a:r>
              <a:rPr lang="en-US" altLang="zh-CN" sz="2400" dirty="0"/>
              <a:t>4</a:t>
            </a:r>
            <a:r>
              <a:rPr lang="zh-CN" altLang="en-US" sz="2400" dirty="0"/>
              <a:t>位微处理器</a:t>
            </a:r>
            <a:r>
              <a:rPr lang="en-US" altLang="zh-CN" sz="2400" dirty="0"/>
              <a:t>4004</a:t>
            </a:r>
          </a:p>
          <a:p>
            <a:r>
              <a:rPr lang="zh-CN" altLang="en-US" sz="2400" dirty="0"/>
              <a:t>接着德州仪器与国家半导体公司也随后推出各自的</a:t>
            </a:r>
            <a:r>
              <a:rPr lang="en-US" altLang="zh-CN" sz="2400" dirty="0"/>
              <a:t>4</a:t>
            </a:r>
            <a:r>
              <a:rPr lang="zh-CN" altLang="en-US" sz="2400" dirty="0"/>
              <a:t>位微处理器</a:t>
            </a:r>
            <a:endParaRPr lang="en-US" altLang="zh-CN" sz="2400" dirty="0"/>
          </a:p>
          <a:p>
            <a:r>
              <a:rPr lang="en-US" altLang="zh-CN" sz="2400" dirty="0"/>
              <a:t>1974</a:t>
            </a:r>
            <a:r>
              <a:rPr lang="zh-CN" altLang="en-US" sz="2400" dirty="0"/>
              <a:t>年</a:t>
            </a:r>
            <a:r>
              <a:rPr lang="en-US" altLang="zh-CN" sz="2400" dirty="0"/>
              <a:t>Intel</a:t>
            </a:r>
            <a:r>
              <a:rPr lang="zh-CN" altLang="en-US" sz="2400" dirty="0"/>
              <a:t>公司又推出了</a:t>
            </a:r>
            <a:r>
              <a:rPr lang="en-US" altLang="zh-CN" sz="2400" dirty="0"/>
              <a:t>8</a:t>
            </a:r>
            <a:r>
              <a:rPr lang="zh-CN" altLang="en-US" sz="2400" dirty="0"/>
              <a:t>位微处理器芯片</a:t>
            </a:r>
            <a:r>
              <a:rPr lang="en-US" altLang="zh-CN" sz="2400" dirty="0">
                <a:solidFill>
                  <a:srgbClr val="FF0000"/>
                </a:solidFill>
              </a:rPr>
              <a:t>8080</a:t>
            </a:r>
          </a:p>
          <a:p>
            <a:r>
              <a:rPr lang="zh-CN" altLang="en-US" sz="2400" dirty="0"/>
              <a:t>随后</a:t>
            </a:r>
            <a:r>
              <a:rPr lang="en-US" altLang="zh-CN" sz="2400" dirty="0" err="1"/>
              <a:t>Zilog</a:t>
            </a:r>
            <a:r>
              <a:rPr lang="zh-CN" altLang="en-US" sz="2400" dirty="0"/>
              <a:t>公司的</a:t>
            </a:r>
            <a:r>
              <a:rPr lang="en-US" altLang="zh-CN" sz="2400" dirty="0">
                <a:solidFill>
                  <a:srgbClr val="FF0000"/>
                </a:solidFill>
              </a:rPr>
              <a:t>Z-80</a:t>
            </a:r>
            <a:r>
              <a:rPr lang="zh-CN" altLang="en-US" sz="2400" dirty="0"/>
              <a:t>、国家半导体公司的</a:t>
            </a:r>
            <a:r>
              <a:rPr lang="en-US" altLang="zh-CN" sz="2400" dirty="0"/>
              <a:t>NSC800</a:t>
            </a:r>
            <a:r>
              <a:rPr lang="zh-CN" altLang="en-US" sz="2400" dirty="0"/>
              <a:t>及</a:t>
            </a:r>
            <a:r>
              <a:rPr lang="en-US" altLang="zh-CN" sz="2400" dirty="0"/>
              <a:t>Intel</a:t>
            </a:r>
            <a:r>
              <a:rPr lang="zh-CN" altLang="en-US" sz="2400" dirty="0"/>
              <a:t>公司的</a:t>
            </a:r>
            <a:r>
              <a:rPr lang="en-US" altLang="zh-CN" sz="2400" dirty="0"/>
              <a:t>8085</a:t>
            </a:r>
            <a:r>
              <a:rPr lang="zh-CN" altLang="en-US" sz="2400" dirty="0"/>
              <a:t>等相继问世</a:t>
            </a:r>
            <a:endParaRPr lang="en-US" altLang="zh-CN" sz="2400" dirty="0"/>
          </a:p>
          <a:p>
            <a:r>
              <a:rPr lang="zh-CN" altLang="en-US" sz="2400" dirty="0"/>
              <a:t>第一个商品化的</a:t>
            </a:r>
            <a:r>
              <a:rPr lang="en-US" altLang="zh-CN" sz="2400" dirty="0"/>
              <a:t>16</a:t>
            </a:r>
            <a:r>
              <a:rPr lang="zh-CN" altLang="en-US" sz="2400" dirty="0"/>
              <a:t>位嵌入式系统微处理器是德州仪器公司所推出的</a:t>
            </a:r>
            <a:r>
              <a:rPr lang="en-US" altLang="zh-CN" sz="2400" dirty="0">
                <a:solidFill>
                  <a:srgbClr val="FF0000"/>
                </a:solidFill>
              </a:rPr>
              <a:t>9940</a:t>
            </a:r>
          </a:p>
          <a:p>
            <a:r>
              <a:rPr lang="zh-CN" altLang="en-US" sz="2400" dirty="0"/>
              <a:t>大家比较熟悉的</a:t>
            </a:r>
            <a:r>
              <a:rPr lang="en-US" altLang="zh-CN" sz="2400" dirty="0"/>
              <a:t>16</a:t>
            </a:r>
            <a:r>
              <a:rPr lang="zh-CN" altLang="en-US" sz="2400" dirty="0"/>
              <a:t>位微处理器产品是</a:t>
            </a:r>
            <a:r>
              <a:rPr lang="en-US" altLang="zh-CN" sz="2400" dirty="0"/>
              <a:t>Intel</a:t>
            </a:r>
            <a:r>
              <a:rPr lang="zh-CN" altLang="en-US" sz="2400" dirty="0"/>
              <a:t>公司所开发的</a:t>
            </a:r>
            <a:r>
              <a:rPr lang="en-US" altLang="zh-CN" sz="2400" dirty="0"/>
              <a:t>8086</a:t>
            </a:r>
            <a:r>
              <a:rPr lang="zh-CN" altLang="en-US" sz="2400" dirty="0"/>
              <a:t>微处理器及</a:t>
            </a:r>
            <a:r>
              <a:rPr lang="en-US" altLang="zh-CN" sz="2400" dirty="0"/>
              <a:t>Motorola</a:t>
            </a:r>
            <a:r>
              <a:rPr lang="zh-CN" altLang="en-US" sz="2400" dirty="0"/>
              <a:t>公司所开发的</a:t>
            </a:r>
            <a:r>
              <a:rPr lang="en-US" altLang="zh-CN" sz="2400" dirty="0"/>
              <a:t>68000</a:t>
            </a:r>
            <a:r>
              <a:rPr lang="zh-CN" altLang="en-US" sz="2400" dirty="0"/>
              <a:t>微处理器，</a:t>
            </a:r>
            <a:r>
              <a:rPr lang="en-US" altLang="zh-CN" sz="2400" dirty="0"/>
              <a:t> IBM</a:t>
            </a:r>
            <a:r>
              <a:rPr lang="zh-CN" altLang="en-US" sz="2400" dirty="0"/>
              <a:t>所推出的个人计算机即是采用</a:t>
            </a:r>
            <a:r>
              <a:rPr lang="en-US" altLang="zh-CN" sz="2400" dirty="0"/>
              <a:t>8086</a:t>
            </a:r>
            <a:endParaRPr kumimoji="1" lang="zh-CN" altLang="en-US" sz="2400" dirty="0">
              <a:solidFill>
                <a:srgbClr val="FF0000"/>
              </a:solidFill>
            </a:endParaRPr>
          </a:p>
        </p:txBody>
      </p:sp>
    </p:spTree>
    <p:extLst>
      <p:ext uri="{BB962C8B-B14F-4D97-AF65-F5344CB8AC3E}">
        <p14:creationId xmlns:p14="http://schemas.microsoft.com/office/powerpoint/2010/main" val="1882297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EB782-264D-9B49-8648-103931640A6A}"/>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A344081C-88F3-E848-A5E1-D6C6A15C0487}"/>
              </a:ext>
            </a:extLst>
          </p:cNvPr>
          <p:cNvSpPr>
            <a:spLocks noGrp="1"/>
          </p:cNvSpPr>
          <p:nvPr>
            <p:ph idx="1"/>
          </p:nvPr>
        </p:nvSpPr>
        <p:spPr/>
        <p:txBody>
          <a:bodyPr/>
          <a:lstStyle/>
          <a:p>
            <a:r>
              <a:rPr kumimoji="1" lang="en-US" altLang="zh-CN" dirty="0"/>
              <a:t>1980</a:t>
            </a:r>
            <a:r>
              <a:rPr kumimoji="1" lang="zh-CN" altLang="en-US" dirty="0"/>
              <a:t>年，</a:t>
            </a:r>
            <a:r>
              <a:rPr kumimoji="1" lang="en-US" altLang="zh-CN" dirty="0"/>
              <a:t>Intel</a:t>
            </a:r>
            <a:r>
              <a:rPr kumimoji="1" lang="zh-CN" altLang="en-US" dirty="0"/>
              <a:t>公司推出了</a:t>
            </a:r>
            <a:r>
              <a:rPr kumimoji="1" lang="en-US" altLang="zh-CN" dirty="0"/>
              <a:t>MCS-51</a:t>
            </a:r>
            <a:r>
              <a:rPr kumimoji="1" lang="zh-CN" altLang="en-US" dirty="0"/>
              <a:t>系列单片机：</a:t>
            </a:r>
            <a:r>
              <a:rPr kumimoji="1" lang="en-US" altLang="zh-CN" dirty="0"/>
              <a:t>8</a:t>
            </a:r>
            <a:r>
              <a:rPr kumimoji="1" lang="zh-CN" altLang="en-US" dirty="0"/>
              <a:t>位</a:t>
            </a:r>
            <a:r>
              <a:rPr kumimoji="1" lang="en-US" altLang="zh-CN" dirty="0"/>
              <a:t>CPU</a:t>
            </a:r>
            <a:r>
              <a:rPr kumimoji="1" lang="zh-CN" altLang="en-US" dirty="0"/>
              <a:t>、</a:t>
            </a:r>
            <a:r>
              <a:rPr kumimoji="1" lang="en-US" altLang="zh-CN" dirty="0"/>
              <a:t>4K</a:t>
            </a:r>
            <a:r>
              <a:rPr kumimoji="1" lang="zh-CN" altLang="en-US" dirty="0"/>
              <a:t>字节</a:t>
            </a:r>
            <a:r>
              <a:rPr kumimoji="1" lang="en-US" altLang="zh-CN" dirty="0"/>
              <a:t>ROM</a:t>
            </a:r>
            <a:r>
              <a:rPr kumimoji="1" lang="zh-CN" altLang="en-US" dirty="0"/>
              <a:t>、</a:t>
            </a:r>
            <a:r>
              <a:rPr kumimoji="1" lang="en-US" altLang="zh-CN" dirty="0"/>
              <a:t>128</a:t>
            </a:r>
            <a:r>
              <a:rPr kumimoji="1" lang="zh-CN" altLang="en-US" dirty="0"/>
              <a:t>字节</a:t>
            </a:r>
            <a:r>
              <a:rPr kumimoji="1" lang="en-US" altLang="zh-CN" dirty="0"/>
              <a:t>RAM</a:t>
            </a:r>
            <a:r>
              <a:rPr kumimoji="1" lang="zh-CN" altLang="en-US" dirty="0"/>
              <a:t>、</a:t>
            </a:r>
            <a:r>
              <a:rPr kumimoji="1" lang="en-US" altLang="zh-CN" dirty="0"/>
              <a:t>4</a:t>
            </a:r>
            <a:r>
              <a:rPr kumimoji="1" lang="zh-CN" altLang="en-US" dirty="0"/>
              <a:t>个</a:t>
            </a:r>
            <a:r>
              <a:rPr kumimoji="1" lang="en-US" altLang="zh-CN" dirty="0"/>
              <a:t>8</a:t>
            </a:r>
            <a:r>
              <a:rPr kumimoji="1" lang="zh-CN" altLang="en-US" dirty="0"/>
              <a:t>位并口、</a:t>
            </a:r>
            <a:r>
              <a:rPr kumimoji="1" lang="en-US" altLang="zh-CN" dirty="0"/>
              <a:t>1</a:t>
            </a:r>
            <a:r>
              <a:rPr kumimoji="1" lang="zh-CN" altLang="en-US" dirty="0"/>
              <a:t>个全双工串行口、</a:t>
            </a:r>
            <a:r>
              <a:rPr kumimoji="1" lang="en-US" altLang="zh-CN" dirty="0"/>
              <a:t>2</a:t>
            </a:r>
            <a:r>
              <a:rPr kumimoji="1" lang="zh-CN" altLang="en-US" dirty="0"/>
              <a:t>个</a:t>
            </a:r>
            <a:r>
              <a:rPr kumimoji="1" lang="en-US" altLang="zh-CN" dirty="0"/>
              <a:t>16</a:t>
            </a:r>
            <a:r>
              <a:rPr kumimoji="1" lang="zh-CN" altLang="en-US" dirty="0"/>
              <a:t>位定时</a:t>
            </a:r>
            <a:r>
              <a:rPr kumimoji="1" lang="en-US" altLang="zh-CN" dirty="0"/>
              <a:t>/</a:t>
            </a:r>
            <a:r>
              <a:rPr kumimoji="1" lang="zh-CN" altLang="en-US" dirty="0"/>
              <a:t>计数器。寻址范围</a:t>
            </a:r>
            <a:r>
              <a:rPr kumimoji="1" lang="en-US" altLang="zh-CN" dirty="0"/>
              <a:t>64K</a:t>
            </a:r>
            <a:r>
              <a:rPr kumimoji="1" lang="zh-CN" altLang="en-US" dirty="0"/>
              <a:t>，并有控制功能较强的布尔处理器。</a:t>
            </a:r>
            <a:endParaRPr kumimoji="1" lang="en-US" altLang="zh-CN" dirty="0"/>
          </a:p>
          <a:p>
            <a:endParaRPr kumimoji="1" lang="en-US" altLang="zh-CN" dirty="0"/>
          </a:p>
          <a:p>
            <a:pPr marL="0" indent="0">
              <a:buNone/>
            </a:pPr>
            <a:r>
              <a:rPr lang="en-US" altLang="zh-CN" dirty="0"/>
              <a:t>80C51</a:t>
            </a:r>
            <a:r>
              <a:rPr lang="zh-CN" altLang="zh-CN" dirty="0"/>
              <a:t>系列单片机产品繁多，</a:t>
            </a:r>
            <a:r>
              <a:rPr lang="zh-CN" altLang="en-US" dirty="0"/>
              <a:t>风靡一时。</a:t>
            </a:r>
            <a:endParaRPr lang="en-US" altLang="zh-CN" dirty="0"/>
          </a:p>
          <a:p>
            <a:pPr marL="0" indent="0">
              <a:buNone/>
            </a:pPr>
            <a:r>
              <a:rPr lang="zh-CN" altLang="zh-CN" dirty="0"/>
              <a:t>与</a:t>
            </a:r>
            <a:r>
              <a:rPr lang="en-US" altLang="zh-CN" dirty="0"/>
              <a:t>80C51</a:t>
            </a:r>
            <a:r>
              <a:rPr lang="zh-CN" altLang="zh-CN" dirty="0"/>
              <a:t>兼容的主要产品</a:t>
            </a:r>
            <a:r>
              <a:rPr lang="zh-CN" altLang="en-US" dirty="0"/>
              <a:t>，汗牛充栋！</a:t>
            </a:r>
            <a:endParaRPr kumimoji="1" lang="zh-CN" altLang="en-US" dirty="0"/>
          </a:p>
        </p:txBody>
      </p:sp>
    </p:spTree>
    <p:extLst>
      <p:ext uri="{BB962C8B-B14F-4D97-AF65-F5344CB8AC3E}">
        <p14:creationId xmlns:p14="http://schemas.microsoft.com/office/powerpoint/2010/main" val="1373417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8C31-0EA1-8048-92AF-7048217ECE69}"/>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F818AAC7-9128-F84A-9BC4-FB5423382ADD}"/>
              </a:ext>
            </a:extLst>
          </p:cNvPr>
          <p:cNvSpPr>
            <a:spLocks noGrp="1"/>
          </p:cNvSpPr>
          <p:nvPr>
            <p:ph idx="1"/>
          </p:nvPr>
        </p:nvSpPr>
        <p:spPr/>
        <p:txBody>
          <a:bodyPr/>
          <a:lstStyle/>
          <a:p>
            <a:pPr marL="0" indent="0">
              <a:buNone/>
            </a:pPr>
            <a:r>
              <a:rPr kumimoji="1" lang="en-US" altLang="zh-CN" dirty="0"/>
              <a:t>ATMEL</a:t>
            </a:r>
            <a:r>
              <a:rPr kumimoji="1" lang="zh-CN" altLang="en-US" dirty="0"/>
              <a:t>公司融入</a:t>
            </a:r>
            <a:r>
              <a:rPr kumimoji="1" lang="en-US" altLang="zh-CN" dirty="0"/>
              <a:t>Flash</a:t>
            </a:r>
            <a:r>
              <a:rPr kumimoji="1" lang="zh-CN" altLang="en-US" dirty="0"/>
              <a:t>存储器技术的</a:t>
            </a:r>
            <a:r>
              <a:rPr kumimoji="1" lang="en-US" altLang="zh-CN" dirty="0">
                <a:solidFill>
                  <a:srgbClr val="FF0000"/>
                </a:solidFill>
              </a:rPr>
              <a:t>AT89</a:t>
            </a:r>
            <a:r>
              <a:rPr kumimoji="1" lang="zh-CN" altLang="en-US" dirty="0">
                <a:solidFill>
                  <a:srgbClr val="FF0000"/>
                </a:solidFill>
              </a:rPr>
              <a:t>系列</a:t>
            </a:r>
            <a:r>
              <a:rPr kumimoji="1" lang="zh-CN" altLang="en-US" dirty="0"/>
              <a:t>；</a:t>
            </a:r>
          </a:p>
          <a:p>
            <a:pPr marL="0" indent="0">
              <a:buNone/>
            </a:pPr>
            <a:r>
              <a:rPr kumimoji="1" lang="en-US" altLang="zh-CN" dirty="0"/>
              <a:t>Philips</a:t>
            </a:r>
            <a:r>
              <a:rPr kumimoji="1" lang="zh-CN" altLang="en-US" dirty="0"/>
              <a:t>公司的</a:t>
            </a:r>
            <a:r>
              <a:rPr kumimoji="1" lang="en-US" altLang="zh-CN" dirty="0"/>
              <a:t>80C51</a:t>
            </a:r>
            <a:r>
              <a:rPr kumimoji="1" lang="zh-CN" altLang="en-US" dirty="0"/>
              <a:t>、</a:t>
            </a:r>
            <a:r>
              <a:rPr kumimoji="1" lang="en-US" altLang="zh-CN" dirty="0"/>
              <a:t>80C552</a:t>
            </a:r>
            <a:r>
              <a:rPr kumimoji="1" lang="zh-CN" altLang="en-US" dirty="0"/>
              <a:t>系列；</a:t>
            </a:r>
          </a:p>
          <a:p>
            <a:pPr marL="0" indent="0">
              <a:buNone/>
            </a:pPr>
            <a:r>
              <a:rPr kumimoji="1" lang="zh-CN" altLang="en-US" dirty="0"/>
              <a:t>华邦公司的</a:t>
            </a:r>
            <a:r>
              <a:rPr kumimoji="1" lang="en-US" altLang="zh-CN" dirty="0"/>
              <a:t>W78C51</a:t>
            </a:r>
            <a:r>
              <a:rPr kumimoji="1" lang="zh-CN" altLang="en-US" dirty="0"/>
              <a:t>、</a:t>
            </a:r>
            <a:r>
              <a:rPr kumimoji="1" lang="en-US" altLang="zh-CN" dirty="0"/>
              <a:t>W77C51</a:t>
            </a:r>
            <a:r>
              <a:rPr kumimoji="1" lang="zh-CN" altLang="en-US" dirty="0"/>
              <a:t>高速低价系列；</a:t>
            </a:r>
          </a:p>
          <a:p>
            <a:pPr marL="0" indent="0">
              <a:buNone/>
            </a:pPr>
            <a:r>
              <a:rPr kumimoji="1" lang="en-US" altLang="zh-CN" dirty="0"/>
              <a:t>ADI</a:t>
            </a:r>
            <a:r>
              <a:rPr kumimoji="1" lang="zh-CN" altLang="en-US" dirty="0"/>
              <a:t>公司的</a:t>
            </a:r>
            <a:r>
              <a:rPr kumimoji="1" lang="en-US" altLang="zh-CN" dirty="0"/>
              <a:t>AD</a:t>
            </a:r>
            <a:r>
              <a:rPr kumimoji="1" lang="el-GR" altLang="zh-CN" dirty="0"/>
              <a:t>μ</a:t>
            </a:r>
            <a:r>
              <a:rPr kumimoji="1" lang="en-US" altLang="zh-CN" dirty="0"/>
              <a:t>C8xx</a:t>
            </a:r>
            <a:r>
              <a:rPr kumimoji="1" lang="zh-CN" altLang="en-US" dirty="0"/>
              <a:t>高精度</a:t>
            </a:r>
            <a:r>
              <a:rPr kumimoji="1" lang="en-US" altLang="zh-CN" dirty="0"/>
              <a:t>ADC</a:t>
            </a:r>
            <a:r>
              <a:rPr kumimoji="1" lang="zh-CN" altLang="en-US" dirty="0"/>
              <a:t>系列；</a:t>
            </a:r>
          </a:p>
          <a:p>
            <a:pPr marL="0" indent="0">
              <a:buNone/>
            </a:pPr>
            <a:r>
              <a:rPr kumimoji="1" lang="en-US" altLang="zh-CN" dirty="0"/>
              <a:t>LG</a:t>
            </a:r>
            <a:r>
              <a:rPr kumimoji="1" lang="zh-CN" altLang="en-US" dirty="0"/>
              <a:t>公司的</a:t>
            </a:r>
            <a:r>
              <a:rPr kumimoji="1" lang="en-US" altLang="zh-CN" dirty="0"/>
              <a:t>GMS90/97</a:t>
            </a:r>
            <a:r>
              <a:rPr kumimoji="1" lang="zh-CN" altLang="en-US" dirty="0"/>
              <a:t>低压高速系列；</a:t>
            </a:r>
          </a:p>
          <a:p>
            <a:pPr marL="0" indent="0">
              <a:buNone/>
            </a:pPr>
            <a:r>
              <a:rPr kumimoji="1" lang="en-US" altLang="zh-CN" dirty="0"/>
              <a:t>Maxim</a:t>
            </a:r>
            <a:r>
              <a:rPr kumimoji="1" lang="zh-CN" altLang="en-US" dirty="0"/>
              <a:t>公司的</a:t>
            </a:r>
            <a:r>
              <a:rPr kumimoji="1" lang="en-US" altLang="zh-CN" dirty="0"/>
              <a:t>DS89C420</a:t>
            </a:r>
            <a:r>
              <a:rPr kumimoji="1" lang="zh-CN" altLang="en-US" dirty="0"/>
              <a:t>高速（</a:t>
            </a:r>
            <a:r>
              <a:rPr kumimoji="1" lang="en-US" altLang="zh-CN" dirty="0"/>
              <a:t>50MIPS</a:t>
            </a:r>
            <a:r>
              <a:rPr kumimoji="1" lang="zh-CN" altLang="en-US" dirty="0"/>
              <a:t>）系列；</a:t>
            </a:r>
          </a:p>
          <a:p>
            <a:pPr marL="0" indent="0">
              <a:buNone/>
            </a:pPr>
            <a:r>
              <a:rPr kumimoji="1" lang="en-US" altLang="zh-CN" dirty="0" err="1"/>
              <a:t>Cygnal</a:t>
            </a:r>
            <a:r>
              <a:rPr kumimoji="1" lang="zh-CN" altLang="en-US" dirty="0"/>
              <a:t>公司的</a:t>
            </a:r>
            <a:r>
              <a:rPr kumimoji="1" lang="en-US" altLang="zh-CN" dirty="0">
                <a:solidFill>
                  <a:srgbClr val="FF0000"/>
                </a:solidFill>
              </a:rPr>
              <a:t>C8051F</a:t>
            </a:r>
            <a:r>
              <a:rPr kumimoji="1" lang="zh-CN" altLang="en-US" dirty="0"/>
              <a:t>系列高速</a:t>
            </a:r>
            <a:r>
              <a:rPr kumimoji="1" lang="en-US" altLang="zh-CN" dirty="0"/>
              <a:t>SOC</a:t>
            </a:r>
            <a:r>
              <a:rPr kumimoji="1" lang="zh-CN" altLang="en-US" dirty="0"/>
              <a:t>单片机。</a:t>
            </a:r>
            <a:endParaRPr kumimoji="1" lang="en-US" altLang="zh-CN" dirty="0"/>
          </a:p>
          <a:p>
            <a:pPr marL="0" indent="0">
              <a:buNone/>
            </a:pPr>
            <a:r>
              <a:rPr kumimoji="1" lang="zh-CN" altLang="en-US" dirty="0"/>
              <a:t>还有中国的</a:t>
            </a:r>
            <a:r>
              <a:rPr kumimoji="1" lang="zh-CN" altLang="en-US" dirty="0">
                <a:solidFill>
                  <a:srgbClr val="FF0000"/>
                </a:solidFill>
              </a:rPr>
              <a:t>宏晶科技</a:t>
            </a:r>
            <a:r>
              <a:rPr kumimoji="1" lang="zh-CN" altLang="en-US" dirty="0"/>
              <a:t>！</a:t>
            </a:r>
          </a:p>
          <a:p>
            <a:endParaRPr kumimoji="1" lang="zh-CN" altLang="en-US" dirty="0"/>
          </a:p>
        </p:txBody>
      </p:sp>
    </p:spTree>
    <p:extLst>
      <p:ext uri="{BB962C8B-B14F-4D97-AF65-F5344CB8AC3E}">
        <p14:creationId xmlns:p14="http://schemas.microsoft.com/office/powerpoint/2010/main" val="162236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4AED3-766F-2341-9CFE-5674F415D55D}"/>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31A9D30-E636-B643-820F-CA1A647BFCB2}"/>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84B35E35-76B7-A24C-A71D-235B40126367}"/>
              </a:ext>
            </a:extLst>
          </p:cNvPr>
          <p:cNvPicPr>
            <a:picLocks noChangeAspect="1"/>
          </p:cNvPicPr>
          <p:nvPr/>
        </p:nvPicPr>
        <p:blipFill>
          <a:blip r:embed="rId2"/>
          <a:stretch>
            <a:fillRect/>
          </a:stretch>
        </p:blipFill>
        <p:spPr>
          <a:xfrm>
            <a:off x="616782" y="365125"/>
            <a:ext cx="10206116" cy="6019800"/>
          </a:xfrm>
          <a:prstGeom prst="rect">
            <a:avLst/>
          </a:prstGeom>
        </p:spPr>
      </p:pic>
    </p:spTree>
    <p:extLst>
      <p:ext uri="{BB962C8B-B14F-4D97-AF65-F5344CB8AC3E}">
        <p14:creationId xmlns:p14="http://schemas.microsoft.com/office/powerpoint/2010/main" val="11164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CE674-E648-874F-B703-34475CD0FC7A}"/>
              </a:ext>
            </a:extLst>
          </p:cNvPr>
          <p:cNvSpPr>
            <a:spLocks noGrp="1"/>
          </p:cNvSpPr>
          <p:nvPr>
            <p:ph type="title"/>
          </p:nvPr>
        </p:nvSpPr>
        <p:spPr/>
        <p:txBody>
          <a:bodyPr/>
          <a:lstStyle/>
          <a:p>
            <a:r>
              <a:rPr kumimoji="1" lang="zh-CN" altLang="en-US" dirty="0"/>
              <a:t>课程简介</a:t>
            </a:r>
          </a:p>
        </p:txBody>
      </p:sp>
      <p:sp>
        <p:nvSpPr>
          <p:cNvPr id="3" name="内容占位符 2">
            <a:extLst>
              <a:ext uri="{FF2B5EF4-FFF2-40B4-BE49-F238E27FC236}">
                <a16:creationId xmlns:a16="http://schemas.microsoft.com/office/drawing/2014/main" id="{6635AD0D-A2F2-8747-B66D-CD66F9F54BE1}"/>
              </a:ext>
            </a:extLst>
          </p:cNvPr>
          <p:cNvSpPr>
            <a:spLocks noGrp="1"/>
          </p:cNvSpPr>
          <p:nvPr>
            <p:ph idx="1"/>
          </p:nvPr>
        </p:nvSpPr>
        <p:spPr/>
        <p:txBody>
          <a:bodyPr/>
          <a:lstStyle/>
          <a:p>
            <a:endParaRPr lang="en-US" altLang="zh-CN" dirty="0"/>
          </a:p>
          <a:p>
            <a:r>
              <a:rPr lang="zh-CN" altLang="zh-CN" dirty="0"/>
              <a:t>适用于计算机技术领域、软件工程领域、电子与通信工程领域专业学位硕士研究生</a:t>
            </a:r>
            <a:r>
              <a:rPr lang="zh-CN" altLang="zh-CN" dirty="0">
                <a:effectLst/>
              </a:rPr>
              <a:t> </a:t>
            </a:r>
            <a:endParaRPr lang="en-US" altLang="zh-CN" dirty="0">
              <a:effectLst/>
            </a:endParaRPr>
          </a:p>
          <a:p>
            <a:pPr marL="0" indent="0">
              <a:buNone/>
            </a:pPr>
            <a:endParaRPr kumimoji="1" lang="en-US" altLang="zh-CN" dirty="0"/>
          </a:p>
          <a:p>
            <a:r>
              <a:rPr kumimoji="1" lang="en-US" altLang="zh-CN" dirty="0"/>
              <a:t>32</a:t>
            </a:r>
            <a:r>
              <a:rPr kumimoji="1" lang="zh-CN" altLang="en-US" dirty="0"/>
              <a:t>学时，</a:t>
            </a:r>
            <a:r>
              <a:rPr kumimoji="1" lang="en-US" altLang="zh-CN" dirty="0"/>
              <a:t>2</a:t>
            </a:r>
            <a:r>
              <a:rPr kumimoji="1" lang="zh-CN" altLang="en-US" dirty="0"/>
              <a:t>学分</a:t>
            </a:r>
            <a:endParaRPr kumimoji="1" lang="en-US" altLang="zh-CN" dirty="0"/>
          </a:p>
          <a:p>
            <a:endParaRPr kumimoji="1" lang="en-US" altLang="zh-CN" dirty="0"/>
          </a:p>
          <a:p>
            <a:r>
              <a:rPr kumimoji="1" lang="zh-CN" altLang="en-US" dirty="0"/>
              <a:t>关于教材</a:t>
            </a:r>
            <a:r>
              <a:rPr kumimoji="1" lang="en-US" altLang="zh-CN" dirty="0"/>
              <a:t>-》</a:t>
            </a:r>
            <a:r>
              <a:rPr kumimoji="1" lang="zh-CN" altLang="en-US" dirty="0"/>
              <a:t>手册（</a:t>
            </a:r>
            <a:r>
              <a:rPr kumimoji="1" lang="en-US" altLang="zh-CN" dirty="0"/>
              <a:t>datasheet</a:t>
            </a:r>
            <a:r>
              <a:rPr kumimoji="1" lang="zh-CN" altLang="en-US" dirty="0"/>
              <a:t>）是最与时俱进的</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47403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86FE8-4B89-5F42-ADD4-FEC5C0D1CD2B}"/>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D1DF15B3-8B93-8A49-9460-118783ADD345}"/>
              </a:ext>
            </a:extLst>
          </p:cNvPr>
          <p:cNvSpPr>
            <a:spLocks noGrp="1"/>
          </p:cNvSpPr>
          <p:nvPr>
            <p:ph idx="1"/>
          </p:nvPr>
        </p:nvSpPr>
        <p:spPr/>
        <p:txBody>
          <a:bodyPr/>
          <a:lstStyle/>
          <a:p>
            <a:pPr marL="0" indent="0">
              <a:buNone/>
            </a:pPr>
            <a:r>
              <a:rPr lang="zh-CN" altLang="zh-CN" dirty="0"/>
              <a:t>非</a:t>
            </a:r>
            <a:r>
              <a:rPr lang="en-US" altLang="zh-CN" dirty="0"/>
              <a:t>80C51</a:t>
            </a:r>
            <a:r>
              <a:rPr lang="zh-CN" altLang="zh-CN" dirty="0"/>
              <a:t>结构单片机</a:t>
            </a:r>
            <a:r>
              <a:rPr lang="zh-CN" altLang="en-US" dirty="0"/>
              <a:t> </a:t>
            </a:r>
            <a:r>
              <a:rPr lang="en-US" altLang="zh-CN" dirty="0"/>
              <a:t>:</a:t>
            </a:r>
            <a:r>
              <a:rPr lang="zh-CN" altLang="en-US" dirty="0"/>
              <a:t> </a:t>
            </a:r>
            <a:endParaRPr lang="en-US" altLang="zh-CN" dirty="0"/>
          </a:p>
          <a:p>
            <a:pPr marL="0" indent="0">
              <a:buNone/>
            </a:pPr>
            <a:endParaRPr lang="en-US" altLang="zh-CN" dirty="0"/>
          </a:p>
          <a:p>
            <a:pPr>
              <a:buSzPct val="40000"/>
              <a:buFont typeface="Wingdings" pitchFamily="2" charset="2"/>
              <a:buChar char="p"/>
            </a:pPr>
            <a:r>
              <a:rPr kumimoji="1" lang="en-US" altLang="zh-CN" dirty="0"/>
              <a:t>Intel</a:t>
            </a:r>
            <a:r>
              <a:rPr kumimoji="1" lang="zh-CN" altLang="en-US" dirty="0"/>
              <a:t>的</a:t>
            </a:r>
            <a:r>
              <a:rPr kumimoji="1" lang="en-US" altLang="zh-CN" dirty="0">
                <a:solidFill>
                  <a:srgbClr val="FF0000"/>
                </a:solidFill>
              </a:rPr>
              <a:t>MCS-96</a:t>
            </a:r>
            <a:r>
              <a:rPr kumimoji="1" lang="zh-CN" altLang="en-US" dirty="0"/>
              <a:t>系列</a:t>
            </a:r>
            <a:r>
              <a:rPr kumimoji="1" lang="en-US" altLang="zh-CN" dirty="0"/>
              <a:t>16</a:t>
            </a:r>
            <a:r>
              <a:rPr kumimoji="1" lang="zh-CN" altLang="en-US" dirty="0"/>
              <a:t>位单片机    </a:t>
            </a:r>
          </a:p>
          <a:p>
            <a:pPr>
              <a:buSzPct val="40000"/>
              <a:buFont typeface="Wingdings" pitchFamily="2" charset="2"/>
              <a:buChar char="p"/>
            </a:pPr>
            <a:r>
              <a:rPr kumimoji="1" lang="en-US" altLang="zh-CN" dirty="0"/>
              <a:t>Microchip</a:t>
            </a:r>
            <a:r>
              <a:rPr kumimoji="1" lang="zh-CN" altLang="en-US" dirty="0"/>
              <a:t>的</a:t>
            </a:r>
            <a:r>
              <a:rPr kumimoji="1" lang="en-US" altLang="zh-CN" dirty="0">
                <a:solidFill>
                  <a:srgbClr val="FF0000"/>
                </a:solidFill>
              </a:rPr>
              <a:t>PIC</a:t>
            </a:r>
            <a:r>
              <a:rPr kumimoji="1" lang="zh-CN" altLang="en-US" dirty="0"/>
              <a:t>系列</a:t>
            </a:r>
            <a:r>
              <a:rPr kumimoji="1" lang="en-US" altLang="zh-CN" dirty="0"/>
              <a:t>RISC</a:t>
            </a:r>
            <a:r>
              <a:rPr kumimoji="1" lang="zh-CN" altLang="en-US" dirty="0"/>
              <a:t>单片机</a:t>
            </a:r>
          </a:p>
          <a:p>
            <a:pPr>
              <a:buSzPct val="40000"/>
              <a:buFont typeface="Wingdings" pitchFamily="2" charset="2"/>
              <a:buChar char="p"/>
            </a:pPr>
            <a:r>
              <a:rPr kumimoji="1" lang="en-US" altLang="zh-CN" dirty="0"/>
              <a:t>TI</a:t>
            </a:r>
            <a:r>
              <a:rPr kumimoji="1" lang="zh-CN" altLang="en-US" dirty="0"/>
              <a:t>的</a:t>
            </a:r>
            <a:r>
              <a:rPr kumimoji="1" lang="en-US" altLang="zh-CN" dirty="0">
                <a:solidFill>
                  <a:srgbClr val="FF0000"/>
                </a:solidFill>
              </a:rPr>
              <a:t>MSP430F</a:t>
            </a:r>
            <a:r>
              <a:rPr kumimoji="1" lang="zh-CN" altLang="en-US" dirty="0"/>
              <a:t>系列</a:t>
            </a:r>
            <a:r>
              <a:rPr kumimoji="1" lang="en-US" altLang="zh-CN" dirty="0"/>
              <a:t>16</a:t>
            </a:r>
            <a:r>
              <a:rPr kumimoji="1" lang="zh-CN" altLang="en-US" dirty="0"/>
              <a:t>位低功耗单片机</a:t>
            </a:r>
            <a:endParaRPr kumimoji="1" lang="en-US" altLang="zh-CN" dirty="0"/>
          </a:p>
          <a:p>
            <a:pPr>
              <a:buSzPct val="40000"/>
              <a:buFont typeface="Wingdings" pitchFamily="2" charset="2"/>
              <a:buChar char="p"/>
            </a:pPr>
            <a:r>
              <a:rPr kumimoji="1" lang="en-US" altLang="zh-CN" dirty="0"/>
              <a:t>Atmel</a:t>
            </a:r>
            <a:r>
              <a:rPr kumimoji="1" lang="zh-CN" altLang="en-US" dirty="0"/>
              <a:t>的</a:t>
            </a:r>
            <a:r>
              <a:rPr kumimoji="1" lang="en-US" altLang="zh-CN" dirty="0" err="1">
                <a:solidFill>
                  <a:srgbClr val="FF0000"/>
                </a:solidFill>
              </a:rPr>
              <a:t>avr</a:t>
            </a:r>
            <a:r>
              <a:rPr kumimoji="1" lang="zh-CN" altLang="en-US" dirty="0"/>
              <a:t>系列</a:t>
            </a:r>
            <a:r>
              <a:rPr kumimoji="1" lang="en-US" altLang="zh-CN" dirty="0"/>
              <a:t>8/16</a:t>
            </a:r>
            <a:r>
              <a:rPr kumimoji="1" lang="zh-CN" altLang="en-US" dirty="0"/>
              <a:t>位单片机</a:t>
            </a:r>
          </a:p>
        </p:txBody>
      </p:sp>
    </p:spTree>
    <p:extLst>
      <p:ext uri="{BB962C8B-B14F-4D97-AF65-F5344CB8AC3E}">
        <p14:creationId xmlns:p14="http://schemas.microsoft.com/office/powerpoint/2010/main" val="723824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38245-82C9-604C-9905-A1157468EEDA}"/>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403D72BA-CEE4-0A49-8299-CAD412ECD99E}"/>
              </a:ext>
            </a:extLst>
          </p:cNvPr>
          <p:cNvSpPr>
            <a:spLocks noGrp="1"/>
          </p:cNvSpPr>
          <p:nvPr>
            <p:ph idx="1"/>
          </p:nvPr>
        </p:nvSpPr>
        <p:spPr/>
        <p:txBody>
          <a:bodyPr/>
          <a:lstStyle/>
          <a:p>
            <a:pPr marL="0" indent="0">
              <a:buNone/>
            </a:pPr>
            <a:r>
              <a:rPr lang="en-US" altLang="zh-CN" dirty="0"/>
              <a:t>AVR</a:t>
            </a:r>
            <a:r>
              <a:rPr lang="zh-CN" altLang="en-US" dirty="0"/>
              <a:t>单片机指的是</a:t>
            </a:r>
            <a:r>
              <a:rPr lang="en-US" altLang="zh-CN" dirty="0"/>
              <a:t>1997</a:t>
            </a:r>
            <a:r>
              <a:rPr lang="zh-CN" altLang="en-US" dirty="0"/>
              <a:t>年由</a:t>
            </a:r>
            <a:r>
              <a:rPr lang="en-US" altLang="zh-CN" dirty="0">
                <a:hlinkClick r:id="rId2"/>
              </a:rPr>
              <a:t>ATMEL</a:t>
            </a:r>
            <a:r>
              <a:rPr lang="zh-CN" altLang="en-US" dirty="0">
                <a:hlinkClick r:id="rId2"/>
              </a:rPr>
              <a:t>公司</a:t>
            </a:r>
            <a:r>
              <a:rPr lang="zh-CN" altLang="en-US" dirty="0"/>
              <a:t>研发出的增强型内置</a:t>
            </a:r>
            <a:r>
              <a:rPr lang="en-US" altLang="zh-CN" dirty="0"/>
              <a:t>Flash</a:t>
            </a:r>
            <a:r>
              <a:rPr lang="zh-CN" altLang="en-US" dirty="0"/>
              <a:t>的</a:t>
            </a:r>
            <a:r>
              <a:rPr lang="en-US" altLang="zh-CN" dirty="0">
                <a:solidFill>
                  <a:srgbClr val="FF0000"/>
                </a:solidFill>
              </a:rPr>
              <a:t>RISC(Reduced Instruction Set Computer) </a:t>
            </a:r>
            <a:r>
              <a:rPr lang="zh-CN" altLang="en-US" dirty="0">
                <a:solidFill>
                  <a:srgbClr val="FF0000"/>
                </a:solidFill>
              </a:rPr>
              <a:t>精简指令集</a:t>
            </a:r>
            <a:r>
              <a:rPr lang="zh-CN" altLang="en-US" dirty="0"/>
              <a:t>高速</a:t>
            </a:r>
            <a:r>
              <a:rPr lang="en-US" altLang="zh-CN" dirty="0"/>
              <a:t>8</a:t>
            </a:r>
            <a:r>
              <a:rPr lang="zh-CN" altLang="en-US" dirty="0"/>
              <a:t>位单片机</a:t>
            </a:r>
            <a:endParaRPr lang="en-US" altLang="zh-CN" dirty="0"/>
          </a:p>
          <a:p>
            <a:pPr marL="0" indent="0">
              <a:buNone/>
            </a:pPr>
            <a:endParaRPr kumimoji="1" lang="en-US" altLang="zh-CN" dirty="0"/>
          </a:p>
          <a:p>
            <a:pPr marL="0" indent="0">
              <a:buNone/>
            </a:pPr>
            <a:r>
              <a:rPr kumimoji="1" lang="zh-CN" altLang="en-US" dirty="0"/>
              <a:t>注意：这里有一个新概念</a:t>
            </a:r>
            <a:r>
              <a:rPr kumimoji="1" lang="en-US" altLang="zh-CN" dirty="0"/>
              <a:t>RISC</a:t>
            </a:r>
            <a:r>
              <a:rPr kumimoji="1" lang="zh-CN" altLang="en-US" dirty="0"/>
              <a:t>，与其相对的还有</a:t>
            </a:r>
            <a:r>
              <a:rPr lang="en-US" altLang="zh-CN" dirty="0">
                <a:solidFill>
                  <a:srgbClr val="FF0000"/>
                </a:solidFill>
              </a:rPr>
              <a:t>CISC(Complex Instruction </a:t>
            </a:r>
            <a:r>
              <a:rPr lang="en-US" altLang="zh-CN" dirty="0" err="1">
                <a:solidFill>
                  <a:srgbClr val="FF0000"/>
                </a:solidFill>
              </a:rPr>
              <a:t>SetComputer</a:t>
            </a:r>
            <a:r>
              <a:rPr lang="en-US" altLang="zh-CN" dirty="0">
                <a:solidFill>
                  <a:srgbClr val="FF0000"/>
                </a:solidFill>
              </a:rPr>
              <a:t>)</a:t>
            </a:r>
            <a:r>
              <a:rPr lang="zh-CN" altLang="en-US" dirty="0">
                <a:solidFill>
                  <a:srgbClr val="FF0000"/>
                </a:solidFill>
              </a:rPr>
              <a:t>复杂指令集</a:t>
            </a:r>
            <a:endParaRPr lang="en-US" altLang="zh-CN" dirty="0">
              <a:solidFill>
                <a:srgbClr val="FF0000"/>
              </a:solidFill>
            </a:endParaRPr>
          </a:p>
          <a:p>
            <a:pPr marL="0" indent="0">
              <a:buNone/>
            </a:pPr>
            <a:r>
              <a:rPr kumimoji="1" lang="zh-CN" altLang="en-US" dirty="0"/>
              <a:t>最早是</a:t>
            </a:r>
            <a:r>
              <a:rPr kumimoji="1" lang="en-US" altLang="zh-CN" dirty="0"/>
              <a:t>IBM</a:t>
            </a:r>
            <a:r>
              <a:rPr kumimoji="1" lang="zh-CN" altLang="en-US" dirty="0"/>
              <a:t>公司提出这个</a:t>
            </a:r>
            <a:r>
              <a:rPr kumimoji="1" lang="en-US" altLang="zh-CN" dirty="0"/>
              <a:t>RISC</a:t>
            </a:r>
            <a:r>
              <a:rPr kumimoji="1" lang="zh-CN" altLang="en-US" dirty="0"/>
              <a:t>概念，</a:t>
            </a:r>
            <a:r>
              <a:rPr kumimoji="1" lang="en-US" altLang="zh-CN" dirty="0"/>
              <a:t>MIPS</a:t>
            </a:r>
            <a:r>
              <a:rPr kumimoji="1" lang="zh-CN" altLang="en-US" dirty="0"/>
              <a:t>架构大面积使用，</a:t>
            </a:r>
            <a:r>
              <a:rPr kumimoji="1" lang="en-US" altLang="zh-CN" dirty="0"/>
              <a:t>ARM</a:t>
            </a:r>
            <a:r>
              <a:rPr kumimoji="1" lang="zh-CN" altLang="en-US" dirty="0"/>
              <a:t>架构发扬光大！</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638226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CD302-5E8C-3A41-A3F4-798F79D8CD03}"/>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A30264F0-E396-E842-B650-BDC580978940}"/>
              </a:ext>
            </a:extLst>
          </p:cNvPr>
          <p:cNvSpPr>
            <a:spLocks noGrp="1"/>
          </p:cNvSpPr>
          <p:nvPr>
            <p:ph idx="1"/>
          </p:nvPr>
        </p:nvSpPr>
        <p:spPr/>
        <p:txBody>
          <a:bodyPr/>
          <a:lstStyle/>
          <a:p>
            <a:r>
              <a:rPr lang="en-US" altLang="zh-CN" dirty="0"/>
              <a:t>CISC</a:t>
            </a:r>
            <a:r>
              <a:rPr lang="zh-CN" altLang="en-US" dirty="0"/>
              <a:t>架构的代表</a:t>
            </a:r>
            <a:r>
              <a:rPr lang="en-US" altLang="zh-CN" dirty="0"/>
              <a:t>: x86, C51</a:t>
            </a:r>
          </a:p>
          <a:p>
            <a:endParaRPr kumimoji="1" lang="en-US" altLang="zh-CN" dirty="0"/>
          </a:p>
          <a:p>
            <a:r>
              <a:rPr lang="en-US" altLang="zh-CN" dirty="0"/>
              <a:t>RISC</a:t>
            </a:r>
            <a:r>
              <a:rPr lang="zh-CN" altLang="en-US" dirty="0"/>
              <a:t>架构的代表</a:t>
            </a:r>
            <a:r>
              <a:rPr lang="en-US" altLang="zh-CN" dirty="0"/>
              <a:t>:arm, </a:t>
            </a:r>
            <a:r>
              <a:rPr lang="en-US" altLang="zh-CN" dirty="0" err="1"/>
              <a:t>mips</a:t>
            </a:r>
            <a:r>
              <a:rPr lang="en-US" altLang="zh-CN" dirty="0"/>
              <a:t>,</a:t>
            </a:r>
            <a:r>
              <a:rPr lang="zh-CN" altLang="en-US" dirty="0"/>
              <a:t> </a:t>
            </a:r>
            <a:r>
              <a:rPr lang="en-US" altLang="zh-CN" dirty="0" err="1"/>
              <a:t>powerpc</a:t>
            </a:r>
            <a:r>
              <a:rPr lang="en-US" altLang="zh-CN" dirty="0"/>
              <a:t>, </a:t>
            </a:r>
            <a:r>
              <a:rPr lang="en-US" altLang="zh-CN" dirty="0" err="1"/>
              <a:t>avr</a:t>
            </a:r>
            <a:r>
              <a:rPr lang="en-US" altLang="zh-CN" dirty="0"/>
              <a:t>, pic</a:t>
            </a:r>
          </a:p>
          <a:p>
            <a:endParaRPr kumimoji="1" lang="en-US" altLang="zh-CN" dirty="0"/>
          </a:p>
          <a:p>
            <a:r>
              <a:rPr kumimoji="1" lang="zh-CN" altLang="en-US" dirty="0"/>
              <a:t>还有一个：</a:t>
            </a:r>
            <a:r>
              <a:rPr lang="en-US" altLang="zh-CN" dirty="0"/>
              <a:t> VLIW</a:t>
            </a:r>
            <a:r>
              <a:rPr lang="zh-CN" altLang="en-US" dirty="0"/>
              <a:t>架构（</a:t>
            </a:r>
            <a:r>
              <a:rPr lang="en-US" altLang="zh-CN" dirty="0"/>
              <a:t> Very Long Instruction Word </a:t>
            </a:r>
            <a:r>
              <a:rPr lang="zh-CN" altLang="en-US" dirty="0"/>
              <a:t>），中文意思是“超长指令集架构”，</a:t>
            </a:r>
            <a:r>
              <a:rPr lang="en-US" altLang="zh-CN" dirty="0"/>
              <a:t>VLIW</a:t>
            </a:r>
            <a:r>
              <a:rPr lang="zh-CN" altLang="en-US" dirty="0"/>
              <a:t>架构采用了先进的</a:t>
            </a:r>
            <a:r>
              <a:rPr lang="en-US" altLang="zh-CN" dirty="0"/>
              <a:t>EPIC</a:t>
            </a:r>
            <a:r>
              <a:rPr lang="zh-CN" altLang="en-US" dirty="0"/>
              <a:t>（清晰并行指令）设计，我们也把这种构架叫做“</a:t>
            </a:r>
            <a:r>
              <a:rPr lang="en-US" altLang="zh-CN" dirty="0"/>
              <a:t>IA-64</a:t>
            </a:r>
            <a:r>
              <a:rPr lang="zh-CN" altLang="en-US" dirty="0"/>
              <a:t>架构”。每时钟周期例如</a:t>
            </a:r>
            <a:r>
              <a:rPr lang="en-US" altLang="zh-CN" dirty="0"/>
              <a:t>IA-64</a:t>
            </a:r>
            <a:r>
              <a:rPr lang="zh-CN" altLang="en-US" dirty="0"/>
              <a:t>可运行</a:t>
            </a:r>
            <a:r>
              <a:rPr lang="en-US" altLang="zh-CN" dirty="0"/>
              <a:t>20</a:t>
            </a:r>
            <a:r>
              <a:rPr lang="zh-CN" altLang="en-US" dirty="0"/>
              <a:t>条指令，而</a:t>
            </a:r>
            <a:r>
              <a:rPr lang="en-US" altLang="zh-CN" dirty="0"/>
              <a:t>CISC</a:t>
            </a:r>
            <a:r>
              <a:rPr lang="zh-CN" altLang="en-US" dirty="0"/>
              <a:t>通常只能运行</a:t>
            </a:r>
            <a:r>
              <a:rPr lang="en-US" altLang="zh-CN" dirty="0"/>
              <a:t>1-3</a:t>
            </a:r>
            <a:r>
              <a:rPr lang="zh-CN" altLang="en-US" dirty="0"/>
              <a:t>条指令，</a:t>
            </a:r>
            <a:r>
              <a:rPr lang="en-US" altLang="zh-CN" dirty="0"/>
              <a:t>RISC</a:t>
            </a:r>
            <a:r>
              <a:rPr lang="zh-CN" altLang="en-US" dirty="0"/>
              <a:t>能运行</a:t>
            </a:r>
            <a:r>
              <a:rPr lang="en-US" altLang="zh-CN" dirty="0"/>
              <a:t>4</a:t>
            </a:r>
            <a:r>
              <a:rPr lang="zh-CN" altLang="en-US" dirty="0"/>
              <a:t>条指令，可见</a:t>
            </a:r>
            <a:r>
              <a:rPr lang="en-US" altLang="zh-CN" dirty="0"/>
              <a:t>VLIW</a:t>
            </a:r>
            <a:r>
              <a:rPr lang="zh-CN" altLang="en-US" dirty="0"/>
              <a:t>要比</a:t>
            </a:r>
            <a:r>
              <a:rPr lang="en-US" altLang="zh-CN" dirty="0"/>
              <a:t>CISC</a:t>
            </a:r>
            <a:r>
              <a:rPr lang="zh-CN" altLang="en-US" dirty="0"/>
              <a:t>和</a:t>
            </a:r>
            <a:r>
              <a:rPr lang="en-US" altLang="zh-CN" dirty="0"/>
              <a:t>RISC</a:t>
            </a:r>
            <a:r>
              <a:rPr lang="zh-CN" altLang="en-US" dirty="0"/>
              <a:t>强大的多</a:t>
            </a:r>
            <a:endParaRPr kumimoji="1" lang="zh-CN" altLang="en-US" dirty="0"/>
          </a:p>
        </p:txBody>
      </p:sp>
    </p:spTree>
    <p:extLst>
      <p:ext uri="{BB962C8B-B14F-4D97-AF65-F5344CB8AC3E}">
        <p14:creationId xmlns:p14="http://schemas.microsoft.com/office/powerpoint/2010/main" val="396403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C3667-ADDF-5C41-874A-AD624FEF7E5E}"/>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BD4855B6-6D03-F844-9CE3-081D97A4DC83}"/>
              </a:ext>
            </a:extLst>
          </p:cNvPr>
          <p:cNvSpPr>
            <a:spLocks noGrp="1"/>
          </p:cNvSpPr>
          <p:nvPr>
            <p:ph idx="1"/>
          </p:nvPr>
        </p:nvSpPr>
        <p:spPr/>
        <p:txBody>
          <a:bodyPr/>
          <a:lstStyle/>
          <a:p>
            <a:pPr marL="0" indent="0">
              <a:buNone/>
            </a:pPr>
            <a:r>
              <a:rPr lang="en-US" altLang="zh-CN" dirty="0"/>
              <a:t>VLIW</a:t>
            </a:r>
            <a:r>
              <a:rPr lang="zh-CN" altLang="en-US" dirty="0"/>
              <a:t>架构（</a:t>
            </a:r>
            <a:r>
              <a:rPr lang="en-US" altLang="zh-CN" dirty="0"/>
              <a:t> Very Long Instruction Word </a:t>
            </a:r>
            <a:r>
              <a:rPr lang="zh-CN" altLang="en-US" dirty="0"/>
              <a:t>），中文意思是“超长指令集架构”，</a:t>
            </a:r>
            <a:r>
              <a:rPr lang="en-US" altLang="zh-CN" dirty="0"/>
              <a:t>VLIW</a:t>
            </a:r>
            <a:r>
              <a:rPr lang="zh-CN" altLang="en-US" dirty="0"/>
              <a:t>架构采用了先进的</a:t>
            </a:r>
            <a:r>
              <a:rPr lang="en-US" altLang="zh-CN" dirty="0"/>
              <a:t>EPIC</a:t>
            </a:r>
            <a:r>
              <a:rPr lang="zh-CN" altLang="en-US" dirty="0"/>
              <a:t>（清晰并行指令）设计，我们也把这种构架叫做“</a:t>
            </a:r>
            <a:r>
              <a:rPr lang="en-US" altLang="zh-CN" dirty="0"/>
              <a:t>IA-64</a:t>
            </a:r>
            <a:r>
              <a:rPr lang="zh-CN" altLang="en-US" dirty="0"/>
              <a:t>架构”。</a:t>
            </a:r>
            <a:endParaRPr lang="en-US" altLang="zh-CN" dirty="0"/>
          </a:p>
          <a:p>
            <a:pPr marL="0" indent="0">
              <a:buNone/>
            </a:pPr>
            <a:endParaRPr lang="en-US" altLang="zh-CN" dirty="0"/>
          </a:p>
          <a:p>
            <a:pPr marL="0" indent="0">
              <a:buNone/>
            </a:pPr>
            <a:r>
              <a:rPr lang="zh-CN" altLang="en-US" dirty="0"/>
              <a:t>每时钟周期例如</a:t>
            </a:r>
            <a:r>
              <a:rPr lang="en-US" altLang="zh-CN" dirty="0"/>
              <a:t>IA-64</a:t>
            </a:r>
            <a:r>
              <a:rPr lang="zh-CN" altLang="en-US" dirty="0"/>
              <a:t>可运行</a:t>
            </a:r>
            <a:r>
              <a:rPr lang="en-US" altLang="zh-CN" dirty="0"/>
              <a:t>20</a:t>
            </a:r>
            <a:r>
              <a:rPr lang="zh-CN" altLang="en-US" dirty="0"/>
              <a:t>条指令，而</a:t>
            </a:r>
            <a:r>
              <a:rPr lang="en-US" altLang="zh-CN" dirty="0"/>
              <a:t>CISC</a:t>
            </a:r>
            <a:r>
              <a:rPr lang="zh-CN" altLang="en-US" dirty="0"/>
              <a:t>通常只能运行</a:t>
            </a:r>
            <a:r>
              <a:rPr lang="en-US" altLang="zh-CN" dirty="0"/>
              <a:t>1-3</a:t>
            </a:r>
            <a:r>
              <a:rPr lang="zh-CN" altLang="en-US" dirty="0"/>
              <a:t>条指令，</a:t>
            </a:r>
            <a:r>
              <a:rPr lang="en-US" altLang="zh-CN" dirty="0"/>
              <a:t>RISC</a:t>
            </a:r>
            <a:r>
              <a:rPr lang="zh-CN" altLang="en-US" dirty="0"/>
              <a:t>能运行</a:t>
            </a:r>
            <a:r>
              <a:rPr lang="en-US" altLang="zh-CN" dirty="0"/>
              <a:t>4</a:t>
            </a:r>
            <a:r>
              <a:rPr lang="zh-CN" altLang="en-US" dirty="0"/>
              <a:t>条指令，可见</a:t>
            </a:r>
            <a:r>
              <a:rPr lang="en-US" altLang="zh-CN" dirty="0"/>
              <a:t>VLIW</a:t>
            </a:r>
            <a:r>
              <a:rPr lang="zh-CN" altLang="en-US" dirty="0"/>
              <a:t>要比</a:t>
            </a:r>
            <a:r>
              <a:rPr lang="en-US" altLang="zh-CN" dirty="0"/>
              <a:t>CISC</a:t>
            </a:r>
            <a:r>
              <a:rPr lang="zh-CN" altLang="en-US" dirty="0"/>
              <a:t>和</a:t>
            </a:r>
            <a:r>
              <a:rPr lang="en-US" altLang="zh-CN" dirty="0"/>
              <a:t>RISC</a:t>
            </a:r>
            <a:r>
              <a:rPr lang="zh-CN" altLang="en-US" dirty="0"/>
              <a:t>强大的多。</a:t>
            </a:r>
            <a:endParaRPr kumimoji="1" lang="zh-CN" altLang="en-US" dirty="0"/>
          </a:p>
        </p:txBody>
      </p:sp>
    </p:spTree>
    <p:extLst>
      <p:ext uri="{BB962C8B-B14F-4D97-AF65-F5344CB8AC3E}">
        <p14:creationId xmlns:p14="http://schemas.microsoft.com/office/powerpoint/2010/main" val="121025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63451-978B-1445-AE39-E29B5EC75BF1}"/>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6DDE18F4-F7AD-5C48-ACCF-2407B9CE967F}"/>
              </a:ext>
            </a:extLst>
          </p:cNvPr>
          <p:cNvSpPr>
            <a:spLocks noGrp="1"/>
          </p:cNvSpPr>
          <p:nvPr>
            <p:ph idx="1"/>
          </p:nvPr>
        </p:nvSpPr>
        <p:spPr/>
        <p:txBody>
          <a:bodyPr/>
          <a:lstStyle/>
          <a:p>
            <a:pPr marL="0" indent="0">
              <a:buNone/>
            </a:pPr>
            <a:r>
              <a:rPr kumimoji="1" lang="zh-CN" altLang="en-US" dirty="0"/>
              <a:t>现在用的较多的</a:t>
            </a:r>
            <a:r>
              <a:rPr kumimoji="1" lang="en-US" altLang="zh-CN" dirty="0"/>
              <a:t>MCU</a:t>
            </a:r>
            <a:r>
              <a:rPr kumimoji="1" lang="zh-CN" altLang="en-US" dirty="0"/>
              <a:t>架构</a:t>
            </a:r>
            <a:endParaRPr kumimoji="1" lang="en-US" altLang="zh-CN" dirty="0"/>
          </a:p>
          <a:p>
            <a:pPr marL="514350" indent="-514350">
              <a:buAutoNum type="arabicPeriod"/>
            </a:pPr>
            <a:r>
              <a:rPr kumimoji="1" lang="en-US" altLang="zh-CN" dirty="0"/>
              <a:t>C51</a:t>
            </a:r>
            <a:r>
              <a:rPr kumimoji="1" lang="zh-CN" altLang="en-US" dirty="0"/>
              <a:t> </a:t>
            </a:r>
            <a:r>
              <a:rPr kumimoji="1" lang="en-US" altLang="zh-CN" dirty="0"/>
              <a:t>/</a:t>
            </a:r>
            <a:r>
              <a:rPr kumimoji="1" lang="zh-CN" altLang="en-US" dirty="0"/>
              <a:t> </a:t>
            </a:r>
            <a:r>
              <a:rPr kumimoji="1" lang="en-US" altLang="zh-CN" dirty="0" err="1"/>
              <a:t>avr</a:t>
            </a:r>
            <a:r>
              <a:rPr kumimoji="1" lang="zh-CN" altLang="en-US" dirty="0"/>
              <a:t> </a:t>
            </a:r>
            <a:r>
              <a:rPr kumimoji="1" lang="en-US" altLang="zh-CN" dirty="0"/>
              <a:t>/</a:t>
            </a:r>
            <a:r>
              <a:rPr kumimoji="1" lang="zh-CN" altLang="en-US" dirty="0"/>
              <a:t> </a:t>
            </a:r>
            <a:r>
              <a:rPr kumimoji="1" lang="en-US" altLang="zh-CN" dirty="0"/>
              <a:t>pic</a:t>
            </a:r>
            <a:r>
              <a:rPr kumimoji="1" lang="zh-CN" altLang="en-US" dirty="0"/>
              <a:t> </a:t>
            </a:r>
            <a:r>
              <a:rPr kumimoji="1" lang="en-US" altLang="zh-CN" dirty="0"/>
              <a:t>/</a:t>
            </a:r>
            <a:r>
              <a:rPr kumimoji="1" lang="zh-CN" altLang="en-US" dirty="0"/>
              <a:t> </a:t>
            </a:r>
            <a:r>
              <a:rPr kumimoji="1" lang="en-US" altLang="zh-CN" dirty="0"/>
              <a:t>msp430</a:t>
            </a:r>
          </a:p>
          <a:p>
            <a:pPr marL="514350" indent="-514350">
              <a:buAutoNum type="arabicPeriod"/>
            </a:pPr>
            <a:r>
              <a:rPr kumimoji="1" lang="en-US" altLang="zh-CN" dirty="0"/>
              <a:t>arm</a:t>
            </a:r>
            <a:r>
              <a:rPr kumimoji="1" lang="zh-CN" altLang="en-US" dirty="0"/>
              <a:t> </a:t>
            </a:r>
            <a:r>
              <a:rPr kumimoji="1" lang="en-US" altLang="zh-CN" dirty="0"/>
              <a:t>/</a:t>
            </a:r>
            <a:r>
              <a:rPr kumimoji="1" lang="zh-CN" altLang="en-US" dirty="0"/>
              <a:t> </a:t>
            </a:r>
            <a:r>
              <a:rPr kumimoji="1" lang="en-US" altLang="zh-CN" dirty="0" err="1"/>
              <a:t>mips</a:t>
            </a:r>
            <a:r>
              <a:rPr kumimoji="1" lang="zh-CN" altLang="en-US" dirty="0"/>
              <a:t>（正流行）</a:t>
            </a:r>
            <a:endParaRPr kumimoji="1" lang="en-US" altLang="zh-CN" dirty="0"/>
          </a:p>
          <a:p>
            <a:pPr marL="514350" indent="-514350">
              <a:buAutoNum type="arabicPeriod"/>
            </a:pPr>
            <a:r>
              <a:rPr kumimoji="1" lang="en-US" altLang="zh-CN" dirty="0" err="1"/>
              <a:t>risc</a:t>
            </a:r>
            <a:r>
              <a:rPr kumimoji="1" lang="en-US" altLang="zh-CN" dirty="0"/>
              <a:t>-v(</a:t>
            </a:r>
            <a:r>
              <a:rPr kumimoji="1" lang="zh-CN" altLang="en-US" dirty="0"/>
              <a:t>未来</a:t>
            </a:r>
            <a:r>
              <a:rPr kumimoji="1" lang="en-US" altLang="zh-CN" dirty="0"/>
              <a:t>)</a:t>
            </a:r>
          </a:p>
          <a:p>
            <a:pPr marL="514350" indent="-514350">
              <a:buAutoNum type="arabicPeriod"/>
            </a:pPr>
            <a:r>
              <a:rPr lang="en-US" altLang="zh-CN" dirty="0" err="1"/>
              <a:t>Xtensa</a:t>
            </a:r>
            <a:r>
              <a:rPr lang="en-US" altLang="zh-CN" dirty="0"/>
              <a:t>…(</a:t>
            </a:r>
            <a:r>
              <a:rPr lang="zh-CN" altLang="en-US" dirty="0"/>
              <a:t>乐鑫</a:t>
            </a:r>
            <a:r>
              <a:rPr lang="en-US" altLang="zh-CN" dirty="0"/>
              <a:t>esp8266)</a:t>
            </a:r>
            <a:endParaRPr kumimoji="1" lang="zh-CN" altLang="en-US" dirty="0"/>
          </a:p>
        </p:txBody>
      </p:sp>
    </p:spTree>
    <p:extLst>
      <p:ext uri="{BB962C8B-B14F-4D97-AF65-F5344CB8AC3E}">
        <p14:creationId xmlns:p14="http://schemas.microsoft.com/office/powerpoint/2010/main" val="247997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BCD17-8904-0246-A624-B73F6AD1F298}"/>
              </a:ext>
            </a:extLst>
          </p:cNvPr>
          <p:cNvSpPr>
            <a:spLocks noGrp="1"/>
          </p:cNvSpPr>
          <p:nvPr>
            <p:ph type="title"/>
          </p:nvPr>
        </p:nvSpPr>
        <p:spPr/>
        <p:txBody>
          <a:bodyPr/>
          <a:lstStyle/>
          <a:p>
            <a:r>
              <a:rPr kumimoji="1" lang="zh-CN" altLang="en-US" dirty="0"/>
              <a:t>嵌入式的发展</a:t>
            </a:r>
          </a:p>
        </p:txBody>
      </p:sp>
      <p:sp>
        <p:nvSpPr>
          <p:cNvPr id="3" name="内容占位符 2">
            <a:extLst>
              <a:ext uri="{FF2B5EF4-FFF2-40B4-BE49-F238E27FC236}">
                <a16:creationId xmlns:a16="http://schemas.microsoft.com/office/drawing/2014/main" id="{9172B8AF-FB8D-2A44-BA56-5EB8AD8FF63B}"/>
              </a:ext>
            </a:extLst>
          </p:cNvPr>
          <p:cNvSpPr>
            <a:spLocks noGrp="1"/>
          </p:cNvSpPr>
          <p:nvPr>
            <p:ph idx="1"/>
          </p:nvPr>
        </p:nvSpPr>
        <p:spPr/>
        <p:txBody>
          <a:bodyPr/>
          <a:lstStyle/>
          <a:p>
            <a:pPr marL="0" indent="0">
              <a:buNone/>
            </a:pPr>
            <a:r>
              <a:rPr lang="zh-CN" altLang="en-US" dirty="0"/>
              <a:t>总结，单片机的技术发展经历了</a:t>
            </a:r>
            <a:r>
              <a:rPr lang="en-US" altLang="zh-CN" dirty="0"/>
              <a:t>SCM</a:t>
            </a:r>
            <a:r>
              <a:rPr lang="zh-CN" altLang="en-US" dirty="0"/>
              <a:t>、</a:t>
            </a:r>
            <a:r>
              <a:rPr lang="en-US" altLang="zh-CN" dirty="0"/>
              <a:t>MCU</a:t>
            </a:r>
            <a:r>
              <a:rPr lang="zh-CN" altLang="en-US" dirty="0"/>
              <a:t>、</a:t>
            </a:r>
            <a:r>
              <a:rPr lang="en-US" altLang="zh-CN" dirty="0"/>
              <a:t>SOC</a:t>
            </a:r>
            <a:r>
              <a:rPr lang="zh-CN" altLang="en-US" dirty="0"/>
              <a:t>三大阶段</a:t>
            </a:r>
            <a:endParaRPr lang="en-US" altLang="zh-CN" dirty="0"/>
          </a:p>
          <a:p>
            <a:pPr marL="0" indent="0">
              <a:buNone/>
            </a:pPr>
            <a:r>
              <a:rPr lang="en-US" altLang="zh-CN" dirty="0"/>
              <a:t>SCM</a:t>
            </a:r>
            <a:r>
              <a:rPr lang="zh-CN" altLang="en-US" dirty="0"/>
              <a:t>阶段，即单片微型计算机（</a:t>
            </a:r>
            <a:r>
              <a:rPr lang="en-US" altLang="zh-CN" dirty="0"/>
              <a:t>Single Chip Microcomputer</a:t>
            </a:r>
            <a:r>
              <a:rPr lang="zh-CN" altLang="en-US" dirty="0"/>
              <a:t>）阶段，主要是寻求单片形态嵌入式系统的最佳体系结构。“创新模式”获得成功，奠定了</a:t>
            </a:r>
            <a:r>
              <a:rPr lang="en-US" altLang="zh-CN" dirty="0"/>
              <a:t>SCM</a:t>
            </a:r>
            <a:r>
              <a:rPr lang="zh-CN" altLang="en-US" dirty="0"/>
              <a:t>与通用计算机完全不同的发展道路</a:t>
            </a:r>
            <a:endParaRPr lang="en-US" altLang="zh-CN" dirty="0"/>
          </a:p>
          <a:p>
            <a:pPr marL="0" indent="0">
              <a:buNone/>
            </a:pPr>
            <a:r>
              <a:rPr lang="en-US" altLang="zh-CN" dirty="0"/>
              <a:t>MCU</a:t>
            </a:r>
            <a:r>
              <a:rPr lang="zh-CN" altLang="en-US" dirty="0"/>
              <a:t>阶段，即微控制器（</a:t>
            </a:r>
            <a:r>
              <a:rPr lang="en-US" altLang="zh-CN" dirty="0"/>
              <a:t>Micro Controller Unit</a:t>
            </a:r>
            <a:r>
              <a:rPr lang="zh-CN" altLang="en-US" dirty="0"/>
              <a:t>）阶段，不断扩展各种外围电路与接口电路，增强智能化控制能力</a:t>
            </a:r>
            <a:endParaRPr lang="en-US" altLang="zh-CN" dirty="0"/>
          </a:p>
          <a:p>
            <a:pPr marL="0" indent="0">
              <a:buNone/>
            </a:pPr>
            <a:r>
              <a:rPr lang="zh-CN" altLang="en-US" dirty="0"/>
              <a:t>从</a:t>
            </a:r>
            <a:r>
              <a:rPr lang="en-US" altLang="zh-CN" dirty="0"/>
              <a:t>2000</a:t>
            </a:r>
            <a:r>
              <a:rPr lang="zh-CN" altLang="en-US" dirty="0"/>
              <a:t>年开始，以往的</a:t>
            </a:r>
            <a:r>
              <a:rPr lang="en-US" altLang="zh-CN" dirty="0"/>
              <a:t>ASIC</a:t>
            </a:r>
            <a:r>
              <a:rPr lang="zh-CN" altLang="en-US" dirty="0"/>
              <a:t>（专用集成电路，</a:t>
            </a:r>
            <a:r>
              <a:rPr lang="en-US" altLang="zh-CN" dirty="0"/>
              <a:t>SOC</a:t>
            </a:r>
            <a:r>
              <a:rPr lang="zh-CN" altLang="en-US" dirty="0"/>
              <a:t>的主要实现方式）设计已经逐渐被</a:t>
            </a:r>
            <a:r>
              <a:rPr lang="en-US" altLang="zh-CN" dirty="0"/>
              <a:t>IP</a:t>
            </a:r>
            <a:r>
              <a:rPr lang="zh-CN" altLang="en-US" dirty="0"/>
              <a:t>（</a:t>
            </a:r>
            <a:r>
              <a:rPr lang="en-US" altLang="zh-CN" dirty="0"/>
              <a:t>Intellectual Property</a:t>
            </a:r>
            <a:r>
              <a:rPr lang="zh-CN" altLang="en-US" dirty="0"/>
              <a:t>）或</a:t>
            </a:r>
            <a:r>
              <a:rPr lang="en-US" altLang="zh-CN" dirty="0"/>
              <a:t>SIP</a:t>
            </a:r>
            <a:r>
              <a:rPr lang="zh-CN" altLang="en-US" dirty="0"/>
              <a:t>（</a:t>
            </a:r>
            <a:r>
              <a:rPr lang="en-US" altLang="zh-CN" dirty="0"/>
              <a:t>Silicon Intellectual Property</a:t>
            </a:r>
            <a:r>
              <a:rPr lang="zh-CN" altLang="en-US" dirty="0"/>
              <a:t>）所替代。</a:t>
            </a:r>
            <a:r>
              <a:rPr lang="en-US" altLang="zh-CN" dirty="0"/>
              <a:t>SIP</a:t>
            </a:r>
            <a:r>
              <a:rPr lang="zh-CN" altLang="en-US" dirty="0"/>
              <a:t>称为硅知识产权，或半导体知识产权</a:t>
            </a:r>
          </a:p>
          <a:p>
            <a:pPr marL="0" indent="0">
              <a:buNone/>
            </a:pPr>
            <a:endParaRPr kumimoji="1" lang="zh-CN" altLang="en-US" dirty="0"/>
          </a:p>
        </p:txBody>
      </p:sp>
    </p:spTree>
    <p:extLst>
      <p:ext uri="{BB962C8B-B14F-4D97-AF65-F5344CB8AC3E}">
        <p14:creationId xmlns:p14="http://schemas.microsoft.com/office/powerpoint/2010/main" val="192458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93B13-5608-0E40-93DA-42798CB6A638}"/>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198002AD-438B-AF4F-9BE7-B7B7BA82C2ED}"/>
              </a:ext>
            </a:extLst>
          </p:cNvPr>
          <p:cNvSpPr>
            <a:spLocks noGrp="1"/>
          </p:cNvSpPr>
          <p:nvPr>
            <p:ph idx="1"/>
          </p:nvPr>
        </p:nvSpPr>
        <p:spPr/>
        <p:txBody>
          <a:bodyPr/>
          <a:lstStyle/>
          <a:p>
            <a:pPr marL="0" indent="0">
              <a:buNone/>
            </a:pPr>
            <a:r>
              <a:rPr lang="zh-CN" altLang="en-US" dirty="0"/>
              <a:t>目前最受市场欢迎的嵌入式处理器就是由</a:t>
            </a:r>
            <a:r>
              <a:rPr lang="en-US" altLang="zh-CN" dirty="0"/>
              <a:t>ARM</a:t>
            </a:r>
            <a:r>
              <a:rPr lang="zh-CN" altLang="en-US" dirty="0"/>
              <a:t>公司出品的</a:t>
            </a:r>
            <a:r>
              <a:rPr lang="en-US" altLang="zh-CN" dirty="0"/>
              <a:t>ARM</a:t>
            </a:r>
            <a:r>
              <a:rPr lang="zh-CN" altLang="en-US" dirty="0"/>
              <a:t>系列处理器。</a:t>
            </a:r>
            <a:r>
              <a:rPr lang="en-US" altLang="zh-CN" dirty="0"/>
              <a:t>ARM</a:t>
            </a:r>
            <a:r>
              <a:rPr lang="zh-CN" altLang="en-US" dirty="0"/>
              <a:t>公司只提供</a:t>
            </a:r>
            <a:r>
              <a:rPr lang="en-US" altLang="zh-CN" dirty="0"/>
              <a:t>IP</a:t>
            </a:r>
            <a:r>
              <a:rPr lang="zh-CN" altLang="en-US" dirty="0"/>
              <a:t>授权，并不自行制造处理器。</a:t>
            </a:r>
            <a:endParaRPr lang="en-US" altLang="zh-CN" dirty="0"/>
          </a:p>
          <a:p>
            <a:pPr marL="0" indent="0">
              <a:buNone/>
            </a:pPr>
            <a:r>
              <a:rPr lang="zh-CN" altLang="en-US" dirty="0"/>
              <a:t>由于它的</a:t>
            </a:r>
            <a:r>
              <a:rPr lang="en-US" altLang="zh-CN" dirty="0"/>
              <a:t>ARM RISC</a:t>
            </a:r>
            <a:r>
              <a:rPr lang="zh-CN" altLang="en-US" dirty="0"/>
              <a:t>结构微处理器有着低消耗功率、高运算性能，以及高度集成性等特性，使得许多芯片设计公司与芯片制造公司竞相向</a:t>
            </a:r>
            <a:r>
              <a:rPr lang="en-US" altLang="zh-CN" dirty="0"/>
              <a:t>ARM</a:t>
            </a:r>
            <a:r>
              <a:rPr lang="zh-CN" altLang="en-US" dirty="0"/>
              <a:t>公司购买</a:t>
            </a:r>
            <a:r>
              <a:rPr lang="en-US" altLang="zh-CN" dirty="0"/>
              <a:t>ARM</a:t>
            </a:r>
            <a:r>
              <a:rPr lang="zh-CN" altLang="en-US" dirty="0"/>
              <a:t>处理器的核心，作为自己公司微处理器芯片中的运算核心。</a:t>
            </a:r>
            <a:endParaRPr lang="en-US" altLang="zh-CN" dirty="0"/>
          </a:p>
          <a:p>
            <a:pPr marL="0" indent="0">
              <a:buNone/>
            </a:pPr>
            <a:r>
              <a:rPr lang="en-US" altLang="zh-CN" dirty="0"/>
              <a:t>ARM</a:t>
            </a:r>
            <a:r>
              <a:rPr lang="zh-CN" altLang="en-US" dirty="0"/>
              <a:t>公司也因此成为全球最大的</a:t>
            </a:r>
            <a:r>
              <a:rPr lang="en-US" altLang="zh-CN" dirty="0"/>
              <a:t>IP</a:t>
            </a:r>
            <a:r>
              <a:rPr lang="zh-CN" altLang="en-US" dirty="0"/>
              <a:t>供应商</a:t>
            </a:r>
            <a:endParaRPr kumimoji="1" lang="zh-CN" altLang="en-US" dirty="0"/>
          </a:p>
        </p:txBody>
      </p:sp>
    </p:spTree>
    <p:extLst>
      <p:ext uri="{BB962C8B-B14F-4D97-AF65-F5344CB8AC3E}">
        <p14:creationId xmlns:p14="http://schemas.microsoft.com/office/powerpoint/2010/main" val="3978432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F39A2-8633-2147-B1BB-5312886DA57F}"/>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E51576E3-12D3-5E49-8CE7-949D1A3680B4}"/>
              </a:ext>
            </a:extLst>
          </p:cNvPr>
          <p:cNvSpPr>
            <a:spLocks noGrp="1"/>
          </p:cNvSpPr>
          <p:nvPr>
            <p:ph idx="1"/>
          </p:nvPr>
        </p:nvSpPr>
        <p:spPr/>
        <p:txBody>
          <a:bodyPr/>
          <a:lstStyle/>
          <a:p>
            <a:pPr marL="0" indent="0">
              <a:buNone/>
            </a:pPr>
            <a:r>
              <a:rPr lang="zh-CN" altLang="en-US" dirty="0"/>
              <a:t>但是从应用的角度来划分，嵌入式处理器包含了下面几种类型</a:t>
            </a:r>
            <a:endParaRPr lang="en-US" altLang="zh-CN" dirty="0"/>
          </a:p>
          <a:p>
            <a:pPr marL="0" indent="0">
              <a:buNone/>
            </a:pPr>
            <a:endParaRPr lang="en-US" altLang="zh-CN" dirty="0"/>
          </a:p>
          <a:p>
            <a:pPr marL="514350" indent="-514350">
              <a:buFont typeface="+mj-ea"/>
              <a:buAutoNum type="circleNumDbPlain"/>
            </a:pPr>
            <a:r>
              <a:rPr lang="zh-CN" altLang="en-US" dirty="0"/>
              <a:t>用于控制领域的</a:t>
            </a:r>
            <a:r>
              <a:rPr lang="en-US" altLang="zh-CN" dirty="0"/>
              <a:t>MCU</a:t>
            </a:r>
          </a:p>
          <a:p>
            <a:pPr marL="514350" indent="-514350">
              <a:buFont typeface="+mj-ea"/>
              <a:buAutoNum type="circleNumDbPlain"/>
            </a:pPr>
            <a:r>
              <a:rPr lang="zh-CN" altLang="en-US" dirty="0"/>
              <a:t>用于数字处理的</a:t>
            </a:r>
            <a:r>
              <a:rPr lang="en-US" altLang="zh-CN" dirty="0"/>
              <a:t>DSP</a:t>
            </a:r>
          </a:p>
          <a:p>
            <a:pPr marL="514350" indent="-514350">
              <a:buFont typeface="+mj-ea"/>
              <a:buAutoNum type="circleNumDbPlain"/>
            </a:pPr>
            <a:r>
              <a:rPr lang="zh-CN" altLang="en-US" dirty="0"/>
              <a:t>用于做</a:t>
            </a:r>
            <a:r>
              <a:rPr lang="en-US" altLang="zh-CN" dirty="0"/>
              <a:t>SOC</a:t>
            </a:r>
            <a:r>
              <a:rPr lang="zh-CN" altLang="en-US" dirty="0"/>
              <a:t>的</a:t>
            </a:r>
            <a:r>
              <a:rPr lang="en-US" altLang="zh-CN" dirty="0"/>
              <a:t>FPGA</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918783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4CCB3-E9AA-F343-8A8B-F0807AEAF3C8}"/>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5609E2BF-585C-B542-90B1-AF255A0D92FE}"/>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r>
              <a:rPr lang="zh-CN" altLang="en-US" dirty="0"/>
              <a:t>由于大型嵌入式系统需要完成复杂的功能，所以需要操作系统来完成各任务之间的调度。由于桌面型操作系统的体积，以及实时性等特性不能满足嵌入式系统的要求，从而促进了嵌入式操作系统的发展 </a:t>
            </a:r>
          </a:p>
          <a:p>
            <a:pPr marL="0" indent="0">
              <a:buNone/>
            </a:pPr>
            <a:endParaRPr lang="en-US" altLang="zh-CN" dirty="0"/>
          </a:p>
        </p:txBody>
      </p:sp>
    </p:spTree>
    <p:extLst>
      <p:ext uri="{BB962C8B-B14F-4D97-AF65-F5344CB8AC3E}">
        <p14:creationId xmlns:p14="http://schemas.microsoft.com/office/powerpoint/2010/main" val="4011409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A2B15-BFDD-0446-95B3-927525799FF3}"/>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DD9B9AB1-F40C-6244-878D-CAF2F3616659}"/>
              </a:ext>
            </a:extLst>
          </p:cNvPr>
          <p:cNvSpPr>
            <a:spLocks noGrp="1"/>
          </p:cNvSpPr>
          <p:nvPr>
            <p:ph idx="1"/>
          </p:nvPr>
        </p:nvSpPr>
        <p:spPr/>
        <p:txBody>
          <a:bodyPr/>
          <a:lstStyle/>
          <a:p>
            <a:pPr marL="0" indent="0">
              <a:buNone/>
            </a:pPr>
            <a:r>
              <a:rPr lang="zh-CN" altLang="en-US" dirty="0"/>
              <a:t>摩托罗拉自</a:t>
            </a:r>
            <a:r>
              <a:rPr lang="en-US" altLang="zh-CN" dirty="0"/>
              <a:t>1974</a:t>
            </a:r>
            <a:r>
              <a:rPr lang="zh-CN" altLang="en-US" dirty="0"/>
              <a:t>年发布第一款</a:t>
            </a:r>
            <a:r>
              <a:rPr lang="en-US" altLang="zh-CN" dirty="0"/>
              <a:t>MC6800 --8</a:t>
            </a:r>
            <a:r>
              <a:rPr lang="zh-CN" altLang="en-US" dirty="0"/>
              <a:t>位微处理器到</a:t>
            </a:r>
            <a:r>
              <a:rPr lang="en-US" altLang="zh-CN" dirty="0"/>
              <a:t>1979</a:t>
            </a:r>
            <a:r>
              <a:rPr lang="zh-CN" altLang="en-US" dirty="0"/>
              <a:t>发布的</a:t>
            </a:r>
            <a:r>
              <a:rPr lang="en-US" altLang="zh-CN" dirty="0"/>
              <a:t>MC68000</a:t>
            </a:r>
            <a:r>
              <a:rPr lang="zh-CN" altLang="en-US" dirty="0"/>
              <a:t>（简称</a:t>
            </a:r>
            <a:r>
              <a:rPr lang="en-US" altLang="zh-CN" dirty="0"/>
              <a:t>68K</a:t>
            </a:r>
            <a:r>
              <a:rPr lang="zh-CN" altLang="en-US" dirty="0"/>
              <a:t>）</a:t>
            </a:r>
            <a:r>
              <a:rPr lang="en-US" altLang="zh-CN" dirty="0"/>
              <a:t>-16/32</a:t>
            </a:r>
            <a:r>
              <a:rPr lang="zh-CN" altLang="en-US" dirty="0"/>
              <a:t>位</a:t>
            </a:r>
            <a:r>
              <a:rPr lang="en-US" altLang="zh-CN" dirty="0"/>
              <a:t>CPU</a:t>
            </a:r>
            <a:r>
              <a:rPr lang="zh-CN" altLang="en-US" dirty="0"/>
              <a:t>之后，其芯片因为即可以使用在计算机系统中，当时有一个</a:t>
            </a:r>
            <a:r>
              <a:rPr lang="en-US" altLang="zh-CN" dirty="0"/>
              <a:t>OS-9</a:t>
            </a:r>
            <a:r>
              <a:rPr lang="zh-CN" altLang="en-US" dirty="0"/>
              <a:t>操作系统（</a:t>
            </a:r>
            <a:r>
              <a:rPr lang="en-US" altLang="zh-CN" dirty="0"/>
              <a:t>Microware</a:t>
            </a:r>
            <a:r>
              <a:rPr lang="zh-CN" altLang="en-US" dirty="0"/>
              <a:t>公司开发），非常早！</a:t>
            </a:r>
            <a:endParaRPr lang="en-US" altLang="zh-CN" dirty="0"/>
          </a:p>
          <a:p>
            <a:pPr marL="0" indent="0">
              <a:buNone/>
            </a:pPr>
            <a:endParaRPr kumimoji="1" lang="zh-CN" altLang="en-US" dirty="0"/>
          </a:p>
          <a:p>
            <a:endParaRPr kumimoji="1" lang="zh-CN" altLang="en-US" dirty="0"/>
          </a:p>
        </p:txBody>
      </p:sp>
      <p:pic>
        <p:nvPicPr>
          <p:cNvPr id="5" name="图片 4">
            <a:extLst>
              <a:ext uri="{FF2B5EF4-FFF2-40B4-BE49-F238E27FC236}">
                <a16:creationId xmlns:a16="http://schemas.microsoft.com/office/drawing/2014/main" id="{402DEDA4-1002-DF4F-AD4C-8164A0A3A412}"/>
              </a:ext>
            </a:extLst>
          </p:cNvPr>
          <p:cNvPicPr>
            <a:picLocks noChangeAspect="1"/>
          </p:cNvPicPr>
          <p:nvPr/>
        </p:nvPicPr>
        <p:blipFill>
          <a:blip r:embed="rId2"/>
          <a:stretch>
            <a:fillRect/>
          </a:stretch>
        </p:blipFill>
        <p:spPr>
          <a:xfrm>
            <a:off x="407025" y="3428999"/>
            <a:ext cx="5434882" cy="3063875"/>
          </a:xfrm>
          <a:prstGeom prst="rect">
            <a:avLst/>
          </a:prstGeom>
        </p:spPr>
      </p:pic>
      <p:pic>
        <p:nvPicPr>
          <p:cNvPr id="6" name="图片 5">
            <a:extLst>
              <a:ext uri="{FF2B5EF4-FFF2-40B4-BE49-F238E27FC236}">
                <a16:creationId xmlns:a16="http://schemas.microsoft.com/office/drawing/2014/main" id="{E7804DEC-45AD-384A-937F-6D0D49DC7FD2}"/>
              </a:ext>
            </a:extLst>
          </p:cNvPr>
          <p:cNvPicPr>
            <a:picLocks noChangeAspect="1"/>
          </p:cNvPicPr>
          <p:nvPr/>
        </p:nvPicPr>
        <p:blipFill>
          <a:blip r:embed="rId3"/>
          <a:stretch>
            <a:fillRect/>
          </a:stretch>
        </p:blipFill>
        <p:spPr>
          <a:xfrm>
            <a:off x="6095953" y="3428999"/>
            <a:ext cx="4726945" cy="3063875"/>
          </a:xfrm>
          <a:prstGeom prst="rect">
            <a:avLst/>
          </a:prstGeom>
        </p:spPr>
      </p:pic>
    </p:spTree>
    <p:extLst>
      <p:ext uri="{BB962C8B-B14F-4D97-AF65-F5344CB8AC3E}">
        <p14:creationId xmlns:p14="http://schemas.microsoft.com/office/powerpoint/2010/main" val="9453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447F1-C0BB-9F40-868D-E56E573520A2}"/>
              </a:ext>
            </a:extLst>
          </p:cNvPr>
          <p:cNvSpPr>
            <a:spLocks noGrp="1"/>
          </p:cNvSpPr>
          <p:nvPr>
            <p:ph type="title"/>
          </p:nvPr>
        </p:nvSpPr>
        <p:spPr/>
        <p:txBody>
          <a:bodyPr/>
          <a:lstStyle/>
          <a:p>
            <a:r>
              <a:rPr kumimoji="1" lang="zh-CN" altLang="en-US" dirty="0"/>
              <a:t>参考书目</a:t>
            </a:r>
          </a:p>
        </p:txBody>
      </p:sp>
      <p:sp>
        <p:nvSpPr>
          <p:cNvPr id="3" name="内容占位符 2">
            <a:extLst>
              <a:ext uri="{FF2B5EF4-FFF2-40B4-BE49-F238E27FC236}">
                <a16:creationId xmlns:a16="http://schemas.microsoft.com/office/drawing/2014/main" id="{E4FB5850-899C-8147-9EC8-6763077D420B}"/>
              </a:ext>
            </a:extLst>
          </p:cNvPr>
          <p:cNvSpPr>
            <a:spLocks noGrp="1"/>
          </p:cNvSpPr>
          <p:nvPr>
            <p:ph idx="1"/>
          </p:nvPr>
        </p:nvSpPr>
        <p:spPr/>
        <p:txBody>
          <a:bodyPr/>
          <a:lstStyle/>
          <a:p>
            <a:pPr marL="0" indent="0">
              <a:buNone/>
            </a:pPr>
            <a:r>
              <a:rPr lang="zh-CN" altLang="zh-CN" dirty="0"/>
              <a:t>参考书：</a:t>
            </a:r>
          </a:p>
          <a:p>
            <a:pPr marL="0" indent="0">
              <a:buNone/>
            </a:pPr>
            <a:r>
              <a:rPr lang="en-US" altLang="zh-CN" sz="2400" dirty="0"/>
              <a:t>[1]. </a:t>
            </a:r>
            <a:r>
              <a:rPr lang="zh-CN" altLang="zh-CN" sz="2400" dirty="0"/>
              <a:t>周立功</a:t>
            </a:r>
            <a:r>
              <a:rPr lang="en-US" altLang="zh-CN" sz="2400" dirty="0"/>
              <a:t>.</a:t>
            </a:r>
            <a:r>
              <a:rPr lang="zh-CN" altLang="zh-CN" sz="2400" dirty="0"/>
              <a:t>《</a:t>
            </a:r>
            <a:r>
              <a:rPr lang="en-US" altLang="zh-CN" sz="2400" dirty="0"/>
              <a:t>ARM</a:t>
            </a:r>
            <a:r>
              <a:rPr lang="zh-CN" altLang="zh-CN" sz="2400" dirty="0"/>
              <a:t>嵌入式系统基础教程》</a:t>
            </a:r>
            <a:r>
              <a:rPr lang="en-US" altLang="zh-CN" sz="2400" dirty="0"/>
              <a:t>.</a:t>
            </a:r>
            <a:r>
              <a:rPr lang="zh-CN" altLang="zh-CN" sz="2400" dirty="0"/>
              <a:t>北京航空航天大学出版社</a:t>
            </a:r>
            <a:r>
              <a:rPr lang="en-US" altLang="zh-CN" sz="2400" dirty="0"/>
              <a:t>.2008</a:t>
            </a:r>
            <a:endParaRPr lang="zh-CN" altLang="zh-CN" sz="2400" dirty="0"/>
          </a:p>
          <a:p>
            <a:pPr marL="0" indent="0">
              <a:buNone/>
            </a:pPr>
            <a:r>
              <a:rPr lang="en-US" altLang="zh-CN" sz="2400" dirty="0"/>
              <a:t>[2]. </a:t>
            </a:r>
            <a:r>
              <a:rPr lang="zh-CN" altLang="zh-CN" sz="2400" dirty="0"/>
              <a:t>凌明</a:t>
            </a:r>
            <a:r>
              <a:rPr lang="en-US" altLang="zh-CN" sz="2400" dirty="0"/>
              <a:t>.</a:t>
            </a:r>
            <a:r>
              <a:rPr lang="zh-CN" altLang="zh-CN" sz="2400" dirty="0"/>
              <a:t>《嵌入式系统高级</a:t>
            </a:r>
            <a:r>
              <a:rPr lang="en-US" altLang="zh-CN" sz="2400" dirty="0"/>
              <a:t>C</a:t>
            </a:r>
            <a:r>
              <a:rPr lang="zh-CN" altLang="zh-CN" sz="2400" dirty="0"/>
              <a:t>语言编程》</a:t>
            </a:r>
            <a:r>
              <a:rPr lang="en-US" altLang="zh-CN" sz="2400" dirty="0"/>
              <a:t>.</a:t>
            </a:r>
            <a:r>
              <a:rPr lang="zh-CN" altLang="zh-CN" sz="2400" dirty="0"/>
              <a:t>北京航空航天大学出版社</a:t>
            </a:r>
            <a:r>
              <a:rPr lang="en-US" altLang="zh-CN" sz="2400" dirty="0"/>
              <a:t>.2011</a:t>
            </a:r>
            <a:endParaRPr lang="zh-CN" altLang="zh-CN" sz="2400" dirty="0"/>
          </a:p>
          <a:p>
            <a:pPr marL="0" indent="0">
              <a:buNone/>
            </a:pPr>
            <a:r>
              <a:rPr lang="en-US" altLang="zh-CN" sz="2400" dirty="0"/>
              <a:t>[3]. </a:t>
            </a:r>
            <a:r>
              <a:rPr lang="zh-CN" altLang="zh-CN" sz="2400" dirty="0"/>
              <a:t>宋劲杉</a:t>
            </a:r>
            <a:r>
              <a:rPr lang="en-US" altLang="zh-CN" sz="2400" dirty="0"/>
              <a:t>.</a:t>
            </a:r>
            <a:r>
              <a:rPr lang="zh-CN" altLang="zh-CN" sz="2400" dirty="0"/>
              <a:t>《</a:t>
            </a:r>
            <a:r>
              <a:rPr lang="en-US" altLang="zh-CN" sz="2400" dirty="0"/>
              <a:t>Linux C</a:t>
            </a:r>
            <a:r>
              <a:rPr lang="zh-CN" altLang="zh-CN" sz="2400" dirty="0"/>
              <a:t>编程一站式学习》</a:t>
            </a:r>
            <a:r>
              <a:rPr lang="en-US" altLang="zh-CN" sz="2400" dirty="0"/>
              <a:t>.</a:t>
            </a:r>
            <a:r>
              <a:rPr lang="zh-CN" altLang="zh-CN" sz="2400" dirty="0"/>
              <a:t>电子工业出版社</a:t>
            </a:r>
            <a:r>
              <a:rPr lang="en-US" altLang="zh-CN" sz="2400" dirty="0"/>
              <a:t>.2009</a:t>
            </a:r>
            <a:endParaRPr lang="zh-CN" altLang="zh-CN" sz="2400" dirty="0"/>
          </a:p>
          <a:p>
            <a:pPr marL="0" indent="0">
              <a:buNone/>
            </a:pPr>
            <a:r>
              <a:rPr lang="en-US" altLang="zh-CN" sz="2400" dirty="0"/>
              <a:t>[4]. </a:t>
            </a:r>
            <a:r>
              <a:rPr lang="zh-CN" altLang="zh-CN" sz="2400" dirty="0"/>
              <a:t>施部·克·威</a:t>
            </a:r>
            <a:r>
              <a:rPr lang="en-US" altLang="zh-CN" sz="2400" dirty="0"/>
              <a:t>.</a:t>
            </a:r>
            <a:r>
              <a:rPr lang="zh-CN" altLang="zh-CN" sz="2400" dirty="0"/>
              <a:t>《嵌入式系统原理、设计及开发》</a:t>
            </a:r>
            <a:r>
              <a:rPr lang="en-US" altLang="zh-CN" sz="2400" dirty="0"/>
              <a:t>.</a:t>
            </a:r>
            <a:r>
              <a:rPr lang="zh-CN" altLang="zh-CN" sz="2400" dirty="0"/>
              <a:t>清华大学出版社</a:t>
            </a:r>
            <a:r>
              <a:rPr lang="en-US" altLang="zh-CN" sz="2400" dirty="0"/>
              <a:t>.2012</a:t>
            </a:r>
            <a:endParaRPr lang="zh-CN" altLang="zh-CN" sz="2400" dirty="0"/>
          </a:p>
          <a:p>
            <a:endParaRPr kumimoji="1" lang="zh-CN" altLang="en-US" dirty="0"/>
          </a:p>
        </p:txBody>
      </p:sp>
    </p:spTree>
    <p:extLst>
      <p:ext uri="{BB962C8B-B14F-4D97-AF65-F5344CB8AC3E}">
        <p14:creationId xmlns:p14="http://schemas.microsoft.com/office/powerpoint/2010/main" val="1963613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61810-AA35-224F-9374-16E97360FFDB}"/>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E298CA19-D489-0F41-ACA5-75A9AA6D4E7D}"/>
              </a:ext>
            </a:extLst>
          </p:cNvPr>
          <p:cNvSpPr>
            <a:spLocks noGrp="1"/>
          </p:cNvSpPr>
          <p:nvPr>
            <p:ph idx="1"/>
          </p:nvPr>
        </p:nvSpPr>
        <p:spPr/>
        <p:txBody>
          <a:bodyPr/>
          <a:lstStyle/>
          <a:p>
            <a:r>
              <a:rPr kumimoji="1" lang="zh-CN" altLang="en-US" dirty="0"/>
              <a:t>最早的商业嵌入式操作系统</a:t>
            </a:r>
            <a:r>
              <a:rPr lang="en-US" altLang="zh-CN" dirty="0"/>
              <a:t>VRTX 1.0</a:t>
            </a:r>
            <a:r>
              <a:rPr lang="zh-CN" altLang="en-US" dirty="0"/>
              <a:t>版本，是在</a:t>
            </a:r>
            <a:r>
              <a:rPr lang="en-US" altLang="zh-CN" dirty="0"/>
              <a:t>1981</a:t>
            </a:r>
            <a:r>
              <a:rPr lang="zh-CN" altLang="en-US" dirty="0"/>
              <a:t>年发布的，</a:t>
            </a:r>
            <a:endParaRPr lang="en-US" altLang="zh-CN" dirty="0"/>
          </a:p>
          <a:p>
            <a:pPr marL="0" indent="0">
              <a:buNone/>
            </a:pPr>
            <a:r>
              <a:rPr lang="en-US" altLang="zh-CN" dirty="0"/>
              <a:t>Ready System</a:t>
            </a:r>
            <a:r>
              <a:rPr lang="zh-CN" altLang="en-US" dirty="0"/>
              <a:t>公司的产品</a:t>
            </a:r>
            <a:endParaRPr lang="en-US" altLang="zh-CN" dirty="0"/>
          </a:p>
          <a:p>
            <a:pPr marL="0" indent="0">
              <a:buNone/>
            </a:pPr>
            <a:endParaRPr kumimoji="1" lang="en-US" altLang="zh-CN" dirty="0"/>
          </a:p>
          <a:p>
            <a:pPr marL="0" indent="0">
              <a:buNone/>
            </a:pPr>
            <a:r>
              <a:rPr lang="en-US" altLang="zh-CN" dirty="0"/>
              <a:t>VRTX</a:t>
            </a:r>
            <a:r>
              <a:rPr lang="zh-CN" altLang="en-US" dirty="0"/>
              <a:t>在航空和工业控制领域凭借国外的市场优势和产品技术优势，较早得到了中国用户的认可，包括华为技术（通信电源），三菱电梯，南瑞，许继，华控，成都、上海、西安等地的航空电子设备研究所，北京和西安的航天卫星技术研究所都在使用</a:t>
            </a:r>
            <a:r>
              <a:rPr lang="en-US" altLang="zh-CN" dirty="0"/>
              <a:t>VRTX</a:t>
            </a:r>
            <a:r>
              <a:rPr lang="zh-CN" altLang="en-US" dirty="0"/>
              <a:t>。</a:t>
            </a:r>
            <a:endParaRPr kumimoji="1" lang="zh-CN" altLang="en-US" dirty="0"/>
          </a:p>
        </p:txBody>
      </p:sp>
    </p:spTree>
    <p:extLst>
      <p:ext uri="{BB962C8B-B14F-4D97-AF65-F5344CB8AC3E}">
        <p14:creationId xmlns:p14="http://schemas.microsoft.com/office/powerpoint/2010/main" val="3413789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3682E-C0ED-9A41-9030-324C8F45D907}"/>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786C54B8-24A9-1D40-B42D-7441919F6679}"/>
              </a:ext>
            </a:extLst>
          </p:cNvPr>
          <p:cNvSpPr>
            <a:spLocks noGrp="1"/>
          </p:cNvSpPr>
          <p:nvPr>
            <p:ph idx="1"/>
          </p:nvPr>
        </p:nvSpPr>
        <p:spPr/>
        <p:txBody>
          <a:bodyPr/>
          <a:lstStyle/>
          <a:p>
            <a:r>
              <a:rPr lang="en-US" altLang="zh-CN" b="1" dirty="0"/>
              <a:t>VxWorks</a:t>
            </a:r>
            <a:r>
              <a:rPr lang="zh-CN" altLang="en-US" b="1" dirty="0"/>
              <a:t>，嵌入式操作系统的常青树</a:t>
            </a:r>
            <a:endParaRPr lang="en-US" altLang="zh-CN" b="1" dirty="0"/>
          </a:p>
          <a:p>
            <a:pPr marL="0" indent="0">
              <a:buNone/>
            </a:pPr>
            <a:r>
              <a:rPr lang="en-US" altLang="zh-CN" dirty="0"/>
              <a:t>VxWorks</a:t>
            </a:r>
            <a:r>
              <a:rPr lang="zh-CN" altLang="en-US" dirty="0"/>
              <a:t>最初的版本是在</a:t>
            </a:r>
            <a:r>
              <a:rPr lang="en-US" altLang="zh-CN" dirty="0"/>
              <a:t>VRTX</a:t>
            </a:r>
            <a:r>
              <a:rPr lang="zh-CN" altLang="en-US" dirty="0"/>
              <a:t>内核上增加一些功能，不是一个全新的产品。</a:t>
            </a:r>
            <a:endParaRPr lang="en-US" altLang="zh-CN" dirty="0"/>
          </a:p>
          <a:p>
            <a:pPr marL="0" indent="0">
              <a:buNone/>
            </a:pPr>
            <a:r>
              <a:rPr lang="zh-CN" altLang="en-US" dirty="0"/>
              <a:t>起初风河已经和</a:t>
            </a:r>
            <a:r>
              <a:rPr lang="en-US" altLang="zh-CN" dirty="0"/>
              <a:t>Ready System</a:t>
            </a:r>
            <a:r>
              <a:rPr lang="zh-CN" altLang="en-US" dirty="0"/>
              <a:t>公司达成协议，可以让风河销售</a:t>
            </a:r>
            <a:r>
              <a:rPr lang="en-US" altLang="zh-CN" dirty="0"/>
              <a:t>VRTX</a:t>
            </a:r>
            <a:r>
              <a:rPr lang="zh-CN" altLang="en-US" dirty="0"/>
              <a:t>。到了</a:t>
            </a:r>
            <a:r>
              <a:rPr lang="en-US" altLang="zh-CN" dirty="0"/>
              <a:t>1987</a:t>
            </a:r>
            <a:r>
              <a:rPr lang="zh-CN" altLang="en-US" dirty="0"/>
              <a:t>年风河预感到</a:t>
            </a:r>
            <a:r>
              <a:rPr lang="en-US" altLang="zh-CN" dirty="0"/>
              <a:t>VRTX</a:t>
            </a:r>
            <a:r>
              <a:rPr lang="zh-CN" altLang="en-US" dirty="0"/>
              <a:t>的经销合同可能会终止，于是转去开发了自己的</a:t>
            </a:r>
            <a:r>
              <a:rPr lang="en-US" altLang="zh-CN" dirty="0"/>
              <a:t>Wind</a:t>
            </a:r>
            <a:r>
              <a:rPr lang="zh-CN" altLang="en-US" dirty="0"/>
              <a:t>内核，这个内核是由当时只有</a:t>
            </a:r>
            <a:r>
              <a:rPr lang="en-US" altLang="zh-CN" dirty="0"/>
              <a:t>17</a:t>
            </a:r>
            <a:r>
              <a:rPr lang="zh-CN" altLang="en-US" dirty="0"/>
              <a:t>岁的加州大学伯克利分校学生</a:t>
            </a:r>
            <a:r>
              <a:rPr lang="en-US" altLang="zh-CN" dirty="0"/>
              <a:t>John </a:t>
            </a:r>
            <a:r>
              <a:rPr lang="en-US" altLang="zh-CN" dirty="0" err="1"/>
              <a:t>Fogelin</a:t>
            </a:r>
            <a:r>
              <a:rPr lang="zh-CN" altLang="en-US" dirty="0"/>
              <a:t>编写，目标是替换</a:t>
            </a:r>
            <a:r>
              <a:rPr lang="en-US" altLang="zh-CN" dirty="0" err="1"/>
              <a:t>WxWorks</a:t>
            </a:r>
            <a:r>
              <a:rPr lang="zh-CN" altLang="en-US" dirty="0"/>
              <a:t>中的</a:t>
            </a:r>
            <a:r>
              <a:rPr lang="en-US" altLang="zh-CN" dirty="0"/>
              <a:t>VRTX</a:t>
            </a:r>
            <a:r>
              <a:rPr lang="zh-CN" altLang="en-US" dirty="0"/>
              <a:t>。</a:t>
            </a:r>
            <a:endParaRPr kumimoji="1" lang="zh-CN" altLang="en-US" dirty="0"/>
          </a:p>
        </p:txBody>
      </p:sp>
    </p:spTree>
    <p:extLst>
      <p:ext uri="{BB962C8B-B14F-4D97-AF65-F5344CB8AC3E}">
        <p14:creationId xmlns:p14="http://schemas.microsoft.com/office/powerpoint/2010/main" val="1530657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FCC8E-E5A9-014F-8A9E-2E2B3246D011}"/>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18F96BC2-ACA9-E247-A7E5-DB8A96C71B91}"/>
              </a:ext>
            </a:extLst>
          </p:cNvPr>
          <p:cNvSpPr>
            <a:spLocks noGrp="1"/>
          </p:cNvSpPr>
          <p:nvPr>
            <p:ph idx="1"/>
          </p:nvPr>
        </p:nvSpPr>
        <p:spPr/>
        <p:txBody>
          <a:bodyPr/>
          <a:lstStyle/>
          <a:p>
            <a:pPr marL="0" indent="0">
              <a:buNone/>
            </a:pPr>
            <a:r>
              <a:rPr lang="zh-CN" altLang="en-US" dirty="0"/>
              <a:t>风河公司的</a:t>
            </a:r>
            <a:r>
              <a:rPr lang="en-US" altLang="zh-CN" dirty="0"/>
              <a:t>VxWorks</a:t>
            </a:r>
            <a:r>
              <a:rPr lang="zh-CN" altLang="en-US" dirty="0"/>
              <a:t>以其高可靠性和优异的实时性被广泛的应用在通信、军事、航空航天、工业控制等领域。比如在美国的 </a:t>
            </a:r>
            <a:r>
              <a:rPr lang="en-US" altLang="zh-CN" dirty="0"/>
              <a:t>F-16</a:t>
            </a:r>
            <a:r>
              <a:rPr lang="zh-CN" altLang="en-US" dirty="0"/>
              <a:t>、</a:t>
            </a:r>
            <a:r>
              <a:rPr lang="en-US" altLang="zh-CN" dirty="0"/>
              <a:t>FA-18</a:t>
            </a:r>
            <a:r>
              <a:rPr lang="zh-CN" altLang="en-US" dirty="0"/>
              <a:t>战斗机、</a:t>
            </a:r>
            <a:r>
              <a:rPr lang="en-US" altLang="zh-CN" dirty="0"/>
              <a:t>B-2 </a:t>
            </a:r>
            <a:r>
              <a:rPr lang="zh-CN" altLang="en-US" dirty="0"/>
              <a:t>隐形轰炸机和爱国者导弹上都有使用，最为著名的是</a:t>
            </a:r>
            <a:r>
              <a:rPr lang="en-US" altLang="zh-CN" dirty="0"/>
              <a:t>1997</a:t>
            </a:r>
            <a:r>
              <a:rPr lang="zh-CN" altLang="en-US" dirty="0"/>
              <a:t>年</a:t>
            </a:r>
            <a:r>
              <a:rPr lang="en-US" altLang="zh-CN" dirty="0"/>
              <a:t>4</a:t>
            </a:r>
            <a:r>
              <a:rPr lang="zh-CN" altLang="en-US" dirty="0"/>
              <a:t>月在火星表面登陆的火星探测器、</a:t>
            </a:r>
            <a:r>
              <a:rPr lang="en-US" altLang="zh-CN" dirty="0"/>
              <a:t>2008</a:t>
            </a:r>
            <a:r>
              <a:rPr lang="zh-CN" altLang="en-US" dirty="0"/>
              <a:t>年</a:t>
            </a:r>
            <a:r>
              <a:rPr lang="en-US" altLang="zh-CN" dirty="0"/>
              <a:t>5</a:t>
            </a:r>
            <a:r>
              <a:rPr lang="zh-CN" altLang="en-US" dirty="0"/>
              <a:t>月登陆的凤凰号，和</a:t>
            </a:r>
            <a:r>
              <a:rPr lang="en-US" altLang="zh-CN" dirty="0"/>
              <a:t>2012</a:t>
            </a:r>
            <a:r>
              <a:rPr lang="zh-CN" altLang="en-US" dirty="0"/>
              <a:t>年</a:t>
            </a:r>
            <a:r>
              <a:rPr lang="en-US" altLang="zh-CN" dirty="0"/>
              <a:t>8</a:t>
            </a:r>
            <a:r>
              <a:rPr lang="zh-CN" altLang="en-US" dirty="0"/>
              <a:t>月登陆火星的好奇号火星车也都使用到了</a:t>
            </a:r>
            <a:r>
              <a:rPr lang="en-US" altLang="zh-CN" dirty="0"/>
              <a:t>VxWorks</a:t>
            </a:r>
          </a:p>
          <a:p>
            <a:pPr marL="0" indent="0">
              <a:buNone/>
            </a:pPr>
            <a:endParaRPr kumimoji="1" lang="en-US" altLang="zh-CN" dirty="0"/>
          </a:p>
          <a:p>
            <a:pPr marL="0" indent="0">
              <a:buNone/>
            </a:pPr>
            <a:r>
              <a:rPr lang="en-US" altLang="zh-CN" dirty="0"/>
              <a:t>2009</a:t>
            </a:r>
            <a:r>
              <a:rPr lang="zh-CN" altLang="en-US" dirty="0"/>
              <a:t>年</a:t>
            </a:r>
            <a:r>
              <a:rPr lang="en-US" altLang="zh-CN" dirty="0"/>
              <a:t>Intel</a:t>
            </a:r>
            <a:r>
              <a:rPr lang="zh-CN" altLang="en-US" dirty="0"/>
              <a:t>收购了风河，这让风河再一次走到了风口浪尖。现在风河是</a:t>
            </a:r>
            <a:r>
              <a:rPr lang="en-US" altLang="zh-CN" dirty="0"/>
              <a:t>Intel</a:t>
            </a:r>
            <a:r>
              <a:rPr lang="zh-CN" altLang="en-US" dirty="0"/>
              <a:t>全资拥有的子公司。</a:t>
            </a:r>
            <a:endParaRPr kumimoji="1" lang="zh-CN" altLang="en-US" dirty="0"/>
          </a:p>
        </p:txBody>
      </p:sp>
    </p:spTree>
    <p:extLst>
      <p:ext uri="{BB962C8B-B14F-4D97-AF65-F5344CB8AC3E}">
        <p14:creationId xmlns:p14="http://schemas.microsoft.com/office/powerpoint/2010/main" val="4209594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B78A7-C4F4-9841-A57B-A41B41D6B99B}"/>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EBE1BC82-4EB7-224B-8F84-19DE8B4FED0A}"/>
              </a:ext>
            </a:extLst>
          </p:cNvPr>
          <p:cNvSpPr>
            <a:spLocks noGrp="1"/>
          </p:cNvSpPr>
          <p:nvPr>
            <p:ph idx="1"/>
          </p:nvPr>
        </p:nvSpPr>
        <p:spPr/>
        <p:txBody>
          <a:bodyPr/>
          <a:lstStyle/>
          <a:p>
            <a:r>
              <a:rPr kumimoji="1" lang="zh-CN" altLang="en-US" dirty="0"/>
              <a:t>开源的嵌入式操作系统</a:t>
            </a:r>
            <a:r>
              <a:rPr lang="el-GR" altLang="zh-CN" i="1" dirty="0"/>
              <a:t>μ</a:t>
            </a:r>
            <a:r>
              <a:rPr lang="en-US" altLang="zh-CN" i="1" dirty="0"/>
              <a:t>C/OS</a:t>
            </a:r>
            <a:r>
              <a:rPr lang="zh-CN" altLang="en-US" i="1" dirty="0"/>
              <a:t> </a:t>
            </a:r>
            <a:endParaRPr lang="en-US" altLang="zh-CN" i="1" dirty="0"/>
          </a:p>
          <a:p>
            <a:pPr marL="0" indent="0">
              <a:buNone/>
            </a:pPr>
            <a:endParaRPr kumimoji="1" lang="zh-CN" altLang="en-US" dirty="0"/>
          </a:p>
        </p:txBody>
      </p:sp>
      <p:pic>
        <p:nvPicPr>
          <p:cNvPr id="4" name="图片 3">
            <a:extLst>
              <a:ext uri="{FF2B5EF4-FFF2-40B4-BE49-F238E27FC236}">
                <a16:creationId xmlns:a16="http://schemas.microsoft.com/office/drawing/2014/main" id="{AB979090-C5D8-F74D-99A8-0E60880A488C}"/>
              </a:ext>
            </a:extLst>
          </p:cNvPr>
          <p:cNvPicPr>
            <a:picLocks noChangeAspect="1"/>
          </p:cNvPicPr>
          <p:nvPr/>
        </p:nvPicPr>
        <p:blipFill>
          <a:blip r:embed="rId2"/>
          <a:stretch>
            <a:fillRect/>
          </a:stretch>
        </p:blipFill>
        <p:spPr>
          <a:xfrm>
            <a:off x="3081207" y="2352675"/>
            <a:ext cx="3721100" cy="4140200"/>
          </a:xfrm>
          <a:prstGeom prst="rect">
            <a:avLst/>
          </a:prstGeom>
        </p:spPr>
      </p:pic>
    </p:spTree>
    <p:extLst>
      <p:ext uri="{BB962C8B-B14F-4D97-AF65-F5344CB8AC3E}">
        <p14:creationId xmlns:p14="http://schemas.microsoft.com/office/powerpoint/2010/main" val="2075595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B98D1-75E3-B741-8B22-21D965DE39AF}"/>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C4BA0A51-D48D-8644-85F6-0640CC30D09D}"/>
              </a:ext>
            </a:extLst>
          </p:cNvPr>
          <p:cNvSpPr>
            <a:spLocks noGrp="1"/>
          </p:cNvSpPr>
          <p:nvPr>
            <p:ph idx="1"/>
          </p:nvPr>
        </p:nvSpPr>
        <p:spPr/>
        <p:txBody>
          <a:bodyPr/>
          <a:lstStyle/>
          <a:p>
            <a:r>
              <a:rPr kumimoji="1" lang="zh-CN" altLang="en-US" dirty="0"/>
              <a:t>不得不说的嵌入式</a:t>
            </a:r>
            <a:r>
              <a:rPr kumimoji="1" lang="en-US" altLang="zh-CN" dirty="0"/>
              <a:t>Linux</a:t>
            </a:r>
          </a:p>
          <a:p>
            <a:pPr marL="0" indent="0">
              <a:buNone/>
            </a:pPr>
            <a:endParaRPr kumimoji="1" lang="en-US" altLang="zh-CN" dirty="0"/>
          </a:p>
          <a:p>
            <a:pPr marL="0" indent="0">
              <a:buNone/>
            </a:pPr>
            <a:endParaRPr kumimoji="1" lang="en-US" altLang="zh-CN" dirty="0"/>
          </a:p>
          <a:p>
            <a:pPr marL="0" indent="0">
              <a:buNone/>
            </a:pPr>
            <a:r>
              <a:rPr kumimoji="1" lang="zh-CN" altLang="en-US" dirty="0"/>
              <a:t>估计是非常重要的</a:t>
            </a:r>
            <a:endParaRPr kumimoji="1" lang="en-US" altLang="zh-CN" dirty="0"/>
          </a:p>
          <a:p>
            <a:pPr marL="0" indent="0">
              <a:buNone/>
            </a:pPr>
            <a:r>
              <a:rPr kumimoji="1" lang="zh-CN" altLang="en-US" dirty="0"/>
              <a:t>一般是带</a:t>
            </a:r>
            <a:r>
              <a:rPr kumimoji="1" lang="en-US" altLang="zh-CN" dirty="0"/>
              <a:t>MMU</a:t>
            </a:r>
            <a:r>
              <a:rPr kumimoji="1" lang="zh-CN" altLang="en-US" dirty="0"/>
              <a:t>的</a:t>
            </a:r>
            <a:r>
              <a:rPr kumimoji="1" lang="en-US" altLang="zh-CN" dirty="0"/>
              <a:t>MCU</a:t>
            </a:r>
            <a:endParaRPr kumimoji="1" lang="zh-CN" altLang="en-US" dirty="0"/>
          </a:p>
        </p:txBody>
      </p:sp>
    </p:spTree>
    <p:extLst>
      <p:ext uri="{BB962C8B-B14F-4D97-AF65-F5344CB8AC3E}">
        <p14:creationId xmlns:p14="http://schemas.microsoft.com/office/powerpoint/2010/main" val="369006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701E-BFCA-2A44-95B8-341DEEE8AE9D}"/>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F270504A-38B4-5D40-A509-48FEF8987D07}"/>
              </a:ext>
            </a:extLst>
          </p:cNvPr>
          <p:cNvSpPr>
            <a:spLocks noGrp="1"/>
          </p:cNvSpPr>
          <p:nvPr>
            <p:ph idx="1"/>
          </p:nvPr>
        </p:nvSpPr>
        <p:spPr/>
        <p:txBody>
          <a:bodyPr>
            <a:normAutofit/>
          </a:bodyPr>
          <a:lstStyle/>
          <a:p>
            <a:r>
              <a:rPr kumimoji="1" lang="zh-CN" altLang="en-US" dirty="0"/>
              <a:t>现在的王者</a:t>
            </a:r>
            <a:r>
              <a:rPr kumimoji="1" lang="en-US" altLang="zh-CN" dirty="0" err="1"/>
              <a:t>freeRTOS</a:t>
            </a:r>
            <a:endParaRPr kumimoji="1" lang="en-US" altLang="zh-CN" dirty="0"/>
          </a:p>
          <a:p>
            <a:pPr marL="0" indent="0">
              <a:buNone/>
            </a:pPr>
            <a:endParaRPr kumimoji="1" lang="en-US" altLang="zh-CN" dirty="0"/>
          </a:p>
          <a:p>
            <a:pPr marL="0" indent="0">
              <a:buNone/>
            </a:pPr>
            <a:r>
              <a:rPr lang="en-US" altLang="zh-CN" sz="2000" dirty="0" err="1"/>
              <a:t>FreeRTOS</a:t>
            </a:r>
            <a:r>
              <a:rPr lang="zh-CN" altLang="en-US" sz="2000" dirty="0"/>
              <a:t>是一个迷你的实时操作系统内核。作为一个轻量级的操作系统，功能包括：任务管理、时间管理、信号量、消息队列、内存管理、记录功能、软件定时器、协程等，可基本满足较小系统的需要。</a:t>
            </a:r>
            <a:endParaRPr lang="en-US" altLang="zh-CN" sz="2000" dirty="0"/>
          </a:p>
          <a:p>
            <a:pPr marL="0" indent="0">
              <a:buNone/>
            </a:pPr>
            <a:r>
              <a:rPr lang="zh-CN" altLang="en-US" sz="2000" dirty="0"/>
              <a:t>相对</a:t>
            </a:r>
            <a:r>
              <a:rPr lang="el-GR" altLang="zh-CN" sz="2000" dirty="0"/>
              <a:t>μ</a:t>
            </a:r>
            <a:r>
              <a:rPr lang="en-US" altLang="zh-CN" sz="2000" dirty="0"/>
              <a:t>C/OS-II</a:t>
            </a:r>
            <a:r>
              <a:rPr lang="zh-CN" altLang="en-US" sz="2000" dirty="0"/>
              <a:t>、</a:t>
            </a:r>
            <a:r>
              <a:rPr lang="en-US" altLang="zh-CN" sz="2000" dirty="0" err="1"/>
              <a:t>embOS</a:t>
            </a:r>
            <a:r>
              <a:rPr lang="zh-CN" altLang="en-US" sz="2000" dirty="0"/>
              <a:t>等商业操作系统，</a:t>
            </a:r>
            <a:r>
              <a:rPr lang="en-US" altLang="zh-CN" sz="2000" dirty="0" err="1"/>
              <a:t>FreeRTOS</a:t>
            </a:r>
            <a:r>
              <a:rPr lang="zh-CN" altLang="en-US" sz="2000" dirty="0"/>
              <a:t>操作系统是完全免费的操作系统，具有源码公开、可移植、可裁减、调度策略灵活的特点，可以方便地移植到各种单片机上运行</a:t>
            </a:r>
          </a:p>
          <a:p>
            <a:endParaRPr kumimoji="1" lang="zh-CN" altLang="en-US" dirty="0"/>
          </a:p>
        </p:txBody>
      </p:sp>
    </p:spTree>
    <p:extLst>
      <p:ext uri="{BB962C8B-B14F-4D97-AF65-F5344CB8AC3E}">
        <p14:creationId xmlns:p14="http://schemas.microsoft.com/office/powerpoint/2010/main" val="1816384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336F4-1637-2747-A636-9E66250116DB}"/>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2B1D0073-0007-174F-B8F0-0B01DA8D681F}"/>
              </a:ext>
            </a:extLst>
          </p:cNvPr>
          <p:cNvSpPr>
            <a:spLocks noGrp="1"/>
          </p:cNvSpPr>
          <p:nvPr>
            <p:ph idx="1"/>
          </p:nvPr>
        </p:nvSpPr>
        <p:spPr/>
        <p:txBody>
          <a:bodyPr/>
          <a:lstStyle/>
          <a:p>
            <a:pPr marL="0" indent="0">
              <a:buNone/>
            </a:pPr>
            <a:r>
              <a:rPr kumimoji="1" lang="en-US" altLang="zh-CN" dirty="0"/>
              <a:t>ARM</a:t>
            </a:r>
            <a:r>
              <a:rPr kumimoji="1" lang="zh-CN" altLang="en-US" dirty="0"/>
              <a:t>公司的嵌入式操作系统，</a:t>
            </a:r>
            <a:r>
              <a:rPr lang="en-US" altLang="zh-CN" b="1" dirty="0" err="1"/>
              <a:t>mbed</a:t>
            </a:r>
            <a:r>
              <a:rPr lang="en-US" altLang="zh-CN" b="1" dirty="0"/>
              <a:t> OS</a:t>
            </a:r>
          </a:p>
          <a:p>
            <a:pPr marL="0" indent="0">
              <a:buNone/>
            </a:pPr>
            <a:endParaRPr kumimoji="1" lang="en-US" altLang="zh-CN" dirty="0"/>
          </a:p>
          <a:p>
            <a:pPr marL="0" indent="0">
              <a:buNone/>
            </a:pPr>
            <a:r>
              <a:rPr lang="en-US" altLang="zh-CN" dirty="0"/>
              <a:t>ARM </a:t>
            </a:r>
            <a:r>
              <a:rPr lang="zh-CN" altLang="en-US" dirty="0"/>
              <a:t>在物联网领域的野心，它想要基于 </a:t>
            </a:r>
            <a:r>
              <a:rPr lang="en-US" altLang="zh-CN" dirty="0" err="1"/>
              <a:t>mbed</a:t>
            </a:r>
            <a:r>
              <a:rPr lang="en-US" altLang="zh-CN" dirty="0"/>
              <a:t> OS </a:t>
            </a:r>
            <a:r>
              <a:rPr lang="zh-CN" altLang="en-US" dirty="0"/>
              <a:t>建立一个庞大的物联网生态，以此来连接硬件厂商、软件服务商、云服务商以及开发者社区</a:t>
            </a:r>
            <a:endParaRPr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6B230B23-53B7-D04C-9EE8-12981879A264}"/>
              </a:ext>
            </a:extLst>
          </p:cNvPr>
          <p:cNvPicPr>
            <a:picLocks noChangeAspect="1"/>
          </p:cNvPicPr>
          <p:nvPr/>
        </p:nvPicPr>
        <p:blipFill>
          <a:blip r:embed="rId2"/>
          <a:stretch>
            <a:fillRect/>
          </a:stretch>
        </p:blipFill>
        <p:spPr>
          <a:xfrm>
            <a:off x="740140" y="4054931"/>
            <a:ext cx="4398260" cy="2122032"/>
          </a:xfrm>
          <a:prstGeom prst="rect">
            <a:avLst/>
          </a:prstGeom>
        </p:spPr>
      </p:pic>
      <p:pic>
        <p:nvPicPr>
          <p:cNvPr id="5" name="图片 4">
            <a:extLst>
              <a:ext uri="{FF2B5EF4-FFF2-40B4-BE49-F238E27FC236}">
                <a16:creationId xmlns:a16="http://schemas.microsoft.com/office/drawing/2014/main" id="{9C4E0E2F-D153-974D-AF49-37B23230C7F6}"/>
              </a:ext>
            </a:extLst>
          </p:cNvPr>
          <p:cNvPicPr>
            <a:picLocks noChangeAspect="1"/>
          </p:cNvPicPr>
          <p:nvPr/>
        </p:nvPicPr>
        <p:blipFill>
          <a:blip r:embed="rId3"/>
          <a:stretch>
            <a:fillRect/>
          </a:stretch>
        </p:blipFill>
        <p:spPr>
          <a:xfrm>
            <a:off x="5671174" y="4472371"/>
            <a:ext cx="5149851" cy="1704592"/>
          </a:xfrm>
          <a:prstGeom prst="rect">
            <a:avLst/>
          </a:prstGeom>
        </p:spPr>
      </p:pic>
    </p:spTree>
    <p:extLst>
      <p:ext uri="{BB962C8B-B14F-4D97-AF65-F5344CB8AC3E}">
        <p14:creationId xmlns:p14="http://schemas.microsoft.com/office/powerpoint/2010/main" val="3663856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605DD-FB69-0F44-82F3-B8361D982CF8}"/>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6A86A259-A30F-E54F-BD6B-6CAEDB9E3FB2}"/>
              </a:ext>
            </a:extLst>
          </p:cNvPr>
          <p:cNvSpPr>
            <a:spLocks noGrp="1"/>
          </p:cNvSpPr>
          <p:nvPr>
            <p:ph idx="1"/>
          </p:nvPr>
        </p:nvSpPr>
        <p:spPr/>
        <p:txBody>
          <a:bodyPr/>
          <a:lstStyle/>
          <a:p>
            <a:r>
              <a:rPr kumimoji="1" lang="zh-CN" altLang="en-US" dirty="0"/>
              <a:t>物联网系统的王者</a:t>
            </a:r>
            <a:r>
              <a:rPr kumimoji="1" lang="en-US" altLang="zh-CN" dirty="0"/>
              <a:t>—Contiki</a:t>
            </a:r>
          </a:p>
          <a:p>
            <a:pPr marL="0" indent="0">
              <a:buNone/>
            </a:pPr>
            <a:r>
              <a:rPr lang="en-US" altLang="zh-CN" sz="2400" dirty="0"/>
              <a:t>Contiki</a:t>
            </a:r>
            <a:r>
              <a:rPr lang="zh-CN" altLang="en-US" sz="2400" dirty="0"/>
              <a:t>可运行于各种平台上，包括嵌入式微控制器（例如</a:t>
            </a:r>
            <a:r>
              <a:rPr lang="en-US" altLang="zh-CN" sz="2400" dirty="0"/>
              <a:t>TI MSP430</a:t>
            </a:r>
            <a:r>
              <a:rPr lang="zh-CN" altLang="en-US" sz="2400" dirty="0"/>
              <a:t>及</a:t>
            </a:r>
            <a:r>
              <a:rPr lang="en-US" altLang="zh-CN" sz="2400" dirty="0"/>
              <a:t>Atmel AVR</a:t>
            </a:r>
            <a:r>
              <a:rPr lang="zh-CN" altLang="en-US" sz="2400" dirty="0"/>
              <a:t>）以及旧的家用电脑。程序代码量只有几</a:t>
            </a:r>
            <a:r>
              <a:rPr lang="en-US" altLang="zh-CN" sz="2400" dirty="0"/>
              <a:t>K</a:t>
            </a:r>
            <a:r>
              <a:rPr lang="zh-CN" altLang="en-US" sz="2400" dirty="0"/>
              <a:t>，</a:t>
            </a:r>
            <a:r>
              <a:rPr lang="zh-CN" altLang="en-US" sz="2400" dirty="0">
                <a:hlinkClick r:id="rId2"/>
              </a:rPr>
              <a:t>存储器</a:t>
            </a:r>
            <a:r>
              <a:rPr lang="zh-CN" altLang="en-US" sz="2400" dirty="0"/>
              <a:t>的使用量也只有几十</a:t>
            </a:r>
            <a:r>
              <a:rPr lang="en-US" altLang="zh-CN" sz="2400" dirty="0" err="1"/>
              <a:t>Kb</a:t>
            </a:r>
            <a:r>
              <a:rPr lang="zh-CN" altLang="en-US" sz="2400" dirty="0"/>
              <a:t>。</a:t>
            </a:r>
            <a:endParaRPr lang="en-US" altLang="zh-CN" sz="2400" dirty="0"/>
          </a:p>
          <a:p>
            <a:pPr marL="0" indent="0">
              <a:buNone/>
            </a:pPr>
            <a:endParaRPr lang="zh-CN" altLang="en-US" sz="2400" dirty="0"/>
          </a:p>
          <a:p>
            <a:pPr marL="0" indent="0">
              <a:buNone/>
            </a:pPr>
            <a:r>
              <a:rPr lang="en-US" altLang="zh-CN" sz="2400" dirty="0"/>
              <a:t>Contiki</a:t>
            </a:r>
            <a:r>
              <a:rPr lang="zh-CN" altLang="en-US" sz="2400" dirty="0"/>
              <a:t>是一个专门针对物联网或者无线传感器网络应用的操作系统和协议栈</a:t>
            </a:r>
            <a:r>
              <a:rPr lang="zh-CN" altLang="en-US" sz="2400" baseline="30000" dirty="0"/>
              <a:t> </a:t>
            </a:r>
            <a:r>
              <a:rPr lang="en-US" altLang="zh-CN" sz="2400" baseline="30000"/>
              <a:t>[</a:t>
            </a:r>
            <a:r>
              <a:rPr lang="zh-CN" altLang="en-US" sz="2400"/>
              <a:t> </a:t>
            </a:r>
            <a:r>
              <a:rPr lang="zh-CN" altLang="en-US" sz="2400" dirty="0"/>
              <a:t>，在科研以及产业化方面得到广泛的应用。在该领域，还有一个知名的类似的系统</a:t>
            </a:r>
            <a:r>
              <a:rPr lang="en-US" altLang="zh-CN" sz="2400" dirty="0"/>
              <a:t>- </a:t>
            </a:r>
            <a:r>
              <a:rPr lang="en-US" altLang="zh-CN" sz="2400" dirty="0" err="1"/>
              <a:t>TinyOS</a:t>
            </a:r>
            <a:r>
              <a:rPr lang="zh-CN" altLang="en-US" sz="2400" dirty="0"/>
              <a:t>，两者都实现了网络协议</a:t>
            </a:r>
            <a:endParaRPr kumimoji="1" lang="zh-CN" altLang="en-US" sz="2400" dirty="0"/>
          </a:p>
        </p:txBody>
      </p:sp>
    </p:spTree>
    <p:extLst>
      <p:ext uri="{BB962C8B-B14F-4D97-AF65-F5344CB8AC3E}">
        <p14:creationId xmlns:p14="http://schemas.microsoft.com/office/powerpoint/2010/main" val="4184893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A508B-33A6-F841-8217-99F4801E0ABB}"/>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E84AB713-36F6-614A-9EB5-B32268D99C84}"/>
              </a:ext>
            </a:extLst>
          </p:cNvPr>
          <p:cNvSpPr>
            <a:spLocks noGrp="1"/>
          </p:cNvSpPr>
          <p:nvPr>
            <p:ph idx="1"/>
          </p:nvPr>
        </p:nvSpPr>
        <p:spPr/>
        <p:txBody>
          <a:bodyPr>
            <a:normAutofit fontScale="92500" lnSpcReduction="20000"/>
          </a:bodyPr>
          <a:lstStyle/>
          <a:p>
            <a:r>
              <a:rPr kumimoji="1" lang="zh-CN" altLang="en-US" dirty="0"/>
              <a:t>物联网操作系统蓬勃发展！</a:t>
            </a:r>
            <a:endParaRPr kumimoji="1" lang="en-US" altLang="zh-CN" dirty="0"/>
          </a:p>
          <a:p>
            <a:pPr marL="0" indent="0">
              <a:buNone/>
            </a:pPr>
            <a:r>
              <a:rPr lang="en-US" altLang="zh-CN" b="1" dirty="0"/>
              <a:t>RIOT</a:t>
            </a:r>
            <a:endParaRPr lang="en-US" altLang="zh-CN" dirty="0"/>
          </a:p>
          <a:p>
            <a:pPr marL="0" indent="0">
              <a:buNone/>
            </a:pPr>
            <a:r>
              <a:rPr lang="en-US" altLang="zh-CN" dirty="0"/>
              <a:t>RIOT</a:t>
            </a:r>
            <a:r>
              <a:rPr lang="zh-CN" altLang="en-US" dirty="0"/>
              <a:t>是用于物联网的用户友好型操作系统。</a:t>
            </a:r>
            <a:r>
              <a:rPr lang="en-US" altLang="zh-CN" dirty="0"/>
              <a:t>RIOT</a:t>
            </a:r>
            <a:r>
              <a:rPr lang="zh-CN" altLang="en-US" dirty="0"/>
              <a:t>支持许多低功耗</a:t>
            </a:r>
            <a:r>
              <a:rPr lang="en-US" altLang="zh-CN" dirty="0"/>
              <a:t>IoT</a:t>
            </a:r>
            <a:r>
              <a:rPr lang="zh-CN" altLang="en-US" dirty="0"/>
              <a:t>设备，它也支持各种微控制器架构</a:t>
            </a:r>
            <a:endParaRPr lang="en-US" altLang="zh-CN" dirty="0"/>
          </a:p>
          <a:p>
            <a:pPr marL="0" indent="0">
              <a:buNone/>
            </a:pPr>
            <a:r>
              <a:rPr lang="en-US" altLang="zh-CN" b="1" dirty="0"/>
              <a:t>Zephyr</a:t>
            </a:r>
            <a:endParaRPr lang="en-US" altLang="zh-CN" dirty="0"/>
          </a:p>
          <a:p>
            <a:pPr marL="0" indent="0">
              <a:buNone/>
            </a:pPr>
            <a:r>
              <a:rPr lang="en-US" altLang="zh-CN" dirty="0"/>
              <a:t>Zephyr</a:t>
            </a:r>
            <a:r>
              <a:rPr lang="zh-CN" altLang="en-US" dirty="0"/>
              <a:t>是支持多种架构的实时</a:t>
            </a:r>
            <a:r>
              <a:rPr lang="en-US" altLang="zh-CN" dirty="0"/>
              <a:t>OS</a:t>
            </a:r>
            <a:r>
              <a:rPr lang="zh-CN" altLang="en-US" dirty="0"/>
              <a:t>，并针对资源受限的环境进行了优化。在</a:t>
            </a:r>
            <a:r>
              <a:rPr lang="en-US" altLang="zh-CN" dirty="0"/>
              <a:t>Zephyr</a:t>
            </a:r>
            <a:r>
              <a:rPr lang="zh-CN" altLang="en-US" dirty="0"/>
              <a:t>设计中，安全性也很重要</a:t>
            </a:r>
            <a:endParaRPr lang="en-US" altLang="zh-CN" dirty="0"/>
          </a:p>
          <a:p>
            <a:pPr marL="0" indent="0">
              <a:buNone/>
            </a:pPr>
            <a:r>
              <a:rPr lang="en-US" altLang="zh-CN" b="1" dirty="0"/>
              <a:t>Ubuntu Core</a:t>
            </a:r>
            <a:endParaRPr lang="en-US" altLang="zh-CN" dirty="0"/>
          </a:p>
          <a:p>
            <a:pPr marL="0" indent="0">
              <a:buNone/>
            </a:pPr>
            <a:r>
              <a:rPr lang="zh-CN" altLang="en-US" dirty="0"/>
              <a:t>由于</a:t>
            </a:r>
            <a:r>
              <a:rPr lang="en-US" altLang="zh-CN" dirty="0"/>
              <a:t>Ubuntu</a:t>
            </a:r>
            <a:r>
              <a:rPr lang="zh-CN" altLang="en-US" dirty="0"/>
              <a:t>是流行的</a:t>
            </a:r>
            <a:r>
              <a:rPr lang="en-US" altLang="zh-CN" dirty="0"/>
              <a:t>Linux</a:t>
            </a:r>
            <a:r>
              <a:rPr lang="zh-CN" altLang="en-US" dirty="0"/>
              <a:t>发行版，因此</a:t>
            </a:r>
            <a:r>
              <a:rPr lang="en-US" altLang="zh-CN" dirty="0"/>
              <a:t>Ubuntu Core IoT</a:t>
            </a:r>
            <a:r>
              <a:rPr lang="zh-CN" altLang="en-US" dirty="0"/>
              <a:t>产品也变得很流行</a:t>
            </a:r>
            <a:endParaRPr lang="en-US" altLang="zh-CN" dirty="0"/>
          </a:p>
          <a:p>
            <a:pPr marL="0" indent="0">
              <a:buNone/>
            </a:pPr>
            <a:r>
              <a:rPr lang="en-US" altLang="zh-CN" dirty="0"/>
              <a:t>……</a:t>
            </a:r>
            <a:r>
              <a:rPr lang="zh-CN" altLang="en-US" dirty="0"/>
              <a:t>很多，很多</a:t>
            </a:r>
            <a:endParaRPr lang="en-US" altLang="zh-CN" dirty="0"/>
          </a:p>
          <a:p>
            <a:pPr marL="0" indent="0">
              <a:buNone/>
            </a:pPr>
            <a:endParaRPr lang="zh-CN" altLang="en-US" dirty="0"/>
          </a:p>
          <a:p>
            <a:pPr marL="0" indent="0">
              <a:buNone/>
            </a:pPr>
            <a:endParaRPr lang="zh-CN" altLang="en-US" dirty="0"/>
          </a:p>
          <a:p>
            <a:pPr marL="0" indent="0">
              <a:buNone/>
            </a:pPr>
            <a:endParaRPr lang="zh-CN" altLang="en-US" dirty="0"/>
          </a:p>
          <a:p>
            <a:endParaRPr kumimoji="1" lang="zh-CN" altLang="en-US" dirty="0"/>
          </a:p>
        </p:txBody>
      </p:sp>
    </p:spTree>
    <p:extLst>
      <p:ext uri="{BB962C8B-B14F-4D97-AF65-F5344CB8AC3E}">
        <p14:creationId xmlns:p14="http://schemas.microsoft.com/office/powerpoint/2010/main" val="3413791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016-FA09-4944-9C52-88354CA58281}"/>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4CF95874-A7E9-9648-9CAB-0993207D8635}"/>
              </a:ext>
            </a:extLst>
          </p:cNvPr>
          <p:cNvSpPr>
            <a:spLocks noGrp="1"/>
          </p:cNvSpPr>
          <p:nvPr>
            <p:ph idx="1"/>
          </p:nvPr>
        </p:nvSpPr>
        <p:spPr/>
        <p:txBody>
          <a:bodyPr/>
          <a:lstStyle/>
          <a:p>
            <a:r>
              <a:rPr kumimoji="1" lang="zh-CN" altLang="en-US" dirty="0"/>
              <a:t>国内的</a:t>
            </a:r>
            <a:endParaRPr kumimoji="1" lang="en-US" altLang="zh-CN" dirty="0"/>
          </a:p>
          <a:p>
            <a:endParaRPr kumimoji="1" lang="en-US" altLang="zh-CN" dirty="0"/>
          </a:p>
          <a:p>
            <a:pPr marL="0" indent="0">
              <a:buNone/>
            </a:pPr>
            <a:r>
              <a:rPr kumimoji="1" lang="en-US" altLang="zh-CN" dirty="0"/>
              <a:t>RT-Thread</a:t>
            </a:r>
          </a:p>
          <a:p>
            <a:pPr marL="0" indent="0">
              <a:buNone/>
            </a:pPr>
            <a:r>
              <a:rPr kumimoji="1" lang="en-US" altLang="zh-CN" dirty="0" err="1"/>
              <a:t>AliOS</a:t>
            </a:r>
            <a:r>
              <a:rPr kumimoji="1" lang="zh-CN" altLang="en-US" dirty="0"/>
              <a:t> </a:t>
            </a:r>
            <a:r>
              <a:rPr kumimoji="1" lang="en-US" altLang="zh-CN" dirty="0"/>
              <a:t>Things</a:t>
            </a:r>
          </a:p>
          <a:p>
            <a:pPr marL="0" indent="0">
              <a:buNone/>
            </a:pPr>
            <a:r>
              <a:rPr kumimoji="1" lang="en-US" altLang="zh-CN" dirty="0" err="1"/>
              <a:t>LiteOS</a:t>
            </a:r>
            <a:endParaRPr kumimoji="1" lang="zh-CN" altLang="en-US" dirty="0"/>
          </a:p>
        </p:txBody>
      </p:sp>
    </p:spTree>
    <p:extLst>
      <p:ext uri="{BB962C8B-B14F-4D97-AF65-F5344CB8AC3E}">
        <p14:creationId xmlns:p14="http://schemas.microsoft.com/office/powerpoint/2010/main" val="80954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11933-4B51-CF44-BC2A-2B78029ED5FF}"/>
              </a:ext>
            </a:extLst>
          </p:cNvPr>
          <p:cNvSpPr>
            <a:spLocks noGrp="1"/>
          </p:cNvSpPr>
          <p:nvPr>
            <p:ph type="title"/>
          </p:nvPr>
        </p:nvSpPr>
        <p:spPr/>
        <p:txBody>
          <a:bodyPr/>
          <a:lstStyle/>
          <a:p>
            <a:r>
              <a:rPr kumimoji="1" lang="zh-CN" altLang="en-US" dirty="0"/>
              <a:t>怎么学？</a:t>
            </a:r>
          </a:p>
        </p:txBody>
      </p:sp>
      <p:sp>
        <p:nvSpPr>
          <p:cNvPr id="3" name="内容占位符 2">
            <a:extLst>
              <a:ext uri="{FF2B5EF4-FFF2-40B4-BE49-F238E27FC236}">
                <a16:creationId xmlns:a16="http://schemas.microsoft.com/office/drawing/2014/main" id="{8EB70B11-81E1-0241-91A2-E30DC5EA82DC}"/>
              </a:ext>
            </a:extLst>
          </p:cNvPr>
          <p:cNvSpPr>
            <a:spLocks noGrp="1"/>
          </p:cNvSpPr>
          <p:nvPr>
            <p:ph idx="1"/>
          </p:nvPr>
        </p:nvSpPr>
        <p:spPr/>
        <p:txBody>
          <a:bodyPr/>
          <a:lstStyle/>
          <a:p>
            <a:pPr marL="514350" indent="-514350">
              <a:buAutoNum type="arabicPeriod"/>
            </a:pPr>
            <a:r>
              <a:rPr kumimoji="1" lang="zh-CN" altLang="en-US" dirty="0"/>
              <a:t>学好</a:t>
            </a:r>
            <a:r>
              <a:rPr kumimoji="1" lang="en-US" altLang="zh-CN" dirty="0"/>
              <a:t>C</a:t>
            </a:r>
            <a:r>
              <a:rPr kumimoji="1" lang="zh-CN" altLang="en-US" dirty="0"/>
              <a:t>语言（语言仅仅是一个方面，还有</a:t>
            </a:r>
            <a:r>
              <a:rPr kumimoji="1" lang="en-US" altLang="zh-CN" dirty="0" err="1"/>
              <a:t>Makefile</a:t>
            </a:r>
            <a:r>
              <a:rPr kumimoji="1" lang="en-US" altLang="zh-CN" dirty="0"/>
              <a:t>/</a:t>
            </a:r>
            <a:r>
              <a:rPr kumimoji="1" lang="en-US" altLang="zh-CN" dirty="0" err="1"/>
              <a:t>Scons</a:t>
            </a:r>
            <a:r>
              <a:rPr kumimoji="1" lang="zh-CN" altLang="en-US" dirty="0"/>
              <a:t>等）</a:t>
            </a:r>
            <a:endParaRPr kumimoji="1" lang="en-US" altLang="zh-CN" dirty="0"/>
          </a:p>
          <a:p>
            <a:pPr marL="514350" indent="-514350">
              <a:buAutoNum type="arabicPeriod"/>
            </a:pPr>
            <a:endParaRPr kumimoji="1" lang="en-US" altLang="zh-CN" dirty="0"/>
          </a:p>
          <a:p>
            <a:pPr marL="514350" indent="-514350">
              <a:buAutoNum type="arabicPeriod"/>
            </a:pPr>
            <a:r>
              <a:rPr kumimoji="1" lang="zh-CN" altLang="en-US" dirty="0"/>
              <a:t>理解嵌入式系统运作机制</a:t>
            </a:r>
            <a:endParaRPr kumimoji="1" lang="en-US" altLang="zh-CN" dirty="0"/>
          </a:p>
          <a:p>
            <a:pPr marL="514350" indent="-514350">
              <a:buAutoNum type="arabicPeriod"/>
            </a:pPr>
            <a:endParaRPr kumimoji="1" lang="en-US" altLang="zh-CN" dirty="0"/>
          </a:p>
          <a:p>
            <a:pPr marL="514350" indent="-514350">
              <a:buAutoNum type="arabicPeriod"/>
            </a:pPr>
            <a:r>
              <a:rPr kumimoji="1" lang="zh-CN" altLang="en-US" dirty="0"/>
              <a:t>用 </a:t>
            </a:r>
            <a:r>
              <a:rPr kumimoji="1" lang="en-US" altLang="zh-CN" dirty="0"/>
              <a:t>&gt;&gt;</a:t>
            </a:r>
            <a:r>
              <a:rPr kumimoji="1" lang="zh-CN" altLang="en-US" dirty="0"/>
              <a:t> 学</a:t>
            </a:r>
            <a:endParaRPr kumimoji="1" lang="en-US" altLang="zh-CN" dirty="0"/>
          </a:p>
          <a:p>
            <a:pPr marL="514350" indent="-514350">
              <a:buAutoNum type="arabicPeriod"/>
            </a:pPr>
            <a:endParaRPr kumimoji="1" lang="en-US" altLang="zh-CN" dirty="0"/>
          </a:p>
          <a:p>
            <a:pPr marL="514350" indent="-514350">
              <a:buAutoNum type="arabicPeriod"/>
            </a:pPr>
            <a:endParaRPr kumimoji="1" lang="zh-CN" altLang="en-US" dirty="0"/>
          </a:p>
        </p:txBody>
      </p:sp>
    </p:spTree>
    <p:extLst>
      <p:ext uri="{BB962C8B-B14F-4D97-AF65-F5344CB8AC3E}">
        <p14:creationId xmlns:p14="http://schemas.microsoft.com/office/powerpoint/2010/main" val="3150791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C6113-93BE-BE49-9A45-966EB78D4FD1}"/>
              </a:ext>
            </a:extLst>
          </p:cNvPr>
          <p:cNvSpPr>
            <a:spLocks noGrp="1"/>
          </p:cNvSpPr>
          <p:nvPr>
            <p:ph type="title"/>
          </p:nvPr>
        </p:nvSpPr>
        <p:spPr/>
        <p:txBody>
          <a:bodyPr/>
          <a:lstStyle/>
          <a:p>
            <a:r>
              <a:rPr kumimoji="1" lang="zh-CN" altLang="en-US" dirty="0"/>
              <a:t>嵌入式系统的发展</a:t>
            </a:r>
          </a:p>
        </p:txBody>
      </p:sp>
      <p:sp>
        <p:nvSpPr>
          <p:cNvPr id="3" name="内容占位符 2">
            <a:extLst>
              <a:ext uri="{FF2B5EF4-FFF2-40B4-BE49-F238E27FC236}">
                <a16:creationId xmlns:a16="http://schemas.microsoft.com/office/drawing/2014/main" id="{60E331BF-659A-D945-A638-6CFB50938516}"/>
              </a:ext>
            </a:extLst>
          </p:cNvPr>
          <p:cNvSpPr>
            <a:spLocks noGrp="1"/>
          </p:cNvSpPr>
          <p:nvPr>
            <p:ph idx="1"/>
          </p:nvPr>
        </p:nvSpPr>
        <p:spPr/>
        <p:txBody>
          <a:bodyPr/>
          <a:lstStyle/>
          <a:p>
            <a:r>
              <a:rPr kumimoji="1" lang="zh-CN" altLang="en-US" dirty="0"/>
              <a:t>聊一下要学的语言。。。</a:t>
            </a:r>
          </a:p>
        </p:txBody>
      </p:sp>
      <p:pic>
        <p:nvPicPr>
          <p:cNvPr id="4" name="图片 3">
            <a:extLst>
              <a:ext uri="{FF2B5EF4-FFF2-40B4-BE49-F238E27FC236}">
                <a16:creationId xmlns:a16="http://schemas.microsoft.com/office/drawing/2014/main" id="{0835AFC4-C524-694D-BB20-B6AEF84D3E9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00003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41E77-5B4B-6F42-B81C-09F6F54BEE79}"/>
              </a:ext>
            </a:extLst>
          </p:cNvPr>
          <p:cNvSpPr>
            <a:spLocks noGrp="1"/>
          </p:cNvSpPr>
          <p:nvPr>
            <p:ph type="title"/>
          </p:nvPr>
        </p:nvSpPr>
        <p:spPr/>
        <p:txBody>
          <a:bodyPr/>
          <a:lstStyle/>
          <a:p>
            <a:r>
              <a:rPr kumimoji="1" lang="zh-CN" altLang="en-US" dirty="0"/>
              <a:t>嵌入式系统概述</a:t>
            </a:r>
          </a:p>
        </p:txBody>
      </p:sp>
      <p:sp>
        <p:nvSpPr>
          <p:cNvPr id="3" name="内容占位符 2">
            <a:extLst>
              <a:ext uri="{FF2B5EF4-FFF2-40B4-BE49-F238E27FC236}">
                <a16:creationId xmlns:a16="http://schemas.microsoft.com/office/drawing/2014/main" id="{D747C3AD-2F51-E54B-A612-81009823A4C8}"/>
              </a:ext>
            </a:extLst>
          </p:cNvPr>
          <p:cNvSpPr>
            <a:spLocks noGrp="1"/>
          </p:cNvSpPr>
          <p:nvPr>
            <p:ph idx="1"/>
          </p:nvPr>
        </p:nvSpPr>
        <p:spPr/>
        <p:txBody>
          <a:bodyPr/>
          <a:lstStyle/>
          <a:p>
            <a:pPr marL="0" indent="0">
              <a:buNone/>
            </a:pPr>
            <a:r>
              <a:rPr kumimoji="1" lang="zh-CN" altLang="en-US" dirty="0"/>
              <a:t>下堂课，我们先从</a:t>
            </a:r>
            <a:r>
              <a:rPr kumimoji="1" lang="en-US" altLang="zh-CN" dirty="0"/>
              <a:t>C</a:t>
            </a:r>
            <a:r>
              <a:rPr kumimoji="1" lang="zh-CN" altLang="en-US"/>
              <a:t>语言开始。</a:t>
            </a:r>
            <a:endParaRPr kumimoji="1" lang="zh-CN" altLang="en-US" dirty="0"/>
          </a:p>
        </p:txBody>
      </p:sp>
    </p:spTree>
    <p:extLst>
      <p:ext uri="{BB962C8B-B14F-4D97-AF65-F5344CB8AC3E}">
        <p14:creationId xmlns:p14="http://schemas.microsoft.com/office/powerpoint/2010/main" val="319503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600A-4226-D940-8C3E-C63E3F408CF2}"/>
              </a:ext>
            </a:extLst>
          </p:cNvPr>
          <p:cNvSpPr>
            <a:spLocks noGrp="1"/>
          </p:cNvSpPr>
          <p:nvPr>
            <p:ph type="title"/>
          </p:nvPr>
        </p:nvSpPr>
        <p:spPr/>
        <p:txBody>
          <a:bodyPr/>
          <a:lstStyle/>
          <a:p>
            <a:r>
              <a:rPr kumimoji="1" lang="zh-CN" altLang="en-US" dirty="0"/>
              <a:t>课后作业</a:t>
            </a:r>
          </a:p>
        </p:txBody>
      </p:sp>
      <p:sp>
        <p:nvSpPr>
          <p:cNvPr id="3" name="内容占位符 2">
            <a:extLst>
              <a:ext uri="{FF2B5EF4-FFF2-40B4-BE49-F238E27FC236}">
                <a16:creationId xmlns:a16="http://schemas.microsoft.com/office/drawing/2014/main" id="{A0F059E7-56BA-F345-AF37-DEF6269150E7}"/>
              </a:ext>
            </a:extLst>
          </p:cNvPr>
          <p:cNvSpPr>
            <a:spLocks noGrp="1"/>
          </p:cNvSpPr>
          <p:nvPr>
            <p:ph idx="1"/>
          </p:nvPr>
        </p:nvSpPr>
        <p:spPr/>
        <p:txBody>
          <a:bodyPr/>
          <a:lstStyle/>
          <a:p>
            <a:r>
              <a:rPr kumimoji="1" lang="en-US" altLang="zh-CN" dirty="0"/>
              <a:t>1</a:t>
            </a:r>
            <a:r>
              <a:rPr kumimoji="1" lang="zh-CN" altLang="en-US" dirty="0"/>
              <a:t> </a:t>
            </a:r>
            <a:r>
              <a:rPr kumimoji="1" lang="en-US" altLang="zh-CN" dirty="0"/>
              <a:t>.</a:t>
            </a:r>
            <a:r>
              <a:rPr kumimoji="1" lang="zh-CN" altLang="en-US" dirty="0"/>
              <a:t> </a:t>
            </a:r>
            <a:r>
              <a:rPr kumimoji="1" lang="en-US" altLang="zh-CN" dirty="0"/>
              <a:t>Virtual</a:t>
            </a:r>
            <a:r>
              <a:rPr kumimoji="1" lang="zh-CN" altLang="en-US" dirty="0"/>
              <a:t> </a:t>
            </a:r>
            <a:r>
              <a:rPr kumimoji="1" lang="en-US" altLang="zh-CN" dirty="0"/>
              <a:t>Box(</a:t>
            </a:r>
            <a:r>
              <a:rPr kumimoji="1" lang="en-US" altLang="zh-CN" dirty="0" err="1"/>
              <a:t>WMware</a:t>
            </a:r>
            <a:r>
              <a:rPr kumimoji="1" lang="en-US" altLang="zh-CN" dirty="0"/>
              <a:t>)</a:t>
            </a:r>
            <a:r>
              <a:rPr kumimoji="1" lang="zh-CN" altLang="en-US" dirty="0"/>
              <a:t> 装</a:t>
            </a:r>
            <a:r>
              <a:rPr kumimoji="1" lang="en-US" altLang="zh-CN" dirty="0"/>
              <a:t>Linux</a:t>
            </a:r>
            <a:r>
              <a:rPr kumimoji="1" lang="zh-CN" altLang="en-US" dirty="0"/>
              <a:t>，</a:t>
            </a:r>
            <a:r>
              <a:rPr kumimoji="1" lang="en-US" altLang="zh-CN" dirty="0"/>
              <a:t>ubuntu18.04LTS</a:t>
            </a:r>
          </a:p>
          <a:p>
            <a:r>
              <a:rPr kumimoji="1" lang="en-US" altLang="zh-CN" dirty="0"/>
              <a:t>2.</a:t>
            </a:r>
            <a:r>
              <a:rPr kumimoji="1" lang="zh-CN" altLang="en-US" dirty="0"/>
              <a:t>  装</a:t>
            </a:r>
            <a:r>
              <a:rPr kumimoji="1" lang="en-US" altLang="zh-CN" dirty="0"/>
              <a:t>GCC</a:t>
            </a:r>
            <a:r>
              <a:rPr kumimoji="1" lang="zh-CN" altLang="en-US" dirty="0"/>
              <a:t>之后，写一个</a:t>
            </a:r>
            <a:r>
              <a:rPr kumimoji="1" lang="en-US" altLang="zh-CN" dirty="0"/>
              <a:t>Hello</a:t>
            </a:r>
            <a:r>
              <a:rPr kumimoji="1" lang="zh-CN" altLang="en-US" dirty="0"/>
              <a:t> </a:t>
            </a:r>
            <a:r>
              <a:rPr kumimoji="1" lang="en-US" altLang="zh-CN" dirty="0"/>
              <a:t>World!</a:t>
            </a:r>
          </a:p>
          <a:p>
            <a:r>
              <a:rPr kumimoji="1" lang="en-US" altLang="zh-CN" dirty="0"/>
              <a:t>3.</a:t>
            </a:r>
            <a:r>
              <a:rPr kumimoji="1" lang="zh-CN" altLang="en-US" dirty="0"/>
              <a:t>  </a:t>
            </a:r>
            <a:r>
              <a:rPr kumimoji="1" lang="en-US" altLang="zh-CN" dirty="0"/>
              <a:t>(</a:t>
            </a:r>
            <a:r>
              <a:rPr kumimoji="1" lang="zh-CN" altLang="en-US" dirty="0"/>
              <a:t>选做</a:t>
            </a:r>
            <a:r>
              <a:rPr kumimoji="1" lang="en-US" altLang="zh-CN" dirty="0"/>
              <a:t>)</a:t>
            </a:r>
            <a:r>
              <a:rPr kumimoji="1" lang="zh-CN" altLang="en-US" dirty="0"/>
              <a:t> 装</a:t>
            </a:r>
            <a:r>
              <a:rPr kumimoji="1" lang="en-US" altLang="zh-CN" dirty="0" err="1"/>
              <a:t>VSCode</a:t>
            </a:r>
            <a:r>
              <a:rPr kumimoji="1" lang="zh-CN" altLang="en-US" dirty="0"/>
              <a:t>（</a:t>
            </a:r>
            <a:r>
              <a:rPr kumimoji="1" lang="en-US" altLang="zh-CN" dirty="0"/>
              <a:t>Eclipse…</a:t>
            </a:r>
            <a:r>
              <a:rPr kumimoji="1" lang="zh-CN" altLang="en-US" dirty="0"/>
              <a:t>）</a:t>
            </a:r>
            <a:endParaRPr kumimoji="1" lang="en-US" altLang="zh-CN" dirty="0"/>
          </a:p>
          <a:p>
            <a:r>
              <a:rPr kumimoji="1" lang="en-US" altLang="zh-CN" dirty="0"/>
              <a:t>4.</a:t>
            </a:r>
            <a:r>
              <a:rPr kumimoji="1" lang="zh-CN" altLang="en-US" dirty="0"/>
              <a:t> 回顾一下</a:t>
            </a:r>
            <a:r>
              <a:rPr kumimoji="1" lang="en-US" altLang="zh-CN" dirty="0"/>
              <a:t>C</a:t>
            </a:r>
            <a:r>
              <a:rPr kumimoji="1" lang="zh-CN" altLang="en-US" dirty="0"/>
              <a:t>，怎样把一个</a:t>
            </a:r>
            <a:r>
              <a:rPr kumimoji="1" lang="en-US" altLang="zh-CN" dirty="0"/>
              <a:t>int</a:t>
            </a:r>
            <a:r>
              <a:rPr kumimoji="1" lang="zh-CN" altLang="en-US" dirty="0"/>
              <a:t>变量转换成</a:t>
            </a:r>
            <a:r>
              <a:rPr kumimoji="1" lang="en-US" altLang="zh-CN" dirty="0"/>
              <a:t>4byte</a:t>
            </a:r>
            <a:r>
              <a:rPr kumimoji="1" lang="zh-CN" altLang="en-US" dirty="0"/>
              <a:t>的数组，然后呢把</a:t>
            </a:r>
            <a:r>
              <a:rPr kumimoji="1" lang="en-US" altLang="zh-CN" dirty="0"/>
              <a:t>float</a:t>
            </a:r>
            <a:r>
              <a:rPr kumimoji="1" lang="zh-CN" altLang="en-US" dirty="0"/>
              <a:t>变量，转换成</a:t>
            </a:r>
            <a:r>
              <a:rPr kumimoji="1" lang="en-US" altLang="zh-CN" dirty="0"/>
              <a:t>4byte</a:t>
            </a:r>
            <a:r>
              <a:rPr kumimoji="1" lang="zh-CN" altLang="en-US" dirty="0"/>
              <a:t>的数组。</a:t>
            </a:r>
            <a:endParaRPr kumimoji="1" lang="en-US" altLang="zh-CN" dirty="0"/>
          </a:p>
          <a:p>
            <a:r>
              <a:rPr kumimoji="1" lang="en-US" altLang="zh-CN" dirty="0"/>
              <a:t>5.</a:t>
            </a:r>
            <a:r>
              <a:rPr kumimoji="1" lang="zh-CN" altLang="en-US" dirty="0"/>
              <a:t> </a:t>
            </a:r>
            <a:r>
              <a:rPr kumimoji="1" lang="en-US" altLang="zh-CN" dirty="0"/>
              <a:t>4byte</a:t>
            </a:r>
            <a:r>
              <a:rPr kumimoji="1" lang="zh-CN" altLang="en-US" dirty="0"/>
              <a:t>的</a:t>
            </a:r>
            <a:r>
              <a:rPr kumimoji="1" lang="en-US" altLang="zh-CN" dirty="0"/>
              <a:t>char</a:t>
            </a:r>
            <a:r>
              <a:rPr kumimoji="1" lang="zh-CN" altLang="en-US" dirty="0"/>
              <a:t>型数组，转换成</a:t>
            </a:r>
            <a:r>
              <a:rPr kumimoji="1" lang="en-US" altLang="zh-CN" dirty="0"/>
              <a:t>int/float</a:t>
            </a:r>
            <a:r>
              <a:rPr kumimoji="1" lang="zh-CN" altLang="en-US" dirty="0"/>
              <a:t>变量，注意大端、小端模式</a:t>
            </a:r>
            <a:r>
              <a:rPr kumimoji="1" lang="en-US" altLang="zh-CN" dirty="0"/>
              <a:t>,IEEE754</a:t>
            </a:r>
            <a:r>
              <a:rPr kumimoji="1" lang="zh-CN" altLang="en-US" dirty="0"/>
              <a:t>标准。</a:t>
            </a:r>
            <a:endParaRPr kumimoji="1" lang="en-US" altLang="zh-CN" dirty="0"/>
          </a:p>
        </p:txBody>
      </p:sp>
    </p:spTree>
    <p:extLst>
      <p:ext uri="{BB962C8B-B14F-4D97-AF65-F5344CB8AC3E}">
        <p14:creationId xmlns:p14="http://schemas.microsoft.com/office/powerpoint/2010/main" val="281281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D1655-A4ED-9040-9E9E-FA3C3FEE2A80}"/>
              </a:ext>
            </a:extLst>
          </p:cNvPr>
          <p:cNvSpPr>
            <a:spLocks noGrp="1"/>
          </p:cNvSpPr>
          <p:nvPr>
            <p:ph type="title"/>
          </p:nvPr>
        </p:nvSpPr>
        <p:spPr/>
        <p:txBody>
          <a:bodyPr/>
          <a:lstStyle/>
          <a:p>
            <a:r>
              <a:rPr kumimoji="1" lang="zh-CN" altLang="en-US" dirty="0"/>
              <a:t>嵌入式系统概述</a:t>
            </a:r>
          </a:p>
        </p:txBody>
      </p:sp>
      <p:sp>
        <p:nvSpPr>
          <p:cNvPr id="3" name="内容占位符 2">
            <a:extLst>
              <a:ext uri="{FF2B5EF4-FFF2-40B4-BE49-F238E27FC236}">
                <a16:creationId xmlns:a16="http://schemas.microsoft.com/office/drawing/2014/main" id="{D7536606-4D67-6744-B73C-176166384A6D}"/>
              </a:ext>
            </a:extLst>
          </p:cNvPr>
          <p:cNvSpPr>
            <a:spLocks noGrp="1"/>
          </p:cNvSpPr>
          <p:nvPr>
            <p:ph idx="1"/>
          </p:nvPr>
        </p:nvSpPr>
        <p:spPr/>
        <p:txBody>
          <a:bodyPr>
            <a:normAutofit/>
          </a:bodyPr>
          <a:lstStyle/>
          <a:p>
            <a:pPr>
              <a:buFont typeface="Wingdings" pitchFamily="2" charset="2"/>
              <a:buChar char="ü"/>
            </a:pPr>
            <a:r>
              <a:rPr kumimoji="1" lang="zh-CN" altLang="en-US" sz="3200" dirty="0"/>
              <a:t> 嵌入式系统的定义</a:t>
            </a:r>
          </a:p>
          <a:p>
            <a:pPr>
              <a:buFont typeface="Wingdings" pitchFamily="2" charset="2"/>
              <a:buChar char="ü"/>
            </a:pPr>
            <a:r>
              <a:rPr kumimoji="1" lang="zh-CN" altLang="en-US" sz="3200" dirty="0"/>
              <a:t> 嵌入式系统的组成</a:t>
            </a:r>
          </a:p>
          <a:p>
            <a:pPr>
              <a:buFont typeface="Wingdings" pitchFamily="2" charset="2"/>
              <a:buChar char="ü"/>
            </a:pPr>
            <a:r>
              <a:rPr kumimoji="1" lang="zh-CN" altLang="en-US" sz="3200" dirty="0"/>
              <a:t> 嵌入式系统的特点</a:t>
            </a:r>
          </a:p>
          <a:p>
            <a:pPr>
              <a:buFont typeface="Wingdings" pitchFamily="2" charset="2"/>
              <a:buChar char="ü"/>
            </a:pPr>
            <a:r>
              <a:rPr kumimoji="1" lang="zh-CN" altLang="en-US" sz="3200" dirty="0"/>
              <a:t> 嵌入式系统的发展</a:t>
            </a:r>
          </a:p>
        </p:txBody>
      </p:sp>
    </p:spTree>
    <p:extLst>
      <p:ext uri="{BB962C8B-B14F-4D97-AF65-F5344CB8AC3E}">
        <p14:creationId xmlns:p14="http://schemas.microsoft.com/office/powerpoint/2010/main" val="10117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8FC85-2300-B941-8416-888210E3F90F}"/>
              </a:ext>
            </a:extLst>
          </p:cNvPr>
          <p:cNvSpPr>
            <a:spLocks noGrp="1"/>
          </p:cNvSpPr>
          <p:nvPr>
            <p:ph type="title"/>
          </p:nvPr>
        </p:nvSpPr>
        <p:spPr/>
        <p:txBody>
          <a:bodyPr/>
          <a:lstStyle/>
          <a:p>
            <a:r>
              <a:rPr kumimoji="1" lang="zh-CN" altLang="en-US" dirty="0"/>
              <a:t>嵌入式系统的定义</a:t>
            </a:r>
          </a:p>
        </p:txBody>
      </p:sp>
      <p:sp>
        <p:nvSpPr>
          <p:cNvPr id="3" name="内容占位符 2">
            <a:extLst>
              <a:ext uri="{FF2B5EF4-FFF2-40B4-BE49-F238E27FC236}">
                <a16:creationId xmlns:a16="http://schemas.microsoft.com/office/drawing/2014/main" id="{A125F971-2EB3-624B-B469-2A067411F353}"/>
              </a:ext>
            </a:extLst>
          </p:cNvPr>
          <p:cNvSpPr>
            <a:spLocks noGrp="1"/>
          </p:cNvSpPr>
          <p:nvPr>
            <p:ph idx="1"/>
          </p:nvPr>
        </p:nvSpPr>
        <p:spPr/>
        <p:txBody>
          <a:bodyPr/>
          <a:lstStyle/>
          <a:p>
            <a:pPr marL="0" indent="0">
              <a:buNone/>
            </a:pPr>
            <a:r>
              <a:rPr lang="zh-CN" altLang="en-US" dirty="0">
                <a:latin typeface="宋体" panose="02010600030101010101" pitchFamily="2" charset="-122"/>
              </a:rPr>
              <a:t>什么是嵌入式系统（</a:t>
            </a:r>
            <a:r>
              <a:rPr lang="en-US" altLang="zh-CN" dirty="0">
                <a:latin typeface="宋体" panose="02010600030101010101" pitchFamily="2" charset="-122"/>
              </a:rPr>
              <a:t>Embedded System</a:t>
            </a:r>
            <a:r>
              <a:rPr lang="zh-CN" altLang="en-US" dirty="0">
                <a:latin typeface="宋体" panose="02010600030101010101" pitchFamily="2" charset="-122"/>
              </a:rPr>
              <a:t>）？</a:t>
            </a:r>
            <a:endParaRPr lang="en-US" altLang="zh-CN" dirty="0">
              <a:latin typeface="宋体" panose="02010600030101010101" pitchFamily="2" charset="-122"/>
            </a:endParaRPr>
          </a:p>
          <a:p>
            <a:pPr marL="0" indent="0">
              <a:buNone/>
            </a:pPr>
            <a:endParaRPr kumimoji="1" lang="en-US" altLang="zh-CN" dirty="0">
              <a:latin typeface="宋体" panose="02010600030101010101" pitchFamily="2" charset="-122"/>
            </a:endParaRPr>
          </a:p>
          <a:p>
            <a:pPr marL="0" indent="0">
              <a:buNone/>
            </a:pPr>
            <a:r>
              <a:rPr lang="zh-CN" altLang="en-US" b="1" noProof="1">
                <a:solidFill>
                  <a:srgbClr val="FF0000"/>
                </a:solidFill>
                <a:cs typeface="+mn-ea"/>
              </a:rPr>
              <a:t>广义地讲，凡是不用于通用目的的可编程计算机设备，就可以算是嵌入式计算机系统</a:t>
            </a:r>
            <a:r>
              <a:rPr lang="zh-CN" altLang="en-US" noProof="1">
                <a:ln/>
                <a:solidFill>
                  <a:schemeClr val="accent4"/>
                </a:solidFill>
                <a:cs typeface="+mn-ea"/>
              </a:rPr>
              <a:t>。</a:t>
            </a:r>
            <a:endParaRPr lang="en-US" altLang="zh-CN" noProof="1">
              <a:ln/>
              <a:solidFill>
                <a:schemeClr val="accent4"/>
              </a:solidFill>
              <a:cs typeface="+mn-ea"/>
            </a:endParaRPr>
          </a:p>
          <a:p>
            <a:pPr marL="0" indent="0">
              <a:buNone/>
            </a:pPr>
            <a:r>
              <a:rPr lang="zh-CN" altLang="en-US" noProof="1">
                <a:ln/>
                <a:cs typeface="+mn-ea"/>
              </a:rPr>
              <a:t>举例来说，个人计算机（</a:t>
            </a:r>
            <a:r>
              <a:rPr lang="en-US" altLang="zh-CN" noProof="1">
                <a:ln/>
                <a:cs typeface="+mn-ea"/>
              </a:rPr>
              <a:t>PC</a:t>
            </a:r>
            <a:r>
              <a:rPr lang="zh-CN" altLang="en-US" noProof="1">
                <a:ln/>
                <a:cs typeface="+mn-ea"/>
              </a:rPr>
              <a:t>）不是一种嵌入式系统，因为它是用于通用目的的系统。而一些电话系统就是采用个人计算机技术建立的嵌入式计算机系统。</a:t>
            </a:r>
            <a:endParaRPr kumimoji="1" lang="zh-CN" altLang="en-US" dirty="0"/>
          </a:p>
        </p:txBody>
      </p:sp>
    </p:spTree>
    <p:extLst>
      <p:ext uri="{BB962C8B-B14F-4D97-AF65-F5344CB8AC3E}">
        <p14:creationId xmlns:p14="http://schemas.microsoft.com/office/powerpoint/2010/main" val="155468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38964-0EA5-F846-83A2-D4D061895621}"/>
              </a:ext>
            </a:extLst>
          </p:cNvPr>
          <p:cNvSpPr>
            <a:spLocks noGrp="1"/>
          </p:cNvSpPr>
          <p:nvPr>
            <p:ph type="title"/>
          </p:nvPr>
        </p:nvSpPr>
        <p:spPr/>
        <p:txBody>
          <a:bodyPr/>
          <a:lstStyle/>
          <a:p>
            <a:r>
              <a:rPr kumimoji="1" lang="zh-CN" altLang="en-US" dirty="0"/>
              <a:t>嵌入式系统的定义</a:t>
            </a:r>
          </a:p>
        </p:txBody>
      </p:sp>
      <p:sp>
        <p:nvSpPr>
          <p:cNvPr id="3" name="内容占位符 2">
            <a:extLst>
              <a:ext uri="{FF2B5EF4-FFF2-40B4-BE49-F238E27FC236}">
                <a16:creationId xmlns:a16="http://schemas.microsoft.com/office/drawing/2014/main" id="{7D92D849-EE3F-354D-937F-F4CA9B216DEE}"/>
              </a:ext>
            </a:extLst>
          </p:cNvPr>
          <p:cNvSpPr>
            <a:spLocks noGrp="1"/>
          </p:cNvSpPr>
          <p:nvPr>
            <p:ph idx="1"/>
          </p:nvPr>
        </p:nvSpPr>
        <p:spPr/>
        <p:txBody>
          <a:bodyPr/>
          <a:lstStyle/>
          <a:p>
            <a:pPr marL="0" indent="0">
              <a:buNone/>
            </a:pPr>
            <a:r>
              <a:rPr lang="zh-CN" altLang="en-US" b="1" noProof="1">
                <a:ln/>
                <a:solidFill>
                  <a:srgbClr val="FF0000"/>
                </a:solidFill>
                <a:cs typeface="+mn-ea"/>
              </a:rPr>
              <a:t>狭义上而言，嵌入式系统是指以应用为核心，以计算机技术为基础，软硬件可裁剪，适于应用系统对功能、可靠性、成本、体积和功耗严格要求的专用计算机系统</a:t>
            </a:r>
            <a:r>
              <a:rPr lang="zh-CN" altLang="en-US" noProof="1">
                <a:ln/>
                <a:solidFill>
                  <a:schemeClr val="accent4"/>
                </a:solidFill>
                <a:cs typeface="+mn-ea"/>
              </a:rPr>
              <a:t>。</a:t>
            </a:r>
            <a:endParaRPr lang="en-US" altLang="zh-CN" noProof="1">
              <a:ln/>
              <a:solidFill>
                <a:schemeClr val="accent4"/>
              </a:solidFill>
              <a:cs typeface="+mn-ea"/>
            </a:endParaRPr>
          </a:p>
          <a:p>
            <a:pPr marL="0" indent="0">
              <a:buNone/>
            </a:pPr>
            <a:endParaRPr lang="en-US" altLang="zh-CN" noProof="1">
              <a:ln/>
              <a:solidFill>
                <a:schemeClr val="accent4"/>
              </a:solidFill>
              <a:cs typeface="+mn-ea"/>
            </a:endParaRPr>
          </a:p>
          <a:p>
            <a:pPr marL="0" indent="0">
              <a:buNone/>
            </a:pPr>
            <a:r>
              <a:rPr lang="zh-CN" altLang="en-US" noProof="1">
                <a:ln/>
                <a:cs typeface="+mn-ea"/>
              </a:rPr>
              <a:t>一般嵌入式系统的设计过程是：从产品定义开始，接着进行硬件设计，然后将软件或操作系统移植到硬件上，并且进行应用程序的开发，最后经过测试与调试后即开始销售或使用。</a:t>
            </a:r>
            <a:endParaRPr lang="zh-CN" altLang="en-US" noProof="1">
              <a:ln/>
            </a:endParaRPr>
          </a:p>
          <a:p>
            <a:endParaRPr kumimoji="1" lang="zh-CN" altLang="en-US" dirty="0"/>
          </a:p>
        </p:txBody>
      </p:sp>
    </p:spTree>
    <p:extLst>
      <p:ext uri="{BB962C8B-B14F-4D97-AF65-F5344CB8AC3E}">
        <p14:creationId xmlns:p14="http://schemas.microsoft.com/office/powerpoint/2010/main" val="209769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4CEE4-7A8C-3843-ACAE-D5857B402FA0}"/>
              </a:ext>
            </a:extLst>
          </p:cNvPr>
          <p:cNvSpPr>
            <a:spLocks noGrp="1"/>
          </p:cNvSpPr>
          <p:nvPr>
            <p:ph type="title"/>
          </p:nvPr>
        </p:nvSpPr>
        <p:spPr/>
        <p:txBody>
          <a:bodyPr/>
          <a:lstStyle/>
          <a:p>
            <a:r>
              <a:rPr kumimoji="1" lang="zh-CN" altLang="en-US" dirty="0"/>
              <a:t>嵌入式系统的定义</a:t>
            </a:r>
          </a:p>
        </p:txBody>
      </p:sp>
      <p:sp>
        <p:nvSpPr>
          <p:cNvPr id="3" name="内容占位符 2">
            <a:extLst>
              <a:ext uri="{FF2B5EF4-FFF2-40B4-BE49-F238E27FC236}">
                <a16:creationId xmlns:a16="http://schemas.microsoft.com/office/drawing/2014/main" id="{A2B4C3C6-945B-DE46-B9E8-245D88965F39}"/>
              </a:ext>
            </a:extLst>
          </p:cNvPr>
          <p:cNvSpPr>
            <a:spLocks noGrp="1"/>
          </p:cNvSpPr>
          <p:nvPr>
            <p:ph idx="1"/>
          </p:nvPr>
        </p:nvSpPr>
        <p:spPr/>
        <p:txBody>
          <a:bodyPr/>
          <a:lstStyle/>
          <a:p>
            <a:pPr indent="0">
              <a:buClr>
                <a:srgbClr val="000000"/>
              </a:buClr>
              <a:buNone/>
            </a:pPr>
            <a:r>
              <a:rPr lang="zh-CN" altLang="en-US" noProof="1">
                <a:ln/>
                <a:cs typeface="+mn-ea"/>
              </a:rPr>
              <a:t>根据</a:t>
            </a:r>
            <a:r>
              <a:rPr lang="zh-CN" altLang="en-US" noProof="1">
                <a:ln/>
                <a:solidFill>
                  <a:srgbClr val="FF0000"/>
                </a:solidFill>
                <a:effectLst>
                  <a:outerShdw blurRad="38100" dist="19050" dir="2700000" algn="tl" rotWithShape="0">
                    <a:schemeClr val="dk1">
                      <a:alpha val="40000"/>
                    </a:schemeClr>
                  </a:outerShdw>
                </a:effectLst>
                <a:cs typeface="+mn-ea"/>
              </a:rPr>
              <a:t>英国电机工程师协会（</a:t>
            </a:r>
            <a:r>
              <a:rPr lang="en-US" altLang="zh-CN" noProof="1">
                <a:ln/>
                <a:solidFill>
                  <a:srgbClr val="FF0000"/>
                </a:solidFill>
                <a:effectLst>
                  <a:outerShdw blurRad="38100" dist="19050" dir="2700000" algn="tl" rotWithShape="0">
                    <a:schemeClr val="dk1">
                      <a:alpha val="40000"/>
                    </a:schemeClr>
                  </a:outerShdw>
                </a:effectLst>
                <a:cs typeface="+mn-ea"/>
              </a:rPr>
              <a:t>IEE</a:t>
            </a:r>
            <a:r>
              <a:rPr lang="zh-CN" altLang="en-US" noProof="1">
                <a:ln/>
                <a:solidFill>
                  <a:srgbClr val="FF0000"/>
                </a:solidFill>
                <a:effectLst>
                  <a:outerShdw blurRad="38100" dist="19050" dir="2700000" algn="tl" rotWithShape="0">
                    <a:schemeClr val="dk1">
                      <a:alpha val="40000"/>
                    </a:schemeClr>
                  </a:outerShdw>
                </a:effectLst>
                <a:cs typeface="+mn-ea"/>
              </a:rPr>
              <a:t>）</a:t>
            </a:r>
            <a:r>
              <a:rPr lang="zh-CN" altLang="en-US" noProof="1">
                <a:ln/>
                <a:cs typeface="+mn-ea"/>
              </a:rPr>
              <a:t>所做的定义“嵌入式系统是控制、监视或辅助某个设备、机器甚至工厂运行的设备”，嵌入式系统应该具备以下</a:t>
            </a:r>
            <a:r>
              <a:rPr lang="en-US" altLang="zh-CN" noProof="1">
                <a:ln/>
                <a:cs typeface="+mn-ea"/>
              </a:rPr>
              <a:t>4</a:t>
            </a:r>
            <a:r>
              <a:rPr lang="zh-CN" altLang="en-US" noProof="1">
                <a:ln/>
                <a:cs typeface="+mn-ea"/>
              </a:rPr>
              <a:t>个特性：</a:t>
            </a:r>
            <a:endParaRPr lang="en-US" altLang="zh-CN" noProof="1">
              <a:ln/>
              <a:cs typeface="+mn-ea"/>
            </a:endParaRPr>
          </a:p>
          <a:p>
            <a:pPr indent="0">
              <a:buClr>
                <a:srgbClr val="000000"/>
              </a:buClr>
              <a:buNone/>
            </a:pPr>
            <a:endParaRPr lang="zh-CN" altLang="en-US" noProof="1">
              <a:ln/>
            </a:endParaRPr>
          </a:p>
          <a:p>
            <a:pPr lvl="1">
              <a:buClr>
                <a:schemeClr val="tx1"/>
              </a:buClr>
              <a:buSzPct val="40000"/>
              <a:buFont typeface="Wingdings" pitchFamily="2" charset="2"/>
              <a:buChar char="p"/>
            </a:pPr>
            <a:r>
              <a:rPr lang="zh-CN" altLang="en-US" noProof="1">
                <a:ln/>
                <a:cs typeface="+mn-ea"/>
                <a:sym typeface="Wingdings 2" pitchFamily="18" charset="2"/>
              </a:rPr>
              <a:t>执行特定的功能；</a:t>
            </a:r>
            <a:endParaRPr lang="zh-CN" altLang="en-US" noProof="1">
              <a:ln/>
              <a:sym typeface="Wingdings 2" pitchFamily="18" charset="2"/>
            </a:endParaRPr>
          </a:p>
          <a:p>
            <a:pPr lvl="1">
              <a:buClr>
                <a:schemeClr val="tx1"/>
              </a:buClr>
              <a:buSzPct val="40000"/>
              <a:buFont typeface="Wingdings" pitchFamily="2" charset="2"/>
              <a:buChar char="p"/>
            </a:pPr>
            <a:r>
              <a:rPr lang="zh-CN" altLang="en-US" noProof="1">
                <a:ln/>
                <a:cs typeface="+mn-ea"/>
                <a:sym typeface="Wingdings 2" pitchFamily="18" charset="2"/>
              </a:rPr>
              <a:t>以微处理器与外围设备构成核心；</a:t>
            </a:r>
            <a:endParaRPr lang="zh-CN" altLang="en-US" noProof="1">
              <a:ln/>
              <a:sym typeface="Wingdings 2" pitchFamily="18" charset="2"/>
            </a:endParaRPr>
          </a:p>
          <a:p>
            <a:pPr lvl="1">
              <a:buClr>
                <a:schemeClr val="tx1"/>
              </a:buClr>
              <a:buSzPct val="40000"/>
              <a:buFont typeface="Wingdings" pitchFamily="2" charset="2"/>
              <a:buChar char="p"/>
            </a:pPr>
            <a:r>
              <a:rPr lang="zh-CN" altLang="en-US" noProof="1">
                <a:ln/>
                <a:cs typeface="+mn-ea"/>
                <a:sym typeface="Wingdings 2" pitchFamily="18" charset="2"/>
              </a:rPr>
              <a:t>需要严格的时序与稳定性；</a:t>
            </a:r>
            <a:endParaRPr lang="zh-CN" altLang="en-US" noProof="1">
              <a:ln/>
              <a:sym typeface="Wingdings 2" pitchFamily="18" charset="2"/>
            </a:endParaRPr>
          </a:p>
          <a:p>
            <a:pPr lvl="1">
              <a:buClr>
                <a:schemeClr val="tx1"/>
              </a:buClr>
              <a:buSzPct val="40000"/>
              <a:buFont typeface="Wingdings" pitchFamily="2" charset="2"/>
              <a:buChar char="p"/>
            </a:pPr>
            <a:r>
              <a:rPr lang="zh-CN" altLang="en-US" noProof="1">
                <a:ln/>
                <a:cs typeface="+mn-ea"/>
                <a:sym typeface="Wingdings 2" pitchFamily="18" charset="2"/>
              </a:rPr>
              <a:t>全自动操作。</a:t>
            </a:r>
            <a:endParaRPr lang="zh-CN" altLang="en-US" noProof="1">
              <a:ln/>
              <a:sym typeface="Wingdings 2" pitchFamily="18" charset="2"/>
            </a:endParaRPr>
          </a:p>
          <a:p>
            <a:endParaRPr kumimoji="1" lang="zh-CN" altLang="en-US" dirty="0"/>
          </a:p>
        </p:txBody>
      </p:sp>
    </p:spTree>
    <p:extLst>
      <p:ext uri="{BB962C8B-B14F-4D97-AF65-F5344CB8AC3E}">
        <p14:creationId xmlns:p14="http://schemas.microsoft.com/office/powerpoint/2010/main" val="167272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470D8-F3C2-6C48-B324-2D0C260A357F}"/>
              </a:ext>
            </a:extLst>
          </p:cNvPr>
          <p:cNvSpPr>
            <a:spLocks noGrp="1"/>
          </p:cNvSpPr>
          <p:nvPr>
            <p:ph type="title"/>
          </p:nvPr>
        </p:nvSpPr>
        <p:spPr/>
        <p:txBody>
          <a:bodyPr/>
          <a:lstStyle/>
          <a:p>
            <a:r>
              <a:rPr kumimoji="1" lang="zh-CN" altLang="en-US" dirty="0"/>
              <a:t>嵌入式系统的定义</a:t>
            </a:r>
          </a:p>
        </p:txBody>
      </p:sp>
      <p:sp>
        <p:nvSpPr>
          <p:cNvPr id="3" name="内容占位符 2">
            <a:extLst>
              <a:ext uri="{FF2B5EF4-FFF2-40B4-BE49-F238E27FC236}">
                <a16:creationId xmlns:a16="http://schemas.microsoft.com/office/drawing/2014/main" id="{2188B050-7015-8A48-8BE5-3BC3318C6AE4}"/>
              </a:ext>
            </a:extLst>
          </p:cNvPr>
          <p:cNvSpPr>
            <a:spLocks noGrp="1"/>
          </p:cNvSpPr>
          <p:nvPr>
            <p:ph idx="1"/>
          </p:nvPr>
        </p:nvSpPr>
        <p:spPr/>
        <p:txBody>
          <a:bodyPr/>
          <a:lstStyle/>
          <a:p>
            <a:pPr marL="0" indent="0">
              <a:buNone/>
            </a:pPr>
            <a:r>
              <a:rPr lang="zh-CN" altLang="en-US" dirty="0">
                <a:sym typeface="Wingdings 2" pitchFamily="2" charset="2"/>
              </a:rPr>
              <a:t>由上述可知，嵌入式系统是计算机软件与硬件的综合体，整个综合体的设计目的在于满足某种特殊功能，并应用于各类具体的应用系统中，例如，实验仪器、办公设备、医疗设备甚至航天设备，等等</a:t>
            </a:r>
            <a:endParaRPr lang="en-US" altLang="zh-CN" dirty="0">
              <a:sym typeface="Wingdings 2" pitchFamily="2" charset="2"/>
            </a:endParaRPr>
          </a:p>
          <a:p>
            <a:pPr marL="0" indent="0">
              <a:buNone/>
            </a:pPr>
            <a:endParaRPr lang="en-US" altLang="zh-CN" dirty="0">
              <a:sym typeface="Wingdings 2" pitchFamily="2" charset="2"/>
            </a:endParaRPr>
          </a:p>
          <a:p>
            <a:pPr marL="0" indent="0">
              <a:buNone/>
            </a:pPr>
            <a:r>
              <a:rPr lang="zh-CN" altLang="en-US" dirty="0">
                <a:sym typeface="Wingdings 2" pitchFamily="2" charset="2"/>
              </a:rPr>
              <a:t>个人认为工作量：</a:t>
            </a:r>
            <a:r>
              <a:rPr lang="zh-CN" altLang="en-US" dirty="0">
                <a:solidFill>
                  <a:srgbClr val="FF0000"/>
                </a:solidFill>
                <a:sym typeface="Wingdings 2" pitchFamily="2" charset="2"/>
              </a:rPr>
              <a:t>软件</a:t>
            </a:r>
            <a:r>
              <a:rPr lang="en-US" altLang="zh-CN" dirty="0">
                <a:solidFill>
                  <a:srgbClr val="FF0000"/>
                </a:solidFill>
                <a:sym typeface="Wingdings 2" pitchFamily="2" charset="2"/>
              </a:rPr>
              <a:t>90%</a:t>
            </a:r>
            <a:r>
              <a:rPr lang="zh-CN" altLang="en-US" dirty="0">
                <a:solidFill>
                  <a:srgbClr val="FF0000"/>
                </a:solidFill>
                <a:sym typeface="Wingdings 2" pitchFamily="2" charset="2"/>
              </a:rPr>
              <a:t> </a:t>
            </a:r>
            <a:r>
              <a:rPr lang="en-US" altLang="zh-CN" dirty="0">
                <a:solidFill>
                  <a:srgbClr val="FF0000"/>
                </a:solidFill>
                <a:sym typeface="Wingdings 2" pitchFamily="2" charset="2"/>
              </a:rPr>
              <a:t>+</a:t>
            </a:r>
            <a:r>
              <a:rPr lang="zh-CN" altLang="en-US" dirty="0">
                <a:solidFill>
                  <a:srgbClr val="FF0000"/>
                </a:solidFill>
                <a:sym typeface="Wingdings 2" pitchFamily="2" charset="2"/>
              </a:rPr>
              <a:t> 硬件</a:t>
            </a:r>
            <a:r>
              <a:rPr lang="en-US" altLang="zh-CN" dirty="0">
                <a:solidFill>
                  <a:srgbClr val="FF0000"/>
                </a:solidFill>
                <a:sym typeface="Wingdings 2" pitchFamily="2" charset="2"/>
              </a:rPr>
              <a:t>10%</a:t>
            </a:r>
            <a:endParaRPr lang="zh-CN" altLang="en-US" dirty="0">
              <a:solidFill>
                <a:srgbClr val="FF0000"/>
              </a:solidFill>
              <a:sym typeface="Wingdings 2" pitchFamily="2" charset="2"/>
            </a:endParaRPr>
          </a:p>
          <a:p>
            <a:endParaRPr kumimoji="1" lang="zh-CN" altLang="en-US" dirty="0"/>
          </a:p>
        </p:txBody>
      </p:sp>
    </p:spTree>
    <p:extLst>
      <p:ext uri="{BB962C8B-B14F-4D97-AF65-F5344CB8AC3E}">
        <p14:creationId xmlns:p14="http://schemas.microsoft.com/office/powerpoint/2010/main" val="35970066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3190</Words>
  <Application>Microsoft Macintosh PowerPoint</Application>
  <PresentationFormat>宽屏</PresentationFormat>
  <Paragraphs>214</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等线</vt:lpstr>
      <vt:lpstr>等线 Light</vt:lpstr>
      <vt:lpstr>宋体</vt:lpstr>
      <vt:lpstr>Apple Chancery</vt:lpstr>
      <vt:lpstr>Arial</vt:lpstr>
      <vt:lpstr>Times New Roman</vt:lpstr>
      <vt:lpstr>Wingdings</vt:lpstr>
      <vt:lpstr>Office 主题​​</vt:lpstr>
      <vt:lpstr>嵌入式应用系统设计 embedded application system design</vt:lpstr>
      <vt:lpstr>课程简介</vt:lpstr>
      <vt:lpstr>参考书目</vt:lpstr>
      <vt:lpstr>怎么学？</vt:lpstr>
      <vt:lpstr>嵌入式系统概述</vt:lpstr>
      <vt:lpstr>嵌入式系统的定义</vt:lpstr>
      <vt:lpstr>嵌入式系统的定义</vt:lpstr>
      <vt:lpstr>嵌入式系统的定义</vt:lpstr>
      <vt:lpstr>嵌入式系统的定义</vt:lpstr>
      <vt:lpstr>嵌入式系统的定义</vt:lpstr>
      <vt:lpstr>嵌入式系统的组成 </vt:lpstr>
      <vt:lpstr>嵌入式系统的组成</vt:lpstr>
      <vt:lpstr>嵌入式系统的特点</vt:lpstr>
      <vt:lpstr>注意：</vt:lpstr>
      <vt:lpstr>嵌入式系统的发展 </vt:lpstr>
      <vt:lpstr>嵌入式系统的发展 </vt:lpstr>
      <vt:lpstr>嵌入式系统的发展</vt:lpstr>
      <vt:lpstr>嵌入式系统的发展</vt:lpstr>
      <vt:lpstr>PowerPoint 演示文稿</vt:lpstr>
      <vt:lpstr>嵌入式系统的发展</vt:lpstr>
      <vt:lpstr>嵌入式系统的发展</vt:lpstr>
      <vt:lpstr>嵌入式系统的发展</vt:lpstr>
      <vt:lpstr>嵌入式系统的发展</vt:lpstr>
      <vt:lpstr>嵌入式系统的发展</vt:lpstr>
      <vt:lpstr>嵌入式的发展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嵌入式系统的发展</vt:lpstr>
      <vt:lpstr>嵌入式系统概述</vt:lpstr>
      <vt:lpstr>课后作业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嵌入式应用系统 embedded application system</dc:title>
  <dc:creator>黄 建伟</dc:creator>
  <cp:lastModifiedBy>黄 建伟</cp:lastModifiedBy>
  <cp:revision>62</cp:revision>
  <dcterms:created xsi:type="dcterms:W3CDTF">2020-03-23T13:01:46Z</dcterms:created>
  <dcterms:modified xsi:type="dcterms:W3CDTF">2020-03-24T03:05:11Z</dcterms:modified>
</cp:coreProperties>
</file>